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10287000" cx="18288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Montserrat Medium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839">
          <p15:clr>
            <a:srgbClr val="9AA0A6"/>
          </p15:clr>
        </p15:guide>
        <p15:guide id="2" orient="horz" pos="32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744A08-BA25-4EF9-9D8F-5E85D73D9647}">
  <a:tblStyle styleId="{7C744A08-BA25-4EF9-9D8F-5E85D73D96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839"/>
        <p:guide pos="32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MontserratMedium-bold.fntdata"/><Relationship Id="rId23" Type="http://schemas.openxmlformats.org/officeDocument/2006/relationships/font" Target="fonts/Montserrat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Medium-boldItalic.fntdata"/><Relationship Id="rId25" Type="http://schemas.openxmlformats.org/officeDocument/2006/relationships/font" Target="fonts/MontserratMedium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8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19" Type="http://schemas.openxmlformats.org/officeDocument/2006/relationships/font" Target="fonts/Montserrat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dda7cbb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dda7cbb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bfa2a7405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8bfa2a7405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0"/>
          </a:p>
        </p:txBody>
      </p:sp>
      <p:sp>
        <p:nvSpPr>
          <p:cNvPr id="85" name="Google Shape;85;g8bfa2a7405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d86a6cc7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8d86a6cc7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/>
          </a:p>
        </p:txBody>
      </p:sp>
      <p:sp>
        <p:nvSpPr>
          <p:cNvPr id="93" name="Google Shape;93;g8d86a6cc7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b850cff9a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b850cff9a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="1" lang="en-GB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E.g. les grands événements</a:t>
            </a:r>
            <a:endParaRPr i="1" sz="2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E.g. les grands événements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bfa2a7405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bfa2a7405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bd7faa4c2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bd7faa4c2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bd7faa4c2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bd7faa4c2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bd7faa4c2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bd7faa4c2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ontserrat SemiBold"/>
              <a:buNone/>
              <a:defRPr b="0" i="1" sz="7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b="0" sz="6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8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906400" y="285785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4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5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6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7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1600"/>
              <a:buFont typeface="Montserrat"/>
              <a:buChar char="–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1.gif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3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669425" y="714075"/>
            <a:ext cx="40614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German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781025" y="2566175"/>
            <a:ext cx="15888000" cy="20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or many?</a:t>
            </a:r>
            <a:endParaRPr sz="60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Talk about more than one thing [1/2]</a:t>
            </a:r>
            <a:endParaRPr i="1" sz="4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800"/>
              <a:buFont typeface="Montserrat SemiBold"/>
              <a:buChar char="-"/>
            </a:pPr>
            <a:r>
              <a:rPr i="1" lang="en-GB" sz="4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Numbers from 1 - 10</a:t>
            </a:r>
            <a:endParaRPr i="1" sz="4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800"/>
              <a:buFont typeface="Montserrat SemiBold"/>
              <a:buChar char="-"/>
            </a:pPr>
            <a:r>
              <a:rPr i="1" lang="en-GB" sz="4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 gibt (there is / there are)</a:t>
            </a:r>
            <a:endParaRPr i="1" sz="4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800"/>
              <a:buFont typeface="Montserrat SemiBold"/>
              <a:buChar char="-"/>
            </a:pPr>
            <a:r>
              <a:rPr i="1" lang="en-GB" sz="4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Plural nouns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69425" y="9238225"/>
            <a:ext cx="57126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Frau Conboy</a:t>
            </a:r>
            <a:endParaRPr sz="2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252672" y="1235151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30000"/>
              <a:buFont typeface="Century Gothic"/>
              <a:buNone/>
            </a:pPr>
            <a:r>
              <a:rPr b="1" lang="en-GB" sz="30000"/>
              <a:t>äu</a:t>
            </a:r>
            <a:br>
              <a:rPr b="1" lang="en-GB" sz="13000"/>
            </a:br>
            <a:endParaRPr sz="5900"/>
          </a:p>
        </p:txBody>
      </p:sp>
      <p:pic>
        <p:nvPicPr>
          <p:cNvPr descr="two mice with a piece of cheese" id="88" name="Google Shape;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9276" y="2199449"/>
            <a:ext cx="6273869" cy="44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>
            <a:off x="5255674" y="6503817"/>
            <a:ext cx="77766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0"/>
              <a:buFont typeface="Century Gothic"/>
              <a:buNone/>
            </a:pPr>
            <a:r>
              <a:rPr i="0" lang="en-GB" sz="17800" u="none" cap="none" strike="noStrike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i="0" lang="en-GB" sz="17800" u="none" cap="none" strike="noStrik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i="0" lang="en-GB" sz="17800" u="none" cap="none" strike="noStrike">
                <a:latin typeface="Montserrat"/>
                <a:ea typeface="Montserrat"/>
                <a:cs typeface="Montserrat"/>
                <a:sym typeface="Montserrat"/>
              </a:rPr>
              <a:t>se</a:t>
            </a:r>
            <a:endParaRPr i="0" sz="1780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7679320" y="395042"/>
            <a:ext cx="29565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0"/>
              <a:buFont typeface="Century Gothic"/>
              <a:buNone/>
            </a:pPr>
            <a:r>
              <a:rPr b="1" lang="en-GB" sz="14400">
                <a:solidFill>
                  <a:srgbClr val="002060"/>
                </a:solidFill>
              </a:rPr>
              <a:t>äu</a:t>
            </a:r>
            <a:endParaRPr sz="14400"/>
          </a:p>
        </p:txBody>
      </p:sp>
      <p:sp>
        <p:nvSpPr>
          <p:cNvPr id="96" name="Google Shape;96;p16"/>
          <p:cNvSpPr/>
          <p:nvPr/>
        </p:nvSpPr>
        <p:spPr>
          <a:xfrm>
            <a:off x="6305352" y="2934268"/>
            <a:ext cx="5704200" cy="378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-GB" sz="9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9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se</a:t>
            </a:r>
            <a:endParaRPr sz="900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963567" y="5020348"/>
            <a:ext cx="4564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6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tr</a:t>
            </a:r>
            <a:r>
              <a:rPr lang="en-GB" sz="7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76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men</a:t>
            </a:r>
            <a:endParaRPr sz="7600">
              <a:solidFill>
                <a:srgbClr val="FFC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12187916" y="5135148"/>
            <a:ext cx="60516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Geb</a:t>
            </a:r>
            <a:r>
              <a:rPr lang="en-GB" sz="8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81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endParaRPr sz="810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13478749" y="673000"/>
            <a:ext cx="4127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GB" sz="8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8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fig</a:t>
            </a:r>
            <a:endParaRPr i="1" sz="800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516011" y="698727"/>
            <a:ext cx="5425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GB" sz="81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81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</a:t>
            </a:r>
            <a:endParaRPr sz="810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7252151" y="6947917"/>
            <a:ext cx="3720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6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GB" sz="7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äu</a:t>
            </a:r>
            <a:r>
              <a:rPr lang="en-GB" sz="76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ser</a:t>
            </a:r>
            <a:endParaRPr sz="760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two mice with a piece of cheese"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1635" y="3198810"/>
            <a:ext cx="3044731" cy="2151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use" id="103" name="Google Shape;10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0279" y="8182624"/>
            <a:ext cx="1933324" cy="127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use" id="104" name="Google Shape;1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58823" y="8182623"/>
            <a:ext cx="1933324" cy="1273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person dreaming" id="105" name="Google Shape;105;p16"/>
          <p:cNvGrpSpPr/>
          <p:nvPr/>
        </p:nvGrpSpPr>
        <p:grpSpPr>
          <a:xfrm>
            <a:off x="1461778" y="6400581"/>
            <a:ext cx="3301214" cy="3058681"/>
            <a:chOff x="919941" y="4038132"/>
            <a:chExt cx="2567240" cy="2436225"/>
          </a:xfrm>
        </p:grpSpPr>
        <p:pic>
          <p:nvPicPr>
            <p:cNvPr id="106" name="Google Shape;106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outside space" id="108" name="Google Shape;10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94366" y="7055739"/>
            <a:ext cx="2236510" cy="1597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mple" id="109" name="Google Shape;10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10068" y="7055735"/>
            <a:ext cx="1709787" cy="1627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group of trees" id="110" name="Google Shape;110;p16"/>
          <p:cNvGrpSpPr/>
          <p:nvPr/>
        </p:nvGrpSpPr>
        <p:grpSpPr>
          <a:xfrm>
            <a:off x="1890756" y="2152641"/>
            <a:ext cx="2453943" cy="2078428"/>
            <a:chOff x="1341116" y="1269763"/>
            <a:chExt cx="1635962" cy="1385618"/>
          </a:xfrm>
        </p:grpSpPr>
        <p:pic>
          <p:nvPicPr>
            <p:cNvPr id="111" name="Google Shape;111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41116" y="1314036"/>
              <a:ext cx="778836" cy="1259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11790" y="1395624"/>
              <a:ext cx="778836" cy="1259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98242" y="1269763"/>
              <a:ext cx="778836" cy="12597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descr="calendar with dates circled" id="114" name="Google Shape;114;p16"/>
          <p:cNvGrpSpPr/>
          <p:nvPr/>
        </p:nvGrpSpPr>
        <p:grpSpPr>
          <a:xfrm>
            <a:off x="13363961" y="2297815"/>
            <a:ext cx="3816001" cy="2301382"/>
            <a:chOff x="8304355" y="1994583"/>
            <a:chExt cx="2035418" cy="1227535"/>
          </a:xfrm>
        </p:grpSpPr>
        <p:pic>
          <p:nvPicPr>
            <p:cNvPr id="115" name="Google Shape;115;p16"/>
            <p:cNvPicPr preferRelativeResize="0"/>
            <p:nvPr/>
          </p:nvPicPr>
          <p:blipFill rotWithShape="1">
            <a:blip r:embed="rId10">
              <a:alphaModFix/>
            </a:blip>
            <a:srcRect b="0" l="0" r="0" t="51753"/>
            <a:stretch/>
          </p:blipFill>
          <p:spPr>
            <a:xfrm>
              <a:off x="8304355" y="1994583"/>
              <a:ext cx="2035418" cy="1227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6"/>
            <p:cNvSpPr/>
            <p:nvPr/>
          </p:nvSpPr>
          <p:spPr>
            <a:xfrm>
              <a:off x="8423004" y="2220325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8920164" y="2237743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9756091" y="2243478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8440421" y="2432800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9207240" y="2666189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9773508" y="2455953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8703513" y="2677695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9457590" y="2475020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9989410" y="2681692"/>
              <a:ext cx="233400" cy="165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8429998" y="2889485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8686903" y="2906425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8973921" y="2894295"/>
              <a:ext cx="233400" cy="1995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Google Shape;132;p17"/>
          <p:cNvGraphicFramePr/>
          <p:nvPr/>
        </p:nvGraphicFramePr>
        <p:xfrm>
          <a:off x="835350" y="49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{7C744A08-BA25-4EF9-9D8F-5E85D73D9647}</a:tableStyleId>
              </a:tblPr>
              <a:tblGrid>
                <a:gridCol w="7020850"/>
                <a:gridCol w="6823150"/>
              </a:tblGrid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eins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one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two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drei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three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vier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four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fünf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five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sechs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six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sieben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seven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acht</a:t>
                      </a:r>
                      <a:endParaRPr/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eight</a:t>
                      </a:r>
                      <a:endParaRPr b="1"/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neun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nine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zehn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9400" y="242657"/>
            <a:ext cx="2633650" cy="26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/>
        </p:nvSpPr>
        <p:spPr>
          <a:xfrm>
            <a:off x="347975" y="161225"/>
            <a:ext cx="13119300" cy="14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00">
                <a:latin typeface="Montserrat"/>
                <a:ea typeface="Montserrat"/>
                <a:cs typeface="Montserrat"/>
                <a:sym typeface="Montserrat"/>
              </a:rPr>
              <a:t>Johann Wolfgang von Goethe</a:t>
            </a:r>
            <a:endParaRPr b="1" sz="4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8131172" y="627025"/>
            <a:ext cx="44517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Das Hexen-Einmal-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5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8131172" y="1513753"/>
            <a:ext cx="49614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Du musst verstehn!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8131172" y="2170329"/>
            <a:ext cx="49614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Aus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en-GB" sz="3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mach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8131172" y="2793097"/>
            <a:ext cx="56244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-GB" sz="31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lass gehn,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8131172" y="3484619"/>
            <a:ext cx="57984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 mach gleich,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8131172" y="4270045"/>
            <a:ext cx="62016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So bist du reich.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8131172" y="4813280"/>
            <a:ext cx="57984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Verlier die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8131172" y="5457416"/>
            <a:ext cx="66438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Aus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lang="en-GB" sz="31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8131172" y="6219090"/>
            <a:ext cx="73839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So sagt die Hex,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8131172" y="6668966"/>
            <a:ext cx="66438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Mach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 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8131172" y="7399283"/>
            <a:ext cx="51081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So ist’s vollbracht: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8131172" y="7895676"/>
            <a:ext cx="49614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 ist</a:t>
            </a:r>
            <a:r>
              <a:rPr b="1" lang="en-GB" sz="31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8131175" y="8624700"/>
            <a:ext cx="53361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Und </a:t>
            </a:r>
            <a:r>
              <a:rPr b="1" lang="en-GB" sz="41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lang="en-GB" sz="3100">
                <a:latin typeface="Montserrat"/>
                <a:ea typeface="Montserrat"/>
                <a:cs typeface="Montserrat"/>
                <a:sym typeface="Montserrat"/>
              </a:rPr>
              <a:t> ist keins.</a:t>
            </a:r>
            <a:endParaRPr b="1" sz="3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oogle Shape;156;p19"/>
          <p:cNvGraphicFramePr/>
          <p:nvPr/>
        </p:nvGraphicFramePr>
        <p:xfrm>
          <a:off x="952500" y="890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{7C744A08-BA25-4EF9-9D8F-5E85D73D9647}</a:tableStyleId>
              </a:tblPr>
              <a:tblGrid>
                <a:gridCol w="3083400"/>
                <a:gridCol w="3441450"/>
                <a:gridCol w="4911325"/>
                <a:gridCol w="4164375"/>
              </a:tblGrid>
              <a:tr h="10077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Singular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Plural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Lied</a:t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Lied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Kind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Kind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Buch</a:t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B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ü</a:t>
                      </a: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Haus</a:t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H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ä</a:t>
                      </a: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Mann</a:t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M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ä</a:t>
                      </a: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nn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ein Fach</a:t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zwei F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ä</a:t>
                      </a:r>
                      <a:r>
                        <a:rPr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</a:t>
                      </a: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7" name="Google Shape;15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700" y="3918075"/>
            <a:ext cx="1816723" cy="8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4513" y="3987562"/>
            <a:ext cx="1816723" cy="8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1950" y="4040262"/>
            <a:ext cx="1816723" cy="8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4425" y="5022574"/>
            <a:ext cx="1234790" cy="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5487" y="5022574"/>
            <a:ext cx="1234790" cy="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4812" y="5022574"/>
            <a:ext cx="1234790" cy="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5">
            <a:alphaModFix/>
          </a:blip>
          <a:srcRect b="0" l="16887" r="7521" t="0"/>
          <a:stretch/>
        </p:blipFill>
        <p:spPr>
          <a:xfrm>
            <a:off x="10475463" y="3158700"/>
            <a:ext cx="847114" cy="72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86750" y="3001887"/>
            <a:ext cx="847114" cy="73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4113" y="7031975"/>
            <a:ext cx="1415424" cy="72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39463" y="7092601"/>
            <a:ext cx="1205510" cy="59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75476" y="7092600"/>
            <a:ext cx="1234800" cy="5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7613" y="2037016"/>
            <a:ext cx="548424" cy="7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36100" y="1963516"/>
            <a:ext cx="548424" cy="7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83225" y="1963516"/>
            <a:ext cx="548424" cy="7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2274" y="2977549"/>
            <a:ext cx="819110" cy="73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10">
            <a:alphaModFix/>
          </a:blip>
          <a:srcRect b="10744" l="36888" r="39106" t="11337"/>
          <a:stretch/>
        </p:blipFill>
        <p:spPr>
          <a:xfrm>
            <a:off x="2218850" y="5935000"/>
            <a:ext cx="548429" cy="100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10">
            <a:alphaModFix/>
          </a:blip>
          <a:srcRect b="10744" l="36888" r="39106" t="11337"/>
          <a:stretch/>
        </p:blipFill>
        <p:spPr>
          <a:xfrm>
            <a:off x="10483225" y="5965313"/>
            <a:ext cx="548429" cy="100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10">
            <a:alphaModFix/>
          </a:blip>
          <a:srcRect b="10744" l="36888" r="39106" t="11337"/>
          <a:stretch/>
        </p:blipFill>
        <p:spPr>
          <a:xfrm>
            <a:off x="9785450" y="5935000"/>
            <a:ext cx="548429" cy="10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20"/>
          <p:cNvGraphicFramePr/>
          <p:nvPr/>
        </p:nvGraphicFramePr>
        <p:xfrm>
          <a:off x="2702150" y="127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{7C744A08-BA25-4EF9-9D8F-5E85D73D9647}</a:tableStyleId>
              </a:tblPr>
              <a:tblGrid>
                <a:gridCol w="1417025"/>
                <a:gridCol w="2422050"/>
                <a:gridCol w="2278775"/>
              </a:tblGrid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Singular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Plural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4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b="1"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525" y="2664750"/>
            <a:ext cx="1795249" cy="17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523" y="580129"/>
            <a:ext cx="1795250" cy="18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9015550" y="2380875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AutoNum type="arabicPeriod"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Ich habe zwei Kind</a:t>
            </a:r>
            <a:r>
              <a:rPr b="1" lang="en-GB" sz="3400">
                <a:latin typeface="Montserrat"/>
                <a:ea typeface="Montserrat"/>
                <a:cs typeface="Montserrat"/>
                <a:sym typeface="Montserrat"/>
              </a:rPr>
              <a:t>er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7123675" y="2421812"/>
            <a:ext cx="840851" cy="9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9015550" y="3550997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2. Lara hat einen Mann.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4777100" y="3551012"/>
            <a:ext cx="840851" cy="9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9015550" y="4721125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Wolfgang hat zehn B</a:t>
            </a:r>
            <a:r>
              <a:rPr b="1" lang="en-GB" sz="3400">
                <a:latin typeface="Montserrat"/>
                <a:ea typeface="Montserrat"/>
                <a:cs typeface="Montserrat"/>
                <a:sym typeface="Montserrat"/>
              </a:rPr>
              <a:t>ü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ch</a:t>
            </a:r>
            <a:r>
              <a:rPr b="1" lang="en-GB" sz="3400">
                <a:latin typeface="Montserrat"/>
                <a:ea typeface="Montserrat"/>
                <a:cs typeface="Montserrat"/>
                <a:sym typeface="Montserrat"/>
              </a:rPr>
              <a:t>er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7005713" y="4689012"/>
            <a:ext cx="840851" cy="9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0"/>
          <p:cNvSpPr txBox="1"/>
          <p:nvPr/>
        </p:nvSpPr>
        <p:spPr>
          <a:xfrm>
            <a:off x="9015550" y="6964388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5. Du hast einen Computer.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7123663" y="5826612"/>
            <a:ext cx="840851" cy="9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9015550" y="5826588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Sie haben drei H</a:t>
            </a:r>
            <a:r>
              <a:rPr b="1" lang="en-GB" sz="3400">
                <a:latin typeface="Montserrat"/>
                <a:ea typeface="Montserrat"/>
                <a:cs typeface="Montserrat"/>
                <a:sym typeface="Montserrat"/>
              </a:rPr>
              <a:t>ä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us</a:t>
            </a:r>
            <a:r>
              <a:rPr b="1" lang="en-GB" sz="3400">
                <a:latin typeface="Montserrat"/>
                <a:ea typeface="Montserrat"/>
                <a:cs typeface="Montserrat"/>
                <a:sym typeface="Montserrat"/>
              </a:rPr>
              <a:t>er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9015550" y="8102175"/>
            <a:ext cx="7030200" cy="9090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Frau Conboy hat einen Hund.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4929488" y="6953487"/>
            <a:ext cx="840851" cy="9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5">
            <a:alphaModFix/>
          </a:blip>
          <a:srcRect b="63933" l="39903" r="47269" t="24236"/>
          <a:stretch/>
        </p:blipFill>
        <p:spPr>
          <a:xfrm>
            <a:off x="4929488" y="7970387"/>
            <a:ext cx="840851" cy="90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/>
        </p:nvSpPr>
        <p:spPr>
          <a:xfrm>
            <a:off x="443775" y="1471600"/>
            <a:ext cx="17237100" cy="54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The word </a:t>
            </a:r>
            <a:r>
              <a:rPr i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singular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refers to </a:t>
            </a: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one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object or person. </a:t>
            </a:r>
            <a:endParaRPr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The word </a:t>
            </a: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plural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refers to more than one object or person. </a:t>
            </a:r>
            <a:endParaRPr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In German there are different ways of forming the plural unlike in English where we tend to just add the letter </a:t>
            </a: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to the noun. </a:t>
            </a:r>
            <a:endParaRPr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One way of making nouns plural in German is to add the ending </a:t>
            </a: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er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In some nouns we also sometimes use an </a:t>
            </a:r>
            <a:r>
              <a:rPr b="1"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Umlaut</a:t>
            </a:r>
            <a:r>
              <a:rPr lang="en-GB" sz="38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, ie ä ö ü.</a:t>
            </a:r>
            <a:endParaRPr sz="3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583900" y="6960175"/>
            <a:ext cx="14877900" cy="20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Example: ein Mann - zwei Männer</a:t>
            </a:r>
            <a:endParaRPr sz="3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ein Haus - zwei Häuser</a:t>
            </a:r>
            <a:endParaRPr sz="3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ein Buch - zwei Bücher</a:t>
            </a:r>
            <a:endParaRPr sz="3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443775" y="352900"/>
            <a:ext cx="14831100" cy="1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Answers</a:t>
            </a:r>
            <a:endParaRPr b="1" sz="50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