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D4C5EC-A64A-495A-A550-F5E154C748B5}">
  <a:tblStyle styleId="{DBD4C5EC-A64A-495A-A550-F5E154C748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9DB3016-D7E3-4F68-8594-99A82E758F4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b66987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b66987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d176aec3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d176aec3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176aec3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176aec3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1767d3c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d1767d3c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11bcc02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11bcc02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d1767d3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d1767d3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176aec3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d176aec3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1767d3c5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1767d3c5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d1767d3c5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d1767d3c5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Are these results reproducible? YES - ⅘ of the results are as they are all roughly in the region of 25.0cm</a:t>
            </a:r>
            <a:r>
              <a:rPr baseline="30000" lang="en-GB"/>
              <a:t>3</a:t>
            </a:r>
            <a:endParaRPr baseline="30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d176aec3f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d176aec3f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8 - Simple Titrations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Chemistry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Chemical Reactions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Walsh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918000" y="2199450"/>
            <a:ext cx="169134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Use the results obtained to support your conclusion and explain how confident you are that your results are valid.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hypothesis that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………..……………………………………………………………………………………………………………..………………………………………………………………………is ………..……………………………………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 can see from my results that ………..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……………………………………………………………………………………………………………..………………………………………………………………………………..……………………………………………………………………………………………………………..………………………………………………………………………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Which supports / does not support the hypothesis.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 know that my results are valid because……………………………………………………………………………………………………………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……………………………………………………………………………………………………………..…………………………………………………………………………………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herefore, I …………………………   confident in my conclusion.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3"/>
          <p:cNvSpPr txBox="1"/>
          <p:nvPr>
            <p:ph type="title"/>
          </p:nvPr>
        </p:nvSpPr>
        <p:spPr>
          <a:xfrm>
            <a:off x="917950" y="510325"/>
            <a:ext cx="16913400" cy="20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3200">
                <a:solidFill>
                  <a:schemeClr val="dk2"/>
                </a:solidFill>
              </a:rPr>
              <a:t>Write a conclusion for the following hypothesis: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1" lang="en-GB" sz="3200">
                <a:solidFill>
                  <a:schemeClr val="dk2"/>
                </a:solidFill>
              </a:rPr>
              <a:t>“We always get a neutral solution if we react equal volumes of acid and alkali”</a:t>
            </a:r>
            <a:endParaRPr sz="4100"/>
          </a:p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Titration Method</a:t>
            </a:r>
            <a:endParaRPr/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Titrations</a:t>
            </a:r>
            <a:endParaRPr/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451" y="778099"/>
            <a:ext cx="5700200" cy="84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1051900" y="8506150"/>
            <a:ext cx="55785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Titration apparatus, Ivan Ikira, Wikimedia commons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0019800" y="3500250"/>
            <a:ext cx="7775400" cy="17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994075" y="2110850"/>
            <a:ext cx="3495600" cy="114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4425550" y="4313875"/>
            <a:ext cx="1064100" cy="765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753600" y="6717475"/>
            <a:ext cx="3924000" cy="114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1" name="Google Shape;101;p16"/>
          <p:cNvCxnSpPr>
            <a:stCxn id="98" idx="3"/>
          </p:cNvCxnSpPr>
          <p:nvPr/>
        </p:nvCxnSpPr>
        <p:spPr>
          <a:xfrm flipH="1" rot="10800000">
            <a:off x="5489675" y="2676650"/>
            <a:ext cx="1848300" cy="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2" name="Google Shape;102;p16"/>
          <p:cNvCxnSpPr>
            <a:stCxn id="99" idx="3"/>
          </p:cNvCxnSpPr>
          <p:nvPr/>
        </p:nvCxnSpPr>
        <p:spPr>
          <a:xfrm>
            <a:off x="5489650" y="4696525"/>
            <a:ext cx="1955100" cy="6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3" name="Google Shape;103;p16"/>
          <p:cNvCxnSpPr>
            <a:stCxn id="100" idx="3"/>
          </p:cNvCxnSpPr>
          <p:nvPr/>
        </p:nvCxnSpPr>
        <p:spPr>
          <a:xfrm>
            <a:off x="5677600" y="7291975"/>
            <a:ext cx="1366500" cy="33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217" y="1996525"/>
            <a:ext cx="2581025" cy="758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900" y="1894650"/>
            <a:ext cx="2581025" cy="758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87475" y="1962400"/>
            <a:ext cx="2581025" cy="758318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Reading measurements from scale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454225" y="2191000"/>
            <a:ext cx="463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646225" y="2191000"/>
            <a:ext cx="6606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8773475" y="2114800"/>
            <a:ext cx="6606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15200" y="1920325"/>
            <a:ext cx="2581025" cy="758318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3116875" y="2114800"/>
            <a:ext cx="6606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252225" y="9477850"/>
            <a:ext cx="25242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Credit: Mrs Walsh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17"/>
          <p:cNvCxnSpPr/>
          <p:nvPr/>
        </p:nvCxnSpPr>
        <p:spPr>
          <a:xfrm>
            <a:off x="908450" y="5370625"/>
            <a:ext cx="3313200" cy="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7"/>
          <p:cNvCxnSpPr/>
          <p:nvPr/>
        </p:nvCxnSpPr>
        <p:spPr>
          <a:xfrm>
            <a:off x="5003763" y="4267200"/>
            <a:ext cx="3313200" cy="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7"/>
          <p:cNvCxnSpPr/>
          <p:nvPr/>
        </p:nvCxnSpPr>
        <p:spPr>
          <a:xfrm>
            <a:off x="9110975" y="7519075"/>
            <a:ext cx="3313200" cy="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7"/>
          <p:cNvCxnSpPr/>
          <p:nvPr/>
        </p:nvCxnSpPr>
        <p:spPr>
          <a:xfrm>
            <a:off x="13306425" y="2679700"/>
            <a:ext cx="3313200" cy="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23" name="Google Shape;123;p17"/>
          <p:cNvSpPr txBox="1"/>
          <p:nvPr/>
        </p:nvSpPr>
        <p:spPr>
          <a:xfrm>
            <a:off x="1282575" y="2708150"/>
            <a:ext cx="1629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16 cm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aseline="30000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338875" y="8045000"/>
            <a:ext cx="1629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17cm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aseline="30000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9569300" y="2631950"/>
            <a:ext cx="2110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0.5 cm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aseline="30000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9487475" y="8045000"/>
            <a:ext cx="2110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1 cm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aseline="30000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5306813" y="7947425"/>
            <a:ext cx="1629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10 cm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aseline="30000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385025" y="2631950"/>
            <a:ext cx="1629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5 cm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aseline="30000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13715200" y="2631950"/>
            <a:ext cx="2110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0.1 cm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aseline="30000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3777475" y="8023625"/>
            <a:ext cx="2110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0.2 cm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aseline="30000"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18"/>
          <p:cNvGraphicFramePr/>
          <p:nvPr/>
        </p:nvGraphicFramePr>
        <p:xfrm>
          <a:off x="952450" y="206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{DBD4C5EC-A64A-495A-A550-F5E154C748B5}</a:tableStyleId>
              </a:tblPr>
              <a:tblGrid>
                <a:gridCol w="14852525"/>
                <a:gridCol w="1530475"/>
              </a:tblGrid>
              <a:tr h="115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Fill the burette with 1M hydrochloric acid to the 0 cm line - careful not to overfill. Run out any excess into a waste beaker.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Read the volume of acid used.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Measure out 10cm</a:t>
                      </a:r>
                      <a:r>
                        <a:rPr baseline="30000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sodium hydroxide (alkali) using a measuring cylinder and place into a conical flask.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Allow the acid to run into the flask, swirling continuously, until the solution turns colourless.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a few drops of phenolphthalein. It should turn pink.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Place the conical flask under the burette and open the tap.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6" name="Google Shape;136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Titration method - obtaining a rough titre</a:t>
            </a:r>
            <a:endParaRPr/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Reproducible data</a:t>
            </a:r>
            <a:endParaRPr/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1638400" y="6092025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Identify the three concordant results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………..……………………………………………………………………………………………………………..………………………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Calculate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the mean of these results.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………..……………………………………………………………………………………………………………..………………………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………..……………………………………………………………………………………………………………..………………………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1" name="Google Shape;151;p20"/>
          <p:cNvGraphicFramePr/>
          <p:nvPr/>
        </p:nvGraphicFramePr>
        <p:xfrm>
          <a:off x="1343775" y="237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{69DB3016-D7E3-4F68-8594-99A82E758F4F}</a:tableStyleId>
              </a:tblPr>
              <a:tblGrid>
                <a:gridCol w="3120100"/>
                <a:gridCol w="1872050"/>
                <a:gridCol w="1913650"/>
                <a:gridCol w="2100850"/>
                <a:gridCol w="2329675"/>
                <a:gridCol w="1872050"/>
                <a:gridCol w="2392075"/>
              </a:tblGrid>
              <a:tr h="742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Titration number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 of acid added (cm³)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29.2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25.3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26.2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25.2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25.4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Reproducible results?</a:t>
            </a:r>
            <a:endParaRPr/>
          </a:p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8" name="Google Shape;158;p21"/>
          <p:cNvGraphicFramePr/>
          <p:nvPr/>
        </p:nvGraphicFramePr>
        <p:xfrm>
          <a:off x="1343775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{69DB3016-D7E3-4F68-8594-99A82E758F4F}</a:tableStyleId>
              </a:tblPr>
              <a:tblGrid>
                <a:gridCol w="3120100"/>
                <a:gridCol w="1872050"/>
                <a:gridCol w="1913650"/>
                <a:gridCol w="2100850"/>
                <a:gridCol w="2329675"/>
                <a:gridCol w="1872050"/>
                <a:gridCol w="2392075"/>
              </a:tblGrid>
              <a:tr h="742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Titration number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 of acid added (cm³)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25.1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25.6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29.2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25.2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25.4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9" name="Google Shape;159;p21"/>
          <p:cNvSpPr txBox="1"/>
          <p:nvPr/>
        </p:nvSpPr>
        <p:spPr>
          <a:xfrm>
            <a:off x="1638400" y="6473025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Are these reproducible results?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………..……………………………………………………………………………………………………………..………………………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Are these concordant results?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………..……………………………………………………………………………………………………………..………………………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4294967295" type="title"/>
          </p:nvPr>
        </p:nvSpPr>
        <p:spPr>
          <a:xfrm>
            <a:off x="917950" y="1352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data to write a conclusion</a:t>
            </a:r>
            <a:endParaRPr/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