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10287000" cx="18288000"/>
  <p:notesSz cx="6858000" cy="9144000"/>
  <p:embeddedFontLst>
    <p:embeddedFont>
      <p:font typeface="Montserrat SemiBold"/>
      <p:regular r:id="rId27"/>
      <p:bold r:id="rId28"/>
      <p:italic r:id="rId29"/>
      <p:boldItalic r:id="rId30"/>
    </p:embeddedFont>
    <p:embeddedFont>
      <p:font typeface="Montserrat"/>
      <p:regular r:id="rId31"/>
      <p:bold r:id="rId32"/>
      <p:italic r:id="rId33"/>
      <p:boldItalic r:id="rId34"/>
    </p:embeddedFont>
    <p:embeddedFont>
      <p:font typeface="Montserrat Medium"/>
      <p:regular r:id="rId35"/>
      <p:bold r:id="rId36"/>
      <p:italic r:id="rId37"/>
      <p:boldItalic r:id="rId38"/>
    </p:embeddedFont>
    <p:embeddedFont>
      <p:font typeface="Quicksan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6442186-504B-4902-BF07-A0142E56A42C}">
  <a:tblStyle styleId="{56442186-504B-4902-BF07-A0142E56A42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8F2FCB81-83DD-44AE-B97B-C1D118DA761F}"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Quicksan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SemiBold-bold.fntdata"/><Relationship Id="rId27" Type="http://schemas.openxmlformats.org/officeDocument/2006/relationships/font" Target="fonts/MontserratSemiBo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Semi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font" Target="fonts/MontserratSemiBold-boldItalic.fntdata"/><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MontserratMedium-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37" Type="http://schemas.openxmlformats.org/officeDocument/2006/relationships/font" Target="fonts/MontserratMedium-italic.fntdata"/><Relationship Id="rId14" Type="http://schemas.openxmlformats.org/officeDocument/2006/relationships/slide" Target="slides/slide9.xml"/><Relationship Id="rId36" Type="http://schemas.openxmlformats.org/officeDocument/2006/relationships/font" Target="fonts/MontserratMedium-bold.fntdata"/><Relationship Id="rId17" Type="http://schemas.openxmlformats.org/officeDocument/2006/relationships/slide" Target="slides/slide12.xml"/><Relationship Id="rId39" Type="http://schemas.openxmlformats.org/officeDocument/2006/relationships/font" Target="fonts/Quicksand-regular.fntdata"/><Relationship Id="rId16" Type="http://schemas.openxmlformats.org/officeDocument/2006/relationships/slide" Target="slides/slide11.xml"/><Relationship Id="rId38" Type="http://schemas.openxmlformats.org/officeDocument/2006/relationships/font" Target="fonts/Montserrat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94beda8c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94beda8c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913eef0ae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913eef0ae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13eef0ae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13eef0ae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913eef0ae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913eef0ae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913eef0ae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913eef0ae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913eef0ae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913eef0ae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13eef0ae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13eef0ae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913eef0ae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913eef0ae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913eef0aea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913eef0aea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913eef0aea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913eef0aea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913eef0ae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913eef0ae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8d766586c1_1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8d766586c1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913eef0aea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913eef0ae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913eef0aea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913eef0aea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1a5d694f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91a5d694f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91a5d694f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91a5d694f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91a5d694f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91a5d694f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1a5d694f1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1a5d694f1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91a5d694f1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91a5d694f1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1a5d694f1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91a5d694f1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913eef0a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913eef0a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14"/>
          <p:cNvSpPr txBox="1"/>
          <p:nvPr>
            <p:ph idx="4294967295" type="ctrTitle"/>
          </p:nvPr>
        </p:nvSpPr>
        <p:spPr>
          <a:xfrm>
            <a:off x="917950" y="2876300"/>
            <a:ext cx="16452000" cy="3723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6000"/>
              <a:buFont typeface="Arial"/>
              <a:buNone/>
            </a:pPr>
            <a:r>
              <a:rPr lang="en-GB" sz="7000">
                <a:solidFill>
                  <a:srgbClr val="4B3241"/>
                </a:solidFill>
              </a:rPr>
              <a:t>Lesson 4: It’s only Logical </a:t>
            </a:r>
            <a:br>
              <a:rPr lang="en-GB">
                <a:solidFill>
                  <a:srgbClr val="4B3241"/>
                </a:solidFill>
              </a:rPr>
            </a:br>
            <a:endParaRPr>
              <a:solidFill>
                <a:srgbClr val="4B3241"/>
              </a:solidFill>
            </a:endParaRPr>
          </a:p>
          <a:p>
            <a:pPr indent="0" lvl="0" marL="0" rtl="0" algn="l">
              <a:spcBef>
                <a:spcPts val="0"/>
              </a:spcBef>
              <a:spcAft>
                <a:spcPts val="0"/>
              </a:spcAft>
              <a:buClr>
                <a:srgbClr val="000000"/>
              </a:buClr>
              <a:buSzPts val="6000"/>
              <a:buFont typeface="Arial"/>
              <a:buNone/>
            </a:pPr>
            <a:r>
              <a:t/>
            </a:r>
            <a:endParaRPr>
              <a:solidFill>
                <a:srgbClr val="4B3241"/>
              </a:solidFill>
            </a:endParaRPr>
          </a:p>
          <a:p>
            <a:pPr indent="0" lvl="0" marL="0" rtl="0" algn="l">
              <a:spcBef>
                <a:spcPts val="0"/>
              </a:spcBef>
              <a:spcAft>
                <a:spcPts val="0"/>
              </a:spcAft>
              <a:buClr>
                <a:srgbClr val="000000"/>
              </a:buClr>
              <a:buSzPts val="6000"/>
              <a:buFont typeface="Arial"/>
              <a:buNone/>
            </a:pPr>
            <a:r>
              <a:rPr lang="en-GB" sz="3000">
                <a:solidFill>
                  <a:srgbClr val="4B3241"/>
                </a:solidFill>
              </a:rPr>
              <a:t>Computer Systems</a:t>
            </a:r>
            <a:endParaRPr sz="3000">
              <a:solidFill>
                <a:srgbClr val="4B3241"/>
              </a:solidFill>
            </a:endParaRPr>
          </a:p>
          <a:p>
            <a:pPr indent="0" lvl="0" marL="0" marR="0" rtl="0" algn="l">
              <a:lnSpc>
                <a:spcPct val="115000"/>
              </a:lnSpc>
              <a:spcBef>
                <a:spcPts val="0"/>
              </a:spcBef>
              <a:spcAft>
                <a:spcPts val="0"/>
              </a:spcAft>
              <a:buNone/>
            </a:pPr>
            <a:r>
              <a:t/>
            </a:r>
            <a:endParaRPr sz="7000">
              <a:solidFill>
                <a:srgbClr val="4B3241"/>
              </a:solidFill>
            </a:endParaRPr>
          </a:p>
        </p:txBody>
      </p:sp>
      <p:sp>
        <p:nvSpPr>
          <p:cNvPr id="81" name="Google Shape;81;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Computing</a:t>
            </a:r>
            <a:endParaRPr>
              <a:solidFill>
                <a:srgbClr val="4B3241"/>
              </a:solidFill>
            </a:endParaRPr>
          </a:p>
        </p:txBody>
      </p:sp>
      <p:sp>
        <p:nvSpPr>
          <p:cNvPr id="82" name="Google Shape;82;p14"/>
          <p:cNvSpPr txBox="1"/>
          <p:nvPr>
            <p:ph idx="4294967295" type="subTitle"/>
          </p:nvPr>
        </p:nvSpPr>
        <p:spPr>
          <a:xfrm>
            <a:off x="917950" y="7906150"/>
            <a:ext cx="11057100" cy="123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Kashif Ahmed</a:t>
            </a:r>
            <a:endParaRPr>
              <a:solidFill>
                <a:srgbClr val="4B3241"/>
              </a:solidFill>
            </a:endParaRPr>
          </a:p>
          <a:p>
            <a:pPr indent="0" lvl="0" marL="0" rtl="0" algn="l">
              <a:spcBef>
                <a:spcPts val="2000"/>
              </a:spcBef>
              <a:spcAft>
                <a:spcPts val="0"/>
              </a:spcAft>
              <a:buNone/>
            </a:pPr>
            <a:r>
              <a:t/>
            </a:r>
            <a:endParaRPr>
              <a:solidFill>
                <a:srgbClr val="4B3241"/>
              </a:solidFill>
            </a:endParaRPr>
          </a:p>
          <a:p>
            <a:pPr indent="0" lvl="0" marL="0" rtl="0" algn="l">
              <a:spcBef>
                <a:spcPts val="2000"/>
              </a:spcBef>
              <a:spcAft>
                <a:spcPts val="2000"/>
              </a:spcAft>
              <a:buNone/>
            </a:pPr>
            <a:r>
              <a:rPr i="1" lang="en-GB" sz="1500">
                <a:solidFill>
                  <a:srgbClr val="4B3241"/>
                </a:solidFill>
              </a:rPr>
              <a:t>   </a:t>
            </a: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83" name="Google Shape;83;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84" name="Google Shape;84;p14"/>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3"/>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 Logic circuits - </a:t>
            </a:r>
            <a:r>
              <a:rPr lang="en-GB"/>
              <a:t>part 1</a:t>
            </a:r>
            <a:endParaRPr/>
          </a:p>
        </p:txBody>
      </p:sp>
      <p:sp>
        <p:nvSpPr>
          <p:cNvPr id="164" name="Google Shape;164;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65" name="Google Shape;165;p23"/>
          <p:cNvSpPr txBox="1"/>
          <p:nvPr>
            <p:ph idx="1" type="body"/>
          </p:nvPr>
        </p:nvSpPr>
        <p:spPr>
          <a:xfrm>
            <a:off x="917950" y="2876300"/>
            <a:ext cx="16240500" cy="59622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b="1" lang="en-GB">
                <a:solidFill>
                  <a:srgbClr val="000000"/>
                </a:solidFill>
              </a:rPr>
              <a:t>The AND gate</a:t>
            </a:r>
            <a:endParaRPr b="1">
              <a:solidFill>
                <a:srgbClr val="000000"/>
              </a:solidFill>
            </a:endParaRPr>
          </a:p>
          <a:p>
            <a:pPr indent="0" lvl="0" marL="0" rtl="0" algn="l">
              <a:lnSpc>
                <a:spcPct val="115000"/>
              </a:lnSpc>
              <a:spcBef>
                <a:spcPts val="1200"/>
              </a:spcBef>
              <a:spcAft>
                <a:spcPts val="0"/>
              </a:spcAft>
              <a:buNone/>
            </a:pPr>
            <a:r>
              <a:t/>
            </a:r>
            <a:endParaRPr b="1">
              <a:solidFill>
                <a:srgbClr val="000000"/>
              </a:solidFill>
            </a:endParaRPr>
          </a:p>
          <a:p>
            <a:pPr indent="-431800" lvl="0" marL="450000" rtl="0" algn="l">
              <a:lnSpc>
                <a:spcPct val="115000"/>
              </a:lnSpc>
              <a:spcBef>
                <a:spcPts val="600"/>
              </a:spcBef>
              <a:spcAft>
                <a:spcPts val="0"/>
              </a:spcAft>
              <a:buClr>
                <a:srgbClr val="000000"/>
              </a:buClr>
              <a:buSzPts val="3200"/>
              <a:buAutoNum type="arabicPeriod"/>
            </a:pPr>
            <a:r>
              <a:rPr lang="en-GB">
                <a:solidFill>
                  <a:srgbClr val="000000"/>
                </a:solidFill>
              </a:rPr>
              <a:t>Go to ‘Circuit elements’ on the left.</a:t>
            </a:r>
            <a:endParaRPr>
              <a:solidFill>
                <a:srgbClr val="000000"/>
              </a:solidFill>
            </a:endParaRPr>
          </a:p>
          <a:p>
            <a:pPr indent="-431800" lvl="0" marL="450000" rtl="0" algn="l">
              <a:lnSpc>
                <a:spcPct val="115000"/>
              </a:lnSpc>
              <a:spcBef>
                <a:spcPts val="0"/>
              </a:spcBef>
              <a:spcAft>
                <a:spcPts val="0"/>
              </a:spcAft>
              <a:buClr>
                <a:srgbClr val="000000"/>
              </a:buClr>
              <a:buSzPts val="3200"/>
              <a:buAutoNum type="arabicPeriod"/>
            </a:pPr>
            <a:r>
              <a:rPr lang="en-GB">
                <a:solidFill>
                  <a:srgbClr val="000000"/>
                </a:solidFill>
              </a:rPr>
              <a:t>Click on </a:t>
            </a:r>
            <a:r>
              <a:rPr b="1" lang="en-GB">
                <a:solidFill>
                  <a:srgbClr val="000000"/>
                </a:solidFill>
              </a:rPr>
              <a:t>Gates</a:t>
            </a:r>
            <a:r>
              <a:rPr lang="en-GB">
                <a:solidFill>
                  <a:srgbClr val="000000"/>
                </a:solidFill>
              </a:rPr>
              <a:t>.</a:t>
            </a:r>
            <a:endParaRPr>
              <a:solidFill>
                <a:srgbClr val="000000"/>
              </a:solidFill>
            </a:endParaRPr>
          </a:p>
          <a:p>
            <a:pPr indent="-431800" lvl="0" marL="450000" rtl="0" algn="l">
              <a:lnSpc>
                <a:spcPct val="115000"/>
              </a:lnSpc>
              <a:spcBef>
                <a:spcPts val="0"/>
              </a:spcBef>
              <a:spcAft>
                <a:spcPts val="0"/>
              </a:spcAft>
              <a:buClr>
                <a:srgbClr val="000000"/>
              </a:buClr>
              <a:buSzPts val="3200"/>
              <a:buAutoNum type="arabicPeriod"/>
            </a:pPr>
            <a:r>
              <a:rPr lang="en-GB">
                <a:solidFill>
                  <a:srgbClr val="000000"/>
                </a:solidFill>
              </a:rPr>
              <a:t>Click on the AND gate.</a:t>
            </a:r>
            <a:endParaRPr>
              <a:solidFill>
                <a:srgbClr val="000000"/>
              </a:solidFill>
            </a:endParaRPr>
          </a:p>
          <a:p>
            <a:pPr indent="-431800" lvl="0" marL="450000" rtl="0" algn="l">
              <a:lnSpc>
                <a:spcPct val="115000"/>
              </a:lnSpc>
              <a:spcBef>
                <a:spcPts val="0"/>
              </a:spcBef>
              <a:spcAft>
                <a:spcPts val="0"/>
              </a:spcAft>
              <a:buClr>
                <a:srgbClr val="000000"/>
              </a:buClr>
              <a:buSzPts val="3200"/>
              <a:buAutoNum type="arabicPeriod"/>
            </a:pPr>
            <a:r>
              <a:rPr lang="en-GB">
                <a:solidFill>
                  <a:srgbClr val="000000"/>
                </a:solidFill>
              </a:rPr>
              <a:t>Place an AND gate on the canvas.</a:t>
            </a:r>
            <a:endParaRPr>
              <a:solidFill>
                <a:srgbClr val="000000"/>
              </a:solidFill>
            </a:endParaRPr>
          </a:p>
          <a:p>
            <a:pPr indent="0" lvl="0" marL="450000" rtl="0" algn="l">
              <a:lnSpc>
                <a:spcPct val="115000"/>
              </a:lnSpc>
              <a:spcBef>
                <a:spcPts val="600"/>
              </a:spcBef>
              <a:spcAft>
                <a:spcPts val="0"/>
              </a:spcAft>
              <a:buNone/>
            </a:pPr>
            <a:r>
              <a:t/>
            </a:r>
            <a:endParaRPr>
              <a:solidFill>
                <a:srgbClr val="000000"/>
              </a:solidFill>
            </a:endParaRPr>
          </a:p>
          <a:p>
            <a:pPr indent="0" lvl="0" marL="0" rtl="0" algn="l">
              <a:lnSpc>
                <a:spcPct val="115000"/>
              </a:lnSpc>
              <a:spcBef>
                <a:spcPts val="1200"/>
              </a:spcBef>
              <a:spcAft>
                <a:spcPts val="0"/>
              </a:spcAft>
              <a:buNone/>
            </a:pPr>
            <a:r>
              <a:t/>
            </a:r>
            <a:endParaRPr u="sng">
              <a:solidFill>
                <a:schemeClr val="accent4"/>
              </a:solidFill>
            </a:endParaRPr>
          </a:p>
          <a:p>
            <a:pPr indent="0" lvl="0" marL="0" rtl="0" algn="l">
              <a:lnSpc>
                <a:spcPct val="115000"/>
              </a:lnSpc>
              <a:spcBef>
                <a:spcPts val="1200"/>
              </a:spcBef>
              <a:spcAft>
                <a:spcPts val="0"/>
              </a:spcAft>
              <a:buNone/>
            </a:pPr>
            <a:r>
              <a:t/>
            </a:r>
            <a:endParaRPr/>
          </a:p>
          <a:p>
            <a:pPr indent="0" lvl="0" marL="0" rtl="0" algn="l">
              <a:lnSpc>
                <a:spcPct val="113000"/>
              </a:lnSpc>
              <a:spcBef>
                <a:spcPts val="1200"/>
              </a:spcBef>
              <a:spcAft>
                <a:spcPts val="0"/>
              </a:spcAft>
              <a:buNone/>
            </a:pPr>
            <a:r>
              <a:t/>
            </a:r>
            <a:endParaRPr>
              <a:solidFill>
                <a:srgbClr val="000000"/>
              </a:solidFill>
            </a:endParaRPr>
          </a:p>
          <a:p>
            <a:pPr indent="0" lvl="0" marL="0" rtl="0" algn="l">
              <a:spcBef>
                <a:spcPts val="600"/>
              </a:spcBef>
              <a:spcAft>
                <a:spcPts val="2000"/>
              </a:spcAft>
              <a:buNone/>
            </a:pPr>
            <a:r>
              <a:t/>
            </a:r>
            <a:endParaRPr/>
          </a:p>
        </p:txBody>
      </p:sp>
      <p:pic>
        <p:nvPicPr>
          <p:cNvPr id="166" name="Google Shape;166;p23"/>
          <p:cNvPicPr preferRelativeResize="0"/>
          <p:nvPr/>
        </p:nvPicPr>
        <p:blipFill rotWithShape="1">
          <a:blip r:embed="rId3">
            <a:alphaModFix/>
          </a:blip>
          <a:srcRect b="11042" l="0" r="0" t="23925"/>
          <a:stretch/>
        </p:blipFill>
        <p:spPr>
          <a:xfrm>
            <a:off x="9924238" y="4188950"/>
            <a:ext cx="6909475" cy="2441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 Logic circuits</a:t>
            </a:r>
            <a:r>
              <a:rPr lang="en-GB"/>
              <a:t> - part 1</a:t>
            </a:r>
            <a:endParaRPr/>
          </a:p>
          <a:p>
            <a:pPr indent="0" lvl="0" marL="0" rtl="0" algn="l">
              <a:spcBef>
                <a:spcPts val="0"/>
              </a:spcBef>
              <a:spcAft>
                <a:spcPts val="0"/>
              </a:spcAft>
              <a:buNone/>
            </a:pPr>
            <a:r>
              <a:t/>
            </a:r>
            <a:endParaRPr/>
          </a:p>
        </p:txBody>
      </p:sp>
      <p:sp>
        <p:nvSpPr>
          <p:cNvPr id="172" name="Google Shape;172;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73" name="Google Shape;173;p24"/>
          <p:cNvSpPr txBox="1"/>
          <p:nvPr>
            <p:ph idx="1" type="body"/>
          </p:nvPr>
        </p:nvSpPr>
        <p:spPr>
          <a:xfrm>
            <a:off x="917950" y="2876300"/>
            <a:ext cx="16240500" cy="59622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b="1" lang="en-GB">
                <a:solidFill>
                  <a:srgbClr val="000000"/>
                </a:solidFill>
              </a:rPr>
              <a:t>The inputs to the AND gate</a:t>
            </a:r>
            <a:endParaRPr b="1">
              <a:solidFill>
                <a:srgbClr val="000000"/>
              </a:solidFill>
            </a:endParaRPr>
          </a:p>
          <a:p>
            <a:pPr indent="0" lvl="0" marL="0" marR="0" rtl="0" algn="l">
              <a:lnSpc>
                <a:spcPct val="115000"/>
              </a:lnSpc>
              <a:spcBef>
                <a:spcPts val="600"/>
              </a:spcBef>
              <a:spcAft>
                <a:spcPts val="0"/>
              </a:spcAft>
              <a:buNone/>
            </a:pPr>
            <a:r>
              <a:t/>
            </a:r>
            <a:endParaRPr b="1">
              <a:solidFill>
                <a:srgbClr val="000000"/>
              </a:solidFill>
            </a:endParaRPr>
          </a:p>
          <a:p>
            <a:pPr indent="0" lvl="0" marL="0" marR="0" rtl="0" algn="l">
              <a:lnSpc>
                <a:spcPct val="115000"/>
              </a:lnSpc>
              <a:spcBef>
                <a:spcPts val="600"/>
              </a:spcBef>
              <a:spcAft>
                <a:spcPts val="0"/>
              </a:spcAft>
              <a:buNone/>
            </a:pPr>
            <a:r>
              <a:rPr lang="en-GB">
                <a:solidFill>
                  <a:srgbClr val="000000"/>
                </a:solidFill>
              </a:rPr>
              <a:t>5.   Go to ‘Circuit elements’ on the left.</a:t>
            </a:r>
            <a:endParaRPr>
              <a:solidFill>
                <a:srgbClr val="000000"/>
              </a:solidFill>
            </a:endParaRPr>
          </a:p>
          <a:p>
            <a:pPr indent="0" lvl="0" marL="0" marR="0" rtl="0" algn="l">
              <a:lnSpc>
                <a:spcPct val="115000"/>
              </a:lnSpc>
              <a:spcBef>
                <a:spcPts val="600"/>
              </a:spcBef>
              <a:spcAft>
                <a:spcPts val="0"/>
              </a:spcAft>
              <a:buNone/>
            </a:pPr>
            <a:r>
              <a:rPr lang="en-GB">
                <a:solidFill>
                  <a:srgbClr val="000000"/>
                </a:solidFill>
              </a:rPr>
              <a:t>6.   Click on Input.</a:t>
            </a:r>
            <a:endParaRPr>
              <a:solidFill>
                <a:srgbClr val="000000"/>
              </a:solidFill>
            </a:endParaRPr>
          </a:p>
          <a:p>
            <a:pPr indent="0" lvl="0" marL="0" marR="0" rtl="0" algn="l">
              <a:lnSpc>
                <a:spcPct val="115000"/>
              </a:lnSpc>
              <a:spcBef>
                <a:spcPts val="600"/>
              </a:spcBef>
              <a:spcAft>
                <a:spcPts val="0"/>
              </a:spcAft>
              <a:buNone/>
            </a:pPr>
            <a:r>
              <a:rPr lang="en-GB">
                <a:solidFill>
                  <a:srgbClr val="000000"/>
                </a:solidFill>
              </a:rPr>
              <a:t>7.   Click on the </a:t>
            </a:r>
            <a:r>
              <a:rPr b="1" lang="en-GB">
                <a:solidFill>
                  <a:srgbClr val="000000"/>
                </a:solidFill>
              </a:rPr>
              <a:t>‘Input’ </a:t>
            </a:r>
            <a:r>
              <a:rPr lang="en-GB">
                <a:solidFill>
                  <a:srgbClr val="000000"/>
                </a:solidFill>
              </a:rPr>
              <a:t>box.</a:t>
            </a:r>
            <a:endParaRPr>
              <a:solidFill>
                <a:srgbClr val="000000"/>
              </a:solidFill>
            </a:endParaRPr>
          </a:p>
          <a:p>
            <a:pPr indent="0" lvl="0" marL="0" marR="0" rtl="0" algn="l">
              <a:lnSpc>
                <a:spcPct val="115000"/>
              </a:lnSpc>
              <a:spcBef>
                <a:spcPts val="600"/>
              </a:spcBef>
              <a:spcAft>
                <a:spcPts val="0"/>
              </a:spcAft>
              <a:buNone/>
            </a:pPr>
            <a:r>
              <a:rPr lang="en-GB">
                <a:solidFill>
                  <a:srgbClr val="000000"/>
                </a:solidFill>
              </a:rPr>
              <a:t>8.   Place an input box on the canvas, to the left of the AND gate.</a:t>
            </a:r>
            <a:endParaRPr>
              <a:solidFill>
                <a:srgbClr val="000000"/>
              </a:solidFill>
            </a:endParaRPr>
          </a:p>
          <a:p>
            <a:pPr indent="0" lvl="0" marL="0" marR="0" rtl="0" algn="l">
              <a:lnSpc>
                <a:spcPct val="115000"/>
              </a:lnSpc>
              <a:spcBef>
                <a:spcPts val="600"/>
              </a:spcBef>
              <a:spcAft>
                <a:spcPts val="0"/>
              </a:spcAft>
              <a:buNone/>
            </a:pPr>
            <a:r>
              <a:rPr lang="en-GB">
                <a:solidFill>
                  <a:srgbClr val="000000"/>
                </a:solidFill>
              </a:rPr>
              <a:t>9.   Repeat steps 7–8 to add a second input.</a:t>
            </a:r>
            <a:endParaRPr>
              <a:solidFill>
                <a:srgbClr val="000000"/>
              </a:solidFill>
            </a:endParaRPr>
          </a:p>
          <a:p>
            <a:pPr indent="0" lvl="0" marL="0" rtl="0" algn="l">
              <a:lnSpc>
                <a:spcPct val="115000"/>
              </a:lnSpc>
              <a:spcBef>
                <a:spcPts val="1200"/>
              </a:spcBef>
              <a:spcAft>
                <a:spcPts val="0"/>
              </a:spcAft>
              <a:buNone/>
            </a:pPr>
            <a:r>
              <a:t/>
            </a:r>
            <a:endParaRPr u="sng">
              <a:solidFill>
                <a:schemeClr val="accent4"/>
              </a:solidFill>
            </a:endParaRPr>
          </a:p>
          <a:p>
            <a:pPr indent="0" lvl="0" marL="0" rtl="0" algn="l">
              <a:lnSpc>
                <a:spcPct val="115000"/>
              </a:lnSpc>
              <a:spcBef>
                <a:spcPts val="1200"/>
              </a:spcBef>
              <a:spcAft>
                <a:spcPts val="0"/>
              </a:spcAft>
              <a:buNone/>
            </a:pPr>
            <a:r>
              <a:t/>
            </a:r>
            <a:endParaRPr/>
          </a:p>
          <a:p>
            <a:pPr indent="0" lvl="0" marL="0" rtl="0" algn="l">
              <a:lnSpc>
                <a:spcPct val="113000"/>
              </a:lnSpc>
              <a:spcBef>
                <a:spcPts val="1200"/>
              </a:spcBef>
              <a:spcAft>
                <a:spcPts val="0"/>
              </a:spcAft>
              <a:buNone/>
            </a:pPr>
            <a:r>
              <a:t/>
            </a:r>
            <a:endParaRPr>
              <a:solidFill>
                <a:srgbClr val="000000"/>
              </a:solidFill>
            </a:endParaRPr>
          </a:p>
          <a:p>
            <a:pPr indent="0" lvl="0" marL="0" rtl="0" algn="l">
              <a:spcBef>
                <a:spcPts val="600"/>
              </a:spcBef>
              <a:spcAft>
                <a:spcPts val="2000"/>
              </a:spcAft>
              <a:buNone/>
            </a:pPr>
            <a:r>
              <a:t/>
            </a:r>
            <a:endParaRPr/>
          </a:p>
        </p:txBody>
      </p:sp>
      <p:pic>
        <p:nvPicPr>
          <p:cNvPr id="174" name="Google Shape;174;p24"/>
          <p:cNvPicPr preferRelativeResize="0"/>
          <p:nvPr/>
        </p:nvPicPr>
        <p:blipFill rotWithShape="1">
          <a:blip r:embed="rId3">
            <a:alphaModFix/>
          </a:blip>
          <a:srcRect b="0" l="0" r="0" t="23599"/>
          <a:stretch/>
        </p:blipFill>
        <p:spPr>
          <a:xfrm>
            <a:off x="10707835" y="3767025"/>
            <a:ext cx="5807500" cy="2381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 Logic circuits</a:t>
            </a:r>
            <a:r>
              <a:rPr lang="en-GB"/>
              <a:t> - part 1</a:t>
            </a:r>
            <a:endParaRPr/>
          </a:p>
          <a:p>
            <a:pPr indent="0" lvl="0" marL="0" rtl="0" algn="l">
              <a:spcBef>
                <a:spcPts val="0"/>
              </a:spcBef>
              <a:spcAft>
                <a:spcPts val="0"/>
              </a:spcAft>
              <a:buNone/>
            </a:pPr>
            <a:r>
              <a:t/>
            </a:r>
            <a:endParaRPr/>
          </a:p>
        </p:txBody>
      </p:sp>
      <p:sp>
        <p:nvSpPr>
          <p:cNvPr id="180" name="Google Shape;180;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81" name="Google Shape;181;p25"/>
          <p:cNvSpPr txBox="1"/>
          <p:nvPr>
            <p:ph idx="1" type="body"/>
          </p:nvPr>
        </p:nvSpPr>
        <p:spPr>
          <a:xfrm>
            <a:off x="917950" y="2876300"/>
            <a:ext cx="16240500" cy="59622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b="1" lang="en-GB">
                <a:solidFill>
                  <a:srgbClr val="000000"/>
                </a:solidFill>
              </a:rPr>
              <a:t>The output of the AND gate</a:t>
            </a:r>
            <a:endParaRPr b="1">
              <a:solidFill>
                <a:srgbClr val="000000"/>
              </a:solidFill>
            </a:endParaRPr>
          </a:p>
          <a:p>
            <a:pPr indent="0" lvl="0" marL="457200" marR="0" rtl="0" algn="l">
              <a:lnSpc>
                <a:spcPct val="115000"/>
              </a:lnSpc>
              <a:spcBef>
                <a:spcPts val="600"/>
              </a:spcBef>
              <a:spcAft>
                <a:spcPts val="0"/>
              </a:spcAft>
              <a:buNone/>
            </a:pPr>
            <a:r>
              <a:t/>
            </a:r>
            <a:endParaRPr>
              <a:solidFill>
                <a:srgbClr val="000000"/>
              </a:solidFill>
            </a:endParaRPr>
          </a:p>
          <a:p>
            <a:pPr indent="0" lvl="0" marL="0" marR="0" rtl="0" algn="l">
              <a:lnSpc>
                <a:spcPct val="115000"/>
              </a:lnSpc>
              <a:spcBef>
                <a:spcPts val="600"/>
              </a:spcBef>
              <a:spcAft>
                <a:spcPts val="0"/>
              </a:spcAft>
              <a:buNone/>
            </a:pPr>
            <a:r>
              <a:rPr lang="en-GB">
                <a:solidFill>
                  <a:srgbClr val="000000"/>
                </a:solidFill>
              </a:rPr>
              <a:t>10.   </a:t>
            </a:r>
            <a:r>
              <a:rPr lang="en-GB">
                <a:solidFill>
                  <a:srgbClr val="000000"/>
                </a:solidFill>
              </a:rPr>
              <a:t>Go to ‘Circuit elements’ on the left.</a:t>
            </a:r>
            <a:endParaRPr>
              <a:solidFill>
                <a:srgbClr val="000000"/>
              </a:solidFill>
            </a:endParaRPr>
          </a:p>
          <a:p>
            <a:pPr indent="0" lvl="0" marL="0" marR="0" rtl="0" algn="l">
              <a:lnSpc>
                <a:spcPct val="115000"/>
              </a:lnSpc>
              <a:spcBef>
                <a:spcPts val="600"/>
              </a:spcBef>
              <a:spcAft>
                <a:spcPts val="0"/>
              </a:spcAft>
              <a:buNone/>
            </a:pPr>
            <a:r>
              <a:rPr lang="en-GB">
                <a:solidFill>
                  <a:srgbClr val="000000"/>
                </a:solidFill>
              </a:rPr>
              <a:t>11.   Click on </a:t>
            </a:r>
            <a:r>
              <a:rPr b="1" lang="en-GB">
                <a:solidFill>
                  <a:srgbClr val="000000"/>
                </a:solidFill>
              </a:rPr>
              <a:t>Output</a:t>
            </a:r>
            <a:r>
              <a:rPr lang="en-GB">
                <a:solidFill>
                  <a:srgbClr val="000000"/>
                </a:solidFill>
              </a:rPr>
              <a:t>.</a:t>
            </a:r>
            <a:endParaRPr>
              <a:solidFill>
                <a:srgbClr val="000000"/>
              </a:solidFill>
            </a:endParaRPr>
          </a:p>
          <a:p>
            <a:pPr indent="0" lvl="0" marL="0" marR="0" rtl="0" algn="l">
              <a:lnSpc>
                <a:spcPct val="115000"/>
              </a:lnSpc>
              <a:spcBef>
                <a:spcPts val="600"/>
              </a:spcBef>
              <a:spcAft>
                <a:spcPts val="0"/>
              </a:spcAft>
              <a:buNone/>
            </a:pPr>
            <a:r>
              <a:rPr lang="en-GB">
                <a:solidFill>
                  <a:srgbClr val="000000"/>
                </a:solidFill>
              </a:rPr>
              <a:t>12.   Click on the ‘Output’ box.</a:t>
            </a:r>
            <a:endParaRPr>
              <a:solidFill>
                <a:srgbClr val="000000"/>
              </a:solidFill>
            </a:endParaRPr>
          </a:p>
          <a:p>
            <a:pPr indent="0" lvl="0" marL="0" marR="0" rtl="0" algn="l">
              <a:lnSpc>
                <a:spcPct val="115000"/>
              </a:lnSpc>
              <a:spcBef>
                <a:spcPts val="600"/>
              </a:spcBef>
              <a:spcAft>
                <a:spcPts val="0"/>
              </a:spcAft>
              <a:buNone/>
            </a:pPr>
            <a:r>
              <a:rPr lang="en-GB">
                <a:solidFill>
                  <a:srgbClr val="000000"/>
                </a:solidFill>
              </a:rPr>
              <a:t>13.   Place an output box on the canvas, to the right of the AND gate.</a:t>
            </a:r>
            <a:endParaRPr>
              <a:solidFill>
                <a:srgbClr val="000000"/>
              </a:solidFill>
            </a:endParaRPr>
          </a:p>
          <a:p>
            <a:pPr indent="0" lvl="0" marL="0" marR="0" rtl="0" algn="l">
              <a:lnSpc>
                <a:spcPct val="115000"/>
              </a:lnSpc>
              <a:spcBef>
                <a:spcPts val="600"/>
              </a:spcBef>
              <a:spcAft>
                <a:spcPts val="0"/>
              </a:spcAft>
              <a:buNone/>
            </a:pPr>
            <a:r>
              <a:rPr lang="en-GB">
                <a:solidFill>
                  <a:srgbClr val="000000"/>
                </a:solidFill>
              </a:rPr>
              <a:t>14.   Click on the ‘Digital LED’.</a:t>
            </a:r>
            <a:endParaRPr>
              <a:solidFill>
                <a:srgbClr val="000000"/>
              </a:solidFill>
            </a:endParaRPr>
          </a:p>
          <a:p>
            <a:pPr indent="0" lvl="0" marL="0" marR="0" rtl="0" algn="l">
              <a:lnSpc>
                <a:spcPct val="115000"/>
              </a:lnSpc>
              <a:spcBef>
                <a:spcPts val="600"/>
              </a:spcBef>
              <a:spcAft>
                <a:spcPts val="0"/>
              </a:spcAft>
              <a:buNone/>
            </a:pPr>
            <a:r>
              <a:rPr lang="en-GB">
                <a:solidFill>
                  <a:srgbClr val="000000"/>
                </a:solidFill>
              </a:rPr>
              <a:t>15.   Place an LED on the canvas, to the right of the AND gate.</a:t>
            </a:r>
            <a:endParaRPr>
              <a:solidFill>
                <a:srgbClr val="000000"/>
              </a:solidFill>
            </a:endParaRPr>
          </a:p>
          <a:p>
            <a:pPr indent="0" lvl="0" marL="0" rtl="0" algn="l">
              <a:lnSpc>
                <a:spcPct val="115000"/>
              </a:lnSpc>
              <a:spcBef>
                <a:spcPts val="1200"/>
              </a:spcBef>
              <a:spcAft>
                <a:spcPts val="0"/>
              </a:spcAft>
              <a:buNone/>
            </a:pPr>
            <a:r>
              <a:t/>
            </a:r>
            <a:endParaRPr u="sng">
              <a:solidFill>
                <a:schemeClr val="accent4"/>
              </a:solidFill>
            </a:endParaRPr>
          </a:p>
          <a:p>
            <a:pPr indent="0" lvl="0" marL="0" rtl="0" algn="l">
              <a:lnSpc>
                <a:spcPct val="115000"/>
              </a:lnSpc>
              <a:spcBef>
                <a:spcPts val="1200"/>
              </a:spcBef>
              <a:spcAft>
                <a:spcPts val="0"/>
              </a:spcAft>
              <a:buNone/>
            </a:pPr>
            <a:r>
              <a:t/>
            </a:r>
            <a:endParaRPr/>
          </a:p>
          <a:p>
            <a:pPr indent="0" lvl="0" marL="0" rtl="0" algn="l">
              <a:lnSpc>
                <a:spcPct val="113000"/>
              </a:lnSpc>
              <a:spcBef>
                <a:spcPts val="1200"/>
              </a:spcBef>
              <a:spcAft>
                <a:spcPts val="0"/>
              </a:spcAft>
              <a:buNone/>
            </a:pPr>
            <a:r>
              <a:t/>
            </a:r>
            <a:endParaRPr>
              <a:solidFill>
                <a:srgbClr val="000000"/>
              </a:solidFill>
            </a:endParaRPr>
          </a:p>
          <a:p>
            <a:pPr indent="0" lvl="0" marL="0" rtl="0" algn="l">
              <a:spcBef>
                <a:spcPts val="600"/>
              </a:spcBef>
              <a:spcAft>
                <a:spcPts val="2000"/>
              </a:spcAft>
              <a:buNone/>
            </a:pPr>
            <a:r>
              <a:t/>
            </a:r>
            <a:endParaRPr/>
          </a:p>
        </p:txBody>
      </p:sp>
      <p:pic>
        <p:nvPicPr>
          <p:cNvPr id="182" name="Google Shape;182;p25"/>
          <p:cNvPicPr preferRelativeResize="0"/>
          <p:nvPr/>
        </p:nvPicPr>
        <p:blipFill>
          <a:blip r:embed="rId3">
            <a:alphaModFix/>
          </a:blip>
          <a:stretch>
            <a:fillRect/>
          </a:stretch>
        </p:blipFill>
        <p:spPr>
          <a:xfrm>
            <a:off x="10439400" y="2876300"/>
            <a:ext cx="5794775" cy="3109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6"/>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 Logic circuits</a:t>
            </a:r>
            <a:r>
              <a:rPr lang="en-GB"/>
              <a:t> - part 1</a:t>
            </a:r>
            <a:endParaRPr/>
          </a:p>
          <a:p>
            <a:pPr indent="0" lvl="0" marL="0" rtl="0" algn="l">
              <a:spcBef>
                <a:spcPts val="0"/>
              </a:spcBef>
              <a:spcAft>
                <a:spcPts val="0"/>
              </a:spcAft>
              <a:buNone/>
            </a:pPr>
            <a:r>
              <a:t/>
            </a:r>
            <a:endParaRPr/>
          </a:p>
        </p:txBody>
      </p:sp>
      <p:sp>
        <p:nvSpPr>
          <p:cNvPr id="188" name="Google Shape;188;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89" name="Google Shape;189;p26"/>
          <p:cNvSpPr txBox="1"/>
          <p:nvPr>
            <p:ph idx="1" type="body"/>
          </p:nvPr>
        </p:nvSpPr>
        <p:spPr>
          <a:xfrm>
            <a:off x="917950" y="2876300"/>
            <a:ext cx="12322500" cy="59622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b="1" lang="en-GB">
                <a:solidFill>
                  <a:srgbClr val="000000"/>
                </a:solidFill>
              </a:rPr>
              <a:t>The output of the AND gate</a:t>
            </a:r>
            <a:endParaRPr b="1">
              <a:solidFill>
                <a:srgbClr val="000000"/>
              </a:solidFill>
            </a:endParaRPr>
          </a:p>
          <a:p>
            <a:pPr indent="0" lvl="0" marL="457200" marR="0" rtl="0" algn="l">
              <a:lnSpc>
                <a:spcPct val="115000"/>
              </a:lnSpc>
              <a:spcBef>
                <a:spcPts val="600"/>
              </a:spcBef>
              <a:spcAft>
                <a:spcPts val="0"/>
              </a:spcAft>
              <a:buNone/>
            </a:pPr>
            <a:r>
              <a:t/>
            </a:r>
            <a:endParaRPr>
              <a:solidFill>
                <a:srgbClr val="000000"/>
              </a:solidFill>
            </a:endParaRPr>
          </a:p>
          <a:p>
            <a:pPr indent="0" lvl="0" marL="0" marR="0" rtl="0" algn="l">
              <a:lnSpc>
                <a:spcPct val="115000"/>
              </a:lnSpc>
              <a:spcBef>
                <a:spcPts val="600"/>
              </a:spcBef>
              <a:spcAft>
                <a:spcPts val="0"/>
              </a:spcAft>
              <a:buNone/>
            </a:pPr>
            <a:r>
              <a:rPr lang="en-GB">
                <a:solidFill>
                  <a:srgbClr val="000000"/>
                </a:solidFill>
              </a:rPr>
              <a:t>16.   Go to ‘Circuit elements’ on the left.</a:t>
            </a:r>
            <a:endParaRPr>
              <a:solidFill>
                <a:srgbClr val="000000"/>
              </a:solidFill>
            </a:endParaRPr>
          </a:p>
          <a:p>
            <a:pPr indent="0" lvl="0" marL="0" marR="0" rtl="0" algn="l">
              <a:lnSpc>
                <a:spcPct val="115000"/>
              </a:lnSpc>
              <a:spcBef>
                <a:spcPts val="600"/>
              </a:spcBef>
              <a:spcAft>
                <a:spcPts val="0"/>
              </a:spcAft>
              <a:buNone/>
            </a:pPr>
            <a:r>
              <a:rPr lang="en-GB">
                <a:solidFill>
                  <a:srgbClr val="000000"/>
                </a:solidFill>
              </a:rPr>
              <a:t>17.   </a:t>
            </a:r>
            <a:r>
              <a:rPr lang="en-GB">
                <a:solidFill>
                  <a:srgbClr val="FFFFFF"/>
                </a:solidFill>
              </a:rPr>
              <a:t>Connect the first input box to one of the inputs of the AND gate (by    click-dragging on the connectors, i.e. the little green circles).</a:t>
            </a:r>
            <a:endParaRPr>
              <a:solidFill>
                <a:srgbClr val="FFFFFF"/>
              </a:solidFill>
            </a:endParaRPr>
          </a:p>
          <a:p>
            <a:pPr indent="0" lvl="0" marL="0" marR="0" rtl="0" algn="l">
              <a:lnSpc>
                <a:spcPct val="115000"/>
              </a:lnSpc>
              <a:spcBef>
                <a:spcPts val="600"/>
              </a:spcBef>
              <a:spcAft>
                <a:spcPts val="0"/>
              </a:spcAft>
              <a:buNone/>
            </a:pPr>
            <a:r>
              <a:rPr lang="en-GB">
                <a:solidFill>
                  <a:srgbClr val="000000"/>
                </a:solidFill>
              </a:rPr>
              <a:t>18.   </a:t>
            </a:r>
            <a:r>
              <a:rPr lang="en-GB">
                <a:solidFill>
                  <a:srgbClr val="FFFFFF"/>
                </a:solidFill>
              </a:rPr>
              <a:t>Connect the second input box to the other input of the AND gate.</a:t>
            </a:r>
            <a:endParaRPr>
              <a:solidFill>
                <a:srgbClr val="FFFFFF"/>
              </a:solidFill>
            </a:endParaRPr>
          </a:p>
          <a:p>
            <a:pPr indent="0" lvl="0" marL="0" marR="0" rtl="0" algn="l">
              <a:lnSpc>
                <a:spcPct val="115000"/>
              </a:lnSpc>
              <a:spcBef>
                <a:spcPts val="600"/>
              </a:spcBef>
              <a:spcAft>
                <a:spcPts val="0"/>
              </a:spcAft>
              <a:buNone/>
            </a:pPr>
            <a:r>
              <a:rPr lang="en-GB">
                <a:solidFill>
                  <a:srgbClr val="000000"/>
                </a:solidFill>
              </a:rPr>
              <a:t>19.   Connect the output of the AND gate to the output box.</a:t>
            </a:r>
            <a:endParaRPr>
              <a:solidFill>
                <a:srgbClr val="000000"/>
              </a:solidFill>
            </a:endParaRPr>
          </a:p>
          <a:p>
            <a:pPr indent="0" lvl="0" marL="0" marR="0" rtl="0" algn="l">
              <a:lnSpc>
                <a:spcPct val="115000"/>
              </a:lnSpc>
              <a:spcBef>
                <a:spcPts val="600"/>
              </a:spcBef>
              <a:spcAft>
                <a:spcPts val="0"/>
              </a:spcAft>
              <a:buNone/>
            </a:pPr>
            <a:r>
              <a:rPr lang="en-GB">
                <a:solidFill>
                  <a:srgbClr val="000000"/>
                </a:solidFill>
              </a:rPr>
              <a:t>20.   Connect the output of the AND gate to the digital LED.</a:t>
            </a:r>
            <a:endParaRPr>
              <a:solidFill>
                <a:srgbClr val="000000"/>
              </a:solidFill>
            </a:endParaRPr>
          </a:p>
          <a:p>
            <a:pPr indent="0" lvl="0" marL="0" rtl="0" algn="l">
              <a:lnSpc>
                <a:spcPct val="115000"/>
              </a:lnSpc>
              <a:spcBef>
                <a:spcPts val="1200"/>
              </a:spcBef>
              <a:spcAft>
                <a:spcPts val="0"/>
              </a:spcAft>
              <a:buNone/>
            </a:pPr>
            <a:r>
              <a:t/>
            </a:r>
            <a:endParaRPr u="sng">
              <a:solidFill>
                <a:schemeClr val="accent4"/>
              </a:solidFill>
            </a:endParaRPr>
          </a:p>
          <a:p>
            <a:pPr indent="0" lvl="0" marL="0" rtl="0" algn="l">
              <a:lnSpc>
                <a:spcPct val="115000"/>
              </a:lnSpc>
              <a:spcBef>
                <a:spcPts val="1200"/>
              </a:spcBef>
              <a:spcAft>
                <a:spcPts val="0"/>
              </a:spcAft>
              <a:buNone/>
            </a:pPr>
            <a:r>
              <a:t/>
            </a:r>
            <a:endParaRPr/>
          </a:p>
          <a:p>
            <a:pPr indent="0" lvl="0" marL="0" rtl="0" algn="l">
              <a:lnSpc>
                <a:spcPct val="113000"/>
              </a:lnSpc>
              <a:spcBef>
                <a:spcPts val="1200"/>
              </a:spcBef>
              <a:spcAft>
                <a:spcPts val="0"/>
              </a:spcAft>
              <a:buNone/>
            </a:pPr>
            <a:r>
              <a:t/>
            </a:r>
            <a:endParaRPr>
              <a:solidFill>
                <a:srgbClr val="000000"/>
              </a:solidFill>
            </a:endParaRPr>
          </a:p>
          <a:p>
            <a:pPr indent="0" lvl="0" marL="0" rtl="0" algn="l">
              <a:spcBef>
                <a:spcPts val="600"/>
              </a:spcBef>
              <a:spcAft>
                <a:spcPts val="2000"/>
              </a:spcAft>
              <a:buNone/>
            </a:pPr>
            <a:r>
              <a:t/>
            </a:r>
            <a:endParaRPr/>
          </a:p>
        </p:txBody>
      </p:sp>
      <p:sp>
        <p:nvSpPr>
          <p:cNvPr id="190" name="Google Shape;190;p26"/>
          <p:cNvSpPr txBox="1"/>
          <p:nvPr>
            <p:ph idx="1" type="body"/>
          </p:nvPr>
        </p:nvSpPr>
        <p:spPr>
          <a:xfrm>
            <a:off x="1704950" y="5050625"/>
            <a:ext cx="12322500" cy="12702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000000"/>
                </a:solidFill>
              </a:rPr>
              <a:t>Connect the first input box to one of the inputs of the AND gate (by    click-dragging on the connectors, i.e. the little green circles).</a:t>
            </a:r>
            <a:endParaRPr>
              <a:solidFill>
                <a:srgbClr val="000000"/>
              </a:solidFill>
            </a:endParaRPr>
          </a:p>
          <a:p>
            <a:pPr indent="0" lvl="0" marL="0" rtl="0" algn="l">
              <a:spcBef>
                <a:spcPts val="600"/>
              </a:spcBef>
              <a:spcAft>
                <a:spcPts val="2000"/>
              </a:spcAft>
              <a:buNone/>
            </a:pPr>
            <a:r>
              <a:t/>
            </a:r>
            <a:endParaRPr/>
          </a:p>
        </p:txBody>
      </p:sp>
      <p:sp>
        <p:nvSpPr>
          <p:cNvPr id="191" name="Google Shape;191;p26"/>
          <p:cNvSpPr txBox="1"/>
          <p:nvPr>
            <p:ph idx="1" type="body"/>
          </p:nvPr>
        </p:nvSpPr>
        <p:spPr>
          <a:xfrm>
            <a:off x="1704950" y="6790275"/>
            <a:ext cx="12322500" cy="1270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600"/>
              </a:spcAft>
              <a:buNone/>
            </a:pPr>
            <a:r>
              <a:rPr lang="en-GB">
                <a:solidFill>
                  <a:srgbClr val="000000"/>
                </a:solidFill>
              </a:rPr>
              <a:t>Connect the second input box to the other input of the AND gate.</a:t>
            </a:r>
            <a:endParaRPr/>
          </a:p>
        </p:txBody>
      </p:sp>
      <p:pic>
        <p:nvPicPr>
          <p:cNvPr id="192" name="Google Shape;192;p26"/>
          <p:cNvPicPr preferRelativeResize="0"/>
          <p:nvPr/>
        </p:nvPicPr>
        <p:blipFill>
          <a:blip r:embed="rId3">
            <a:alphaModFix/>
          </a:blip>
          <a:stretch>
            <a:fillRect/>
          </a:stretch>
        </p:blipFill>
        <p:spPr>
          <a:xfrm>
            <a:off x="11085725" y="2199450"/>
            <a:ext cx="5248925" cy="2851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7"/>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 Logic circuits</a:t>
            </a:r>
            <a:r>
              <a:rPr lang="en-GB"/>
              <a:t> - part 1</a:t>
            </a:r>
            <a:endParaRPr/>
          </a:p>
          <a:p>
            <a:pPr indent="0" lvl="0" marL="0" rtl="0" algn="l">
              <a:spcBef>
                <a:spcPts val="0"/>
              </a:spcBef>
              <a:spcAft>
                <a:spcPts val="0"/>
              </a:spcAft>
              <a:buNone/>
            </a:pPr>
            <a:r>
              <a:t/>
            </a:r>
            <a:endParaRPr/>
          </a:p>
        </p:txBody>
      </p:sp>
      <p:sp>
        <p:nvSpPr>
          <p:cNvPr id="198" name="Google Shape;198;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99" name="Google Shape;199;p27"/>
          <p:cNvSpPr txBox="1"/>
          <p:nvPr>
            <p:ph idx="1" type="body"/>
          </p:nvPr>
        </p:nvSpPr>
        <p:spPr>
          <a:xfrm>
            <a:off x="917950" y="2876300"/>
            <a:ext cx="12322500" cy="59622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000000"/>
                </a:solidFill>
              </a:rPr>
              <a:t>You can flip an input from false (0) to true (1) and vice versa by clicking on the input box.  </a:t>
            </a:r>
            <a:endParaRPr>
              <a:solidFill>
                <a:srgbClr val="000000"/>
              </a:solidFill>
            </a:endParaRPr>
          </a:p>
          <a:p>
            <a:pPr indent="0" lvl="0" marL="0" marR="0" rtl="0" algn="l">
              <a:lnSpc>
                <a:spcPct val="115000"/>
              </a:lnSpc>
              <a:spcBef>
                <a:spcPts val="600"/>
              </a:spcBef>
              <a:spcAft>
                <a:spcPts val="0"/>
              </a:spcAft>
              <a:buNone/>
            </a:pPr>
            <a:r>
              <a:t/>
            </a:r>
            <a:endParaRPr>
              <a:solidFill>
                <a:srgbClr val="000000"/>
              </a:solidFill>
            </a:endParaRPr>
          </a:p>
          <a:p>
            <a:pPr indent="0" lvl="0" marL="0" marR="0" rtl="0" algn="l">
              <a:lnSpc>
                <a:spcPct val="115000"/>
              </a:lnSpc>
              <a:spcBef>
                <a:spcPts val="600"/>
              </a:spcBef>
              <a:spcAft>
                <a:spcPts val="600"/>
              </a:spcAft>
              <a:buNone/>
            </a:pPr>
            <a:r>
              <a:rPr b="1" lang="en-GB">
                <a:solidFill>
                  <a:srgbClr val="000000"/>
                </a:solidFill>
              </a:rPr>
              <a:t>Verify </a:t>
            </a:r>
            <a:r>
              <a:rPr lang="en-GB">
                <a:solidFill>
                  <a:srgbClr val="000000"/>
                </a:solidFill>
              </a:rPr>
              <a:t>that the output is true (1) and the light is turned on only when both of the inputs are true (1). The table on the next slide contains all the input combinations that you should try.</a:t>
            </a: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8"/>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 Logic circuits</a:t>
            </a:r>
            <a:r>
              <a:rPr lang="en-GB"/>
              <a:t> - part 1</a:t>
            </a:r>
            <a:endParaRPr/>
          </a:p>
          <a:p>
            <a:pPr indent="0" lvl="0" marL="0" rtl="0" algn="l">
              <a:spcBef>
                <a:spcPts val="0"/>
              </a:spcBef>
              <a:spcAft>
                <a:spcPts val="0"/>
              </a:spcAft>
              <a:buNone/>
            </a:pPr>
            <a:r>
              <a:t/>
            </a:r>
            <a:endParaRPr/>
          </a:p>
        </p:txBody>
      </p:sp>
      <p:sp>
        <p:nvSpPr>
          <p:cNvPr id="205" name="Google Shape;205;p2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06" name="Google Shape;206;p28"/>
          <p:cNvSpPr txBox="1"/>
          <p:nvPr>
            <p:ph idx="1" type="body"/>
          </p:nvPr>
        </p:nvSpPr>
        <p:spPr>
          <a:xfrm>
            <a:off x="917950" y="2876300"/>
            <a:ext cx="12322500" cy="59622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600"/>
              </a:spcAft>
              <a:buNone/>
            </a:pPr>
            <a:r>
              <a:rPr lang="en-GB">
                <a:solidFill>
                  <a:srgbClr val="000000"/>
                </a:solidFill>
              </a:rPr>
              <a:t>jjb</a:t>
            </a:r>
            <a:endParaRPr>
              <a:solidFill>
                <a:srgbClr val="000000"/>
              </a:solidFill>
            </a:endParaRPr>
          </a:p>
        </p:txBody>
      </p:sp>
      <p:graphicFrame>
        <p:nvGraphicFramePr>
          <p:cNvPr id="207" name="Google Shape;207;p28"/>
          <p:cNvGraphicFramePr/>
          <p:nvPr/>
        </p:nvGraphicFramePr>
        <p:xfrm>
          <a:off x="826375" y="2897626"/>
          <a:ext cx="3000000" cy="3000000"/>
        </p:xfrm>
        <a:graphic>
          <a:graphicData uri="http://schemas.openxmlformats.org/drawingml/2006/table">
            <a:tbl>
              <a:tblPr>
                <a:noFill/>
                <a:tableStyleId>{56442186-504B-4902-BF07-A0142E56A42C}</a:tableStyleId>
              </a:tblPr>
              <a:tblGrid>
                <a:gridCol w="3180175"/>
                <a:gridCol w="3877850"/>
                <a:gridCol w="3234575"/>
              </a:tblGrid>
              <a:tr h="803550">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F</a:t>
                      </a:r>
                      <a:r>
                        <a:rPr lang="en-GB" sz="3300">
                          <a:latin typeface="Montserrat"/>
                          <a:ea typeface="Montserrat"/>
                          <a:cs typeface="Montserrat"/>
                          <a:sym typeface="Montserrat"/>
                        </a:rPr>
                        <a:t>irst Input </a:t>
                      </a:r>
                      <a:endParaRPr sz="3300">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800"/>
                        <a:buFont typeface="Arial"/>
                        <a:buNone/>
                      </a:pPr>
                      <a:r>
                        <a:rPr b="1" lang="en-GB" sz="3300">
                          <a:latin typeface="Montserrat"/>
                          <a:ea typeface="Montserrat"/>
                          <a:cs typeface="Montserrat"/>
                          <a:sym typeface="Montserrat"/>
                        </a:rPr>
                        <a:t>A</a:t>
                      </a:r>
                      <a:endParaRPr b="1" sz="3300" u="none" cap="none" strike="noStrike">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Second Input </a:t>
                      </a:r>
                      <a:endParaRPr sz="3300">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800"/>
                        <a:buFont typeface="Arial"/>
                        <a:buNone/>
                      </a:pPr>
                      <a:r>
                        <a:rPr b="1" lang="en-GB" sz="3300">
                          <a:latin typeface="Montserrat"/>
                          <a:ea typeface="Montserrat"/>
                          <a:cs typeface="Montserrat"/>
                          <a:sym typeface="Montserrat"/>
                        </a:rPr>
                        <a:t>B</a:t>
                      </a:r>
                      <a:endParaRPr b="1" sz="3300">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AND Output</a:t>
                      </a:r>
                      <a:r>
                        <a:rPr lang="en-GB" sz="3300">
                          <a:latin typeface="Montserrat"/>
                          <a:ea typeface="Montserrat"/>
                          <a:cs typeface="Montserrat"/>
                          <a:sym typeface="Montserrat"/>
                        </a:rPr>
                        <a:t> </a:t>
                      </a:r>
                      <a:r>
                        <a:rPr b="1" lang="en-GB" sz="3300">
                          <a:latin typeface="Montserrat"/>
                          <a:ea typeface="Montserrat"/>
                          <a:cs typeface="Montserrat"/>
                          <a:sym typeface="Montserrat"/>
                        </a:rPr>
                        <a:t>A and B</a:t>
                      </a:r>
                      <a:endParaRPr b="1" sz="3300" u="none" cap="none" strike="noStrike">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r>
              <a:tr h="803550">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true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true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true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r h="803550">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true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r h="803550">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true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r h="803550">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bl>
          </a:graphicData>
        </a:graphic>
      </p:graphicFrame>
      <p:pic>
        <p:nvPicPr>
          <p:cNvPr id="208" name="Google Shape;208;p28"/>
          <p:cNvPicPr preferRelativeResize="0"/>
          <p:nvPr/>
        </p:nvPicPr>
        <p:blipFill>
          <a:blip r:embed="rId3">
            <a:alphaModFix/>
          </a:blip>
          <a:stretch>
            <a:fillRect/>
          </a:stretch>
        </p:blipFill>
        <p:spPr>
          <a:xfrm>
            <a:off x="11361000" y="3666175"/>
            <a:ext cx="5797450" cy="3175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9"/>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 Logic circuits - part 2 </a:t>
            </a:r>
            <a:endParaRPr/>
          </a:p>
        </p:txBody>
      </p:sp>
      <p:sp>
        <p:nvSpPr>
          <p:cNvPr id="214" name="Google Shape;214;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15" name="Google Shape;215;p29"/>
          <p:cNvSpPr txBox="1"/>
          <p:nvPr>
            <p:ph idx="1" type="body"/>
          </p:nvPr>
        </p:nvSpPr>
        <p:spPr>
          <a:xfrm>
            <a:off x="917950" y="2876300"/>
            <a:ext cx="10132500" cy="5962200"/>
          </a:xfrm>
          <a:prstGeom prst="rect">
            <a:avLst/>
          </a:prstGeom>
        </p:spPr>
        <p:txBody>
          <a:bodyPr anchorCtr="0" anchor="t" bIns="0" lIns="0" spcFirstLastPara="1" rIns="0" wrap="square" tIns="0">
            <a:noAutofit/>
          </a:bodyPr>
          <a:lstStyle/>
          <a:p>
            <a:pPr indent="0" lvl="0" marL="0" marR="0" rtl="0" algn="l">
              <a:lnSpc>
                <a:spcPct val="115000"/>
              </a:lnSpc>
              <a:spcBef>
                <a:spcPts val="1200"/>
              </a:spcBef>
              <a:spcAft>
                <a:spcPts val="0"/>
              </a:spcAft>
              <a:buNone/>
            </a:pPr>
            <a:r>
              <a:rPr lang="en-GB"/>
              <a:t>Create the logic circuit below.</a:t>
            </a:r>
            <a:endParaRPr/>
          </a:p>
          <a:p>
            <a:pPr indent="0" lvl="0" marL="0" marR="0" rtl="0" algn="l">
              <a:lnSpc>
                <a:spcPct val="115000"/>
              </a:lnSpc>
              <a:spcBef>
                <a:spcPts val="1200"/>
              </a:spcBef>
              <a:spcAft>
                <a:spcPts val="0"/>
              </a:spcAft>
              <a:buNone/>
            </a:pPr>
            <a:r>
              <a:t/>
            </a:r>
            <a:endParaRPr/>
          </a:p>
          <a:p>
            <a:pPr indent="0" lvl="0" marL="0" rtl="0" algn="l">
              <a:lnSpc>
                <a:spcPct val="115000"/>
              </a:lnSpc>
              <a:spcBef>
                <a:spcPts val="600"/>
              </a:spcBef>
              <a:spcAft>
                <a:spcPts val="0"/>
              </a:spcAft>
              <a:buNone/>
            </a:pPr>
            <a:r>
              <a:rPr lang="en-GB"/>
              <a:t>This is identical to the logic circuit that you created in the previous task, except that the </a:t>
            </a:r>
            <a:r>
              <a:rPr b="1" lang="en-GB"/>
              <a:t>AND </a:t>
            </a:r>
            <a:r>
              <a:rPr lang="en-GB"/>
              <a:t>logic gate has been replaced with an </a:t>
            </a:r>
            <a:r>
              <a:rPr b="1" lang="en-GB"/>
              <a:t>XOR </a:t>
            </a:r>
            <a:r>
              <a:rPr lang="en-GB"/>
              <a:t>logic gate. This is a new logic operation.</a:t>
            </a:r>
            <a:endParaRPr/>
          </a:p>
          <a:p>
            <a:pPr indent="0" lvl="0" marL="0" rtl="0" algn="l">
              <a:lnSpc>
                <a:spcPct val="115000"/>
              </a:lnSpc>
              <a:spcBef>
                <a:spcPts val="600"/>
              </a:spcBef>
              <a:spcAft>
                <a:spcPts val="0"/>
              </a:spcAft>
              <a:buNone/>
            </a:pPr>
            <a:r>
              <a:t/>
            </a:r>
            <a:endParaRPr/>
          </a:p>
          <a:p>
            <a:pPr indent="0" lvl="0" marL="0" rtl="0" algn="l">
              <a:spcBef>
                <a:spcPts val="0"/>
              </a:spcBef>
              <a:spcAft>
                <a:spcPts val="2000"/>
              </a:spcAft>
              <a:buNone/>
            </a:pPr>
            <a:r>
              <a:t/>
            </a:r>
            <a:endParaRPr sz="3500"/>
          </a:p>
        </p:txBody>
      </p:sp>
      <p:pic>
        <p:nvPicPr>
          <p:cNvPr id="216" name="Google Shape;216;p29"/>
          <p:cNvPicPr preferRelativeResize="0"/>
          <p:nvPr/>
        </p:nvPicPr>
        <p:blipFill>
          <a:blip r:embed="rId3">
            <a:alphaModFix/>
          </a:blip>
          <a:stretch>
            <a:fillRect/>
          </a:stretch>
        </p:blipFill>
        <p:spPr>
          <a:xfrm>
            <a:off x="11351950" y="3341113"/>
            <a:ext cx="6244625" cy="3323475"/>
          </a:xfrm>
          <a:prstGeom prst="rect">
            <a:avLst/>
          </a:prstGeom>
          <a:noFill/>
          <a:ln>
            <a:noFill/>
          </a:ln>
        </p:spPr>
      </p:pic>
      <p:sp>
        <p:nvSpPr>
          <p:cNvPr id="217" name="Google Shape;217;p29"/>
          <p:cNvSpPr txBox="1"/>
          <p:nvPr>
            <p:ph idx="1" type="body"/>
          </p:nvPr>
        </p:nvSpPr>
        <p:spPr>
          <a:xfrm>
            <a:off x="900750" y="7088832"/>
            <a:ext cx="15838500" cy="1189500"/>
          </a:xfrm>
          <a:prstGeom prst="rect">
            <a:avLst/>
          </a:prstGeom>
        </p:spPr>
        <p:txBody>
          <a:bodyPr anchorCtr="0" anchor="t" bIns="0" lIns="0" spcFirstLastPara="1" rIns="0" wrap="square" tIns="0">
            <a:noAutofit/>
          </a:bodyPr>
          <a:lstStyle/>
          <a:p>
            <a:pPr indent="0" lvl="0" marL="0" marR="0" rtl="0" algn="l">
              <a:lnSpc>
                <a:spcPct val="115000"/>
              </a:lnSpc>
              <a:spcBef>
                <a:spcPts val="600"/>
              </a:spcBef>
              <a:spcAft>
                <a:spcPts val="0"/>
              </a:spcAft>
              <a:buNone/>
            </a:pPr>
            <a:r>
              <a:rPr lang="en-GB"/>
              <a:t>You can flip an input from false (0) to true (1) and vice versa by clicking on the input box</a:t>
            </a:r>
            <a:r>
              <a:rPr lang="en-GB"/>
              <a:t>.</a:t>
            </a:r>
            <a:endParaRPr/>
          </a:p>
          <a:p>
            <a:pPr indent="0" lvl="0" marL="0" marR="0" rtl="0" algn="l">
              <a:lnSpc>
                <a:spcPct val="115000"/>
              </a:lnSpc>
              <a:spcBef>
                <a:spcPts val="600"/>
              </a:spcBef>
              <a:spcAft>
                <a:spcPts val="0"/>
              </a:spcAft>
              <a:buNone/>
            </a:pPr>
            <a:r>
              <a:t/>
            </a:r>
            <a:endParaRPr/>
          </a:p>
          <a:p>
            <a:pPr indent="0" lvl="0" marL="0" rtl="0" algn="l">
              <a:lnSpc>
                <a:spcPct val="113000"/>
              </a:lnSpc>
              <a:spcBef>
                <a:spcPts val="1200"/>
              </a:spcBef>
              <a:spcAft>
                <a:spcPts val="0"/>
              </a:spcAft>
              <a:buNone/>
            </a:pPr>
            <a:r>
              <a:t/>
            </a:r>
            <a:endParaRPr sz="1100">
              <a:solidFill>
                <a:srgbClr val="000000"/>
              </a:solidFill>
              <a:latin typeface="Quicksand"/>
              <a:ea typeface="Quicksand"/>
              <a:cs typeface="Quicksand"/>
              <a:sym typeface="Quicksand"/>
            </a:endParaRPr>
          </a:p>
          <a:p>
            <a:pPr indent="0" lvl="0" marL="0" rtl="0" algn="l">
              <a:spcBef>
                <a:spcPts val="600"/>
              </a:spcBef>
              <a:spcAft>
                <a:spcPts val="2000"/>
              </a:spcAft>
              <a:buNone/>
            </a:pPr>
            <a:r>
              <a:t/>
            </a:r>
            <a:endParaRPr sz="3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 Logic circuits - part 2</a:t>
            </a:r>
            <a:endParaRPr/>
          </a:p>
          <a:p>
            <a:pPr indent="0" lvl="0" marL="0" rtl="0" algn="l">
              <a:spcBef>
                <a:spcPts val="0"/>
              </a:spcBef>
              <a:spcAft>
                <a:spcPts val="0"/>
              </a:spcAft>
              <a:buNone/>
            </a:pPr>
            <a:r>
              <a:t/>
            </a:r>
            <a:endParaRPr/>
          </a:p>
        </p:txBody>
      </p:sp>
      <p:sp>
        <p:nvSpPr>
          <p:cNvPr id="223" name="Google Shape;223;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24" name="Google Shape;224;p30"/>
          <p:cNvSpPr txBox="1"/>
          <p:nvPr>
            <p:ph idx="1" type="body"/>
          </p:nvPr>
        </p:nvSpPr>
        <p:spPr>
          <a:xfrm>
            <a:off x="917950" y="2876300"/>
            <a:ext cx="12322500" cy="5962200"/>
          </a:xfrm>
          <a:prstGeom prst="rect">
            <a:avLst/>
          </a:prstGeom>
        </p:spPr>
        <p:txBody>
          <a:bodyPr anchorCtr="0" anchor="t" bIns="0" lIns="0" spcFirstLastPara="1" rIns="0" wrap="square" tIns="0">
            <a:noAutofit/>
          </a:bodyPr>
          <a:lstStyle/>
          <a:p>
            <a:pPr indent="0" lvl="0" marL="0" rtl="0" algn="l">
              <a:lnSpc>
                <a:spcPct val="115000"/>
              </a:lnSpc>
              <a:spcBef>
                <a:spcPts val="600"/>
              </a:spcBef>
              <a:spcAft>
                <a:spcPts val="0"/>
              </a:spcAft>
              <a:buNone/>
            </a:pPr>
            <a:r>
              <a:rPr lang="en-GB"/>
              <a:t>Try all the input combinations in the table below and fill in the table with the corresponding output.</a:t>
            </a:r>
            <a:endParaRPr>
              <a:solidFill>
                <a:srgbClr val="000000"/>
              </a:solidFill>
            </a:endParaRPr>
          </a:p>
        </p:txBody>
      </p:sp>
      <p:graphicFrame>
        <p:nvGraphicFramePr>
          <p:cNvPr id="225" name="Google Shape;225;p30"/>
          <p:cNvGraphicFramePr/>
          <p:nvPr/>
        </p:nvGraphicFramePr>
        <p:xfrm>
          <a:off x="645550" y="4484876"/>
          <a:ext cx="3000000" cy="3000000"/>
        </p:xfrm>
        <a:graphic>
          <a:graphicData uri="http://schemas.openxmlformats.org/drawingml/2006/table">
            <a:tbl>
              <a:tblPr>
                <a:noFill/>
                <a:tableStyleId>{56442186-504B-4902-BF07-A0142E56A42C}</a:tableStyleId>
              </a:tblPr>
              <a:tblGrid>
                <a:gridCol w="3180175"/>
                <a:gridCol w="3877850"/>
                <a:gridCol w="3234575"/>
              </a:tblGrid>
              <a:tr h="803550">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F</a:t>
                      </a:r>
                      <a:r>
                        <a:rPr lang="en-GB" sz="3300">
                          <a:latin typeface="Montserrat"/>
                          <a:ea typeface="Montserrat"/>
                          <a:cs typeface="Montserrat"/>
                          <a:sym typeface="Montserrat"/>
                        </a:rPr>
                        <a:t>irst Input </a:t>
                      </a:r>
                      <a:endParaRPr sz="3300">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800"/>
                        <a:buFont typeface="Arial"/>
                        <a:buNone/>
                      </a:pPr>
                      <a:r>
                        <a:rPr b="1" lang="en-GB" sz="3300">
                          <a:latin typeface="Montserrat"/>
                          <a:ea typeface="Montserrat"/>
                          <a:cs typeface="Montserrat"/>
                          <a:sym typeface="Montserrat"/>
                        </a:rPr>
                        <a:t>A</a:t>
                      </a:r>
                      <a:endParaRPr b="1" sz="3300" u="none" cap="none" strike="noStrike">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Second Input </a:t>
                      </a:r>
                      <a:endParaRPr sz="3300">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800"/>
                        <a:buFont typeface="Arial"/>
                        <a:buNone/>
                      </a:pPr>
                      <a:r>
                        <a:rPr b="1" lang="en-GB" sz="3300">
                          <a:latin typeface="Montserrat"/>
                          <a:ea typeface="Montserrat"/>
                          <a:cs typeface="Montserrat"/>
                          <a:sym typeface="Montserrat"/>
                        </a:rPr>
                        <a:t>B</a:t>
                      </a:r>
                      <a:endParaRPr b="1" sz="3300">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XOR</a:t>
                      </a:r>
                      <a:r>
                        <a:rPr lang="en-GB" sz="3300">
                          <a:latin typeface="Montserrat"/>
                          <a:ea typeface="Montserrat"/>
                          <a:cs typeface="Montserrat"/>
                          <a:sym typeface="Montserrat"/>
                        </a:rPr>
                        <a:t> Output </a:t>
                      </a:r>
                      <a:r>
                        <a:rPr b="1" lang="en-GB" sz="3300">
                          <a:latin typeface="Montserrat"/>
                          <a:ea typeface="Montserrat"/>
                          <a:cs typeface="Montserrat"/>
                          <a:sym typeface="Montserrat"/>
                        </a:rPr>
                        <a:t>A XOR B</a:t>
                      </a:r>
                      <a:endParaRPr b="1" sz="3300" u="none" cap="none" strike="noStrike">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r>
              <a:tr h="803550">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true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true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r h="803550">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true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r h="803550">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true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r h="803550">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bl>
          </a:graphicData>
        </a:graphic>
      </p:graphicFrame>
      <p:pic>
        <p:nvPicPr>
          <p:cNvPr id="226" name="Google Shape;226;p30"/>
          <p:cNvPicPr preferRelativeResize="0"/>
          <p:nvPr/>
        </p:nvPicPr>
        <p:blipFill>
          <a:blip r:embed="rId3">
            <a:alphaModFix/>
          </a:blip>
          <a:stretch>
            <a:fillRect/>
          </a:stretch>
        </p:blipFill>
        <p:spPr>
          <a:xfrm>
            <a:off x="11351950" y="4782638"/>
            <a:ext cx="6244625" cy="3323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1"/>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 Logic circuits - part 2</a:t>
            </a:r>
            <a:endParaRPr/>
          </a:p>
        </p:txBody>
      </p:sp>
      <p:sp>
        <p:nvSpPr>
          <p:cNvPr id="232" name="Google Shape;232;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33" name="Google Shape;233;p31"/>
          <p:cNvSpPr txBox="1"/>
          <p:nvPr>
            <p:ph idx="1" type="body"/>
          </p:nvPr>
        </p:nvSpPr>
        <p:spPr>
          <a:xfrm>
            <a:off x="917950" y="2876300"/>
            <a:ext cx="10132500" cy="5962200"/>
          </a:xfrm>
          <a:prstGeom prst="rect">
            <a:avLst/>
          </a:prstGeom>
        </p:spPr>
        <p:txBody>
          <a:bodyPr anchorCtr="0" anchor="t" bIns="0" lIns="0" spcFirstLastPara="1" rIns="0" wrap="square" tIns="0">
            <a:noAutofit/>
          </a:bodyPr>
          <a:lstStyle/>
          <a:p>
            <a:pPr indent="0" lvl="0" marL="0" marR="0" rtl="0" algn="l">
              <a:lnSpc>
                <a:spcPct val="115000"/>
              </a:lnSpc>
              <a:spcBef>
                <a:spcPts val="1200"/>
              </a:spcBef>
              <a:spcAft>
                <a:spcPts val="0"/>
              </a:spcAft>
              <a:buNone/>
            </a:pPr>
            <a:r>
              <a:rPr lang="en-GB"/>
              <a:t>Before, we described how the result of the OR operator is true if at least one of its inputs is true. How would you describe the result of the XOR logic operator with words?</a:t>
            </a:r>
            <a:endParaRPr b="1"/>
          </a:p>
          <a:p>
            <a:pPr indent="0" lvl="0" marL="0" rtl="0" algn="l">
              <a:lnSpc>
                <a:spcPct val="115000"/>
              </a:lnSpc>
              <a:spcBef>
                <a:spcPts val="600"/>
              </a:spcBef>
              <a:spcAft>
                <a:spcPts val="0"/>
              </a:spcAft>
              <a:buNone/>
            </a:pPr>
            <a:r>
              <a:t/>
            </a:r>
            <a:endParaRPr/>
          </a:p>
          <a:p>
            <a:pPr indent="0" lvl="0" marL="0" rtl="0" algn="l">
              <a:spcBef>
                <a:spcPts val="0"/>
              </a:spcBef>
              <a:spcAft>
                <a:spcPts val="2000"/>
              </a:spcAft>
              <a:buNone/>
            </a:pPr>
            <a:r>
              <a:t/>
            </a:r>
            <a:endParaRPr sz="3500"/>
          </a:p>
        </p:txBody>
      </p:sp>
      <p:pic>
        <p:nvPicPr>
          <p:cNvPr id="234" name="Google Shape;234;p31"/>
          <p:cNvPicPr preferRelativeResize="0"/>
          <p:nvPr/>
        </p:nvPicPr>
        <p:blipFill>
          <a:blip r:embed="rId3">
            <a:alphaModFix/>
          </a:blip>
          <a:stretch>
            <a:fillRect/>
          </a:stretch>
        </p:blipFill>
        <p:spPr>
          <a:xfrm>
            <a:off x="11351950" y="3341113"/>
            <a:ext cx="6244625" cy="3323475"/>
          </a:xfrm>
          <a:prstGeom prst="rect">
            <a:avLst/>
          </a:prstGeom>
          <a:noFill/>
          <a:ln>
            <a:noFill/>
          </a:ln>
        </p:spPr>
      </p:pic>
      <p:sp>
        <p:nvSpPr>
          <p:cNvPr id="235" name="Google Shape;235;p31"/>
          <p:cNvSpPr txBox="1"/>
          <p:nvPr>
            <p:ph idx="1" type="body"/>
          </p:nvPr>
        </p:nvSpPr>
        <p:spPr>
          <a:xfrm>
            <a:off x="900750" y="6987863"/>
            <a:ext cx="15838500" cy="2275500"/>
          </a:xfrm>
          <a:prstGeom prst="rect">
            <a:avLst/>
          </a:prstGeom>
        </p:spPr>
        <p:txBody>
          <a:bodyPr anchorCtr="0" anchor="t" bIns="0" lIns="0" spcFirstLastPara="1" rIns="0" wrap="square" tIns="0">
            <a:noAutofit/>
          </a:bodyPr>
          <a:lstStyle/>
          <a:p>
            <a:pPr indent="0" lvl="0" marL="0" marR="0" rtl="0" algn="l">
              <a:lnSpc>
                <a:spcPct val="115000"/>
              </a:lnSpc>
              <a:spcBef>
                <a:spcPts val="600"/>
              </a:spcBef>
              <a:spcAft>
                <a:spcPts val="0"/>
              </a:spcAft>
              <a:buNone/>
            </a:pPr>
            <a:r>
              <a:rPr lang="en-GB"/>
              <a:t>You can flip an input from false (0) to true (1) and vice versa by clicking on the input box.</a:t>
            </a:r>
            <a:endParaRPr/>
          </a:p>
          <a:p>
            <a:pPr indent="0" lvl="0" marL="0" marR="0" rtl="0" algn="l">
              <a:lnSpc>
                <a:spcPct val="115000"/>
              </a:lnSpc>
              <a:spcBef>
                <a:spcPts val="600"/>
              </a:spcBef>
              <a:spcAft>
                <a:spcPts val="0"/>
              </a:spcAft>
              <a:buNone/>
            </a:pPr>
            <a:r>
              <a:t/>
            </a:r>
            <a:endParaRPr/>
          </a:p>
          <a:p>
            <a:pPr indent="0" lvl="0" marL="0" rtl="0" algn="l">
              <a:lnSpc>
                <a:spcPct val="113000"/>
              </a:lnSpc>
              <a:spcBef>
                <a:spcPts val="1200"/>
              </a:spcBef>
              <a:spcAft>
                <a:spcPts val="0"/>
              </a:spcAft>
              <a:buNone/>
            </a:pPr>
            <a:r>
              <a:t/>
            </a:r>
            <a:endParaRPr sz="1100">
              <a:solidFill>
                <a:srgbClr val="000000"/>
              </a:solidFill>
              <a:latin typeface="Quicksand"/>
              <a:ea typeface="Quicksand"/>
              <a:cs typeface="Quicksand"/>
              <a:sym typeface="Quicksand"/>
            </a:endParaRPr>
          </a:p>
          <a:p>
            <a:pPr indent="0" lvl="0" marL="0" rtl="0" algn="l">
              <a:spcBef>
                <a:spcPts val="600"/>
              </a:spcBef>
              <a:spcAft>
                <a:spcPts val="2000"/>
              </a:spcAft>
              <a:buNone/>
            </a:pPr>
            <a:r>
              <a:t/>
            </a:r>
            <a:endParaRPr sz="3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 Logic circuits - part 2</a:t>
            </a:r>
            <a:endParaRPr/>
          </a:p>
          <a:p>
            <a:pPr indent="0" lvl="0" marL="0" rtl="0" algn="l">
              <a:spcBef>
                <a:spcPts val="0"/>
              </a:spcBef>
              <a:spcAft>
                <a:spcPts val="0"/>
              </a:spcAft>
              <a:buNone/>
            </a:pPr>
            <a:r>
              <a:t/>
            </a:r>
            <a:endParaRPr/>
          </a:p>
        </p:txBody>
      </p:sp>
      <p:sp>
        <p:nvSpPr>
          <p:cNvPr id="241" name="Google Shape;241;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42" name="Google Shape;242;p32"/>
          <p:cNvSpPr txBox="1"/>
          <p:nvPr>
            <p:ph idx="1" type="body"/>
          </p:nvPr>
        </p:nvSpPr>
        <p:spPr>
          <a:xfrm>
            <a:off x="917950" y="2876300"/>
            <a:ext cx="16240500" cy="59622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600"/>
              </a:spcAft>
              <a:buNone/>
            </a:pPr>
            <a:r>
              <a:rPr lang="en-GB"/>
              <a:t>Before, we described how the result of the OR operator is true if at least one of its inputs is true. How would you describe the result of the XOR logic operator with words?</a:t>
            </a:r>
            <a:endParaRPr sz="3500"/>
          </a:p>
        </p:txBody>
      </p:sp>
      <p:graphicFrame>
        <p:nvGraphicFramePr>
          <p:cNvPr id="243" name="Google Shape;243;p32"/>
          <p:cNvGraphicFramePr/>
          <p:nvPr/>
        </p:nvGraphicFramePr>
        <p:xfrm>
          <a:off x="863100" y="5037625"/>
          <a:ext cx="3000000" cy="3000000"/>
        </p:xfrm>
        <a:graphic>
          <a:graphicData uri="http://schemas.openxmlformats.org/drawingml/2006/table">
            <a:tbl>
              <a:tblPr>
                <a:noFill/>
                <a:tableStyleId>{8F2FCB81-83DD-44AE-B97B-C1D118DA761F}</a:tableStyleId>
              </a:tblPr>
              <a:tblGrid>
                <a:gridCol w="16206650"/>
              </a:tblGrid>
              <a:tr h="1311775">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917950" y="890050"/>
            <a:ext cx="10815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Boolean logic - part 1</a:t>
            </a:r>
            <a:endParaRPr/>
          </a:p>
        </p:txBody>
      </p:sp>
      <p:sp>
        <p:nvSpPr>
          <p:cNvPr id="90" name="Google Shape;90;p15"/>
          <p:cNvSpPr txBox="1"/>
          <p:nvPr>
            <p:ph idx="1" type="body"/>
          </p:nvPr>
        </p:nvSpPr>
        <p:spPr>
          <a:xfrm>
            <a:off x="917950" y="2876300"/>
            <a:ext cx="16240500" cy="59622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lang="en-GB"/>
              <a:t>A digital sensor returns a reading that is either true or false. </a:t>
            </a:r>
            <a:endParaRPr/>
          </a:p>
          <a:p>
            <a:pPr indent="0" lvl="0" marL="0" rtl="0" algn="l">
              <a:lnSpc>
                <a:spcPct val="115000"/>
              </a:lnSpc>
              <a:spcBef>
                <a:spcPts val="1200"/>
              </a:spcBef>
              <a:spcAft>
                <a:spcPts val="0"/>
              </a:spcAft>
              <a:buNone/>
            </a:pPr>
            <a:r>
              <a:t/>
            </a:r>
            <a:endParaRPr/>
          </a:p>
          <a:p>
            <a:pPr indent="0" lvl="0" marL="0" rtl="0" algn="l">
              <a:lnSpc>
                <a:spcPct val="115000"/>
              </a:lnSpc>
              <a:spcBef>
                <a:spcPts val="600"/>
              </a:spcBef>
              <a:spcAft>
                <a:spcPts val="0"/>
              </a:spcAft>
              <a:buNone/>
            </a:pPr>
            <a:r>
              <a:rPr lang="en-GB"/>
              <a:t>You have a digital light sensor and you name its reading </a:t>
            </a:r>
            <a:r>
              <a:rPr b="1" lang="en-GB"/>
              <a:t>light</a:t>
            </a:r>
            <a:r>
              <a:rPr lang="en-GB"/>
              <a:t>. This reading is true when the light level exceeds a certain threshold and false otherwise. </a:t>
            </a:r>
            <a:endParaRPr/>
          </a:p>
          <a:p>
            <a:pPr indent="0" lvl="0" marL="0" rtl="0" algn="l">
              <a:lnSpc>
                <a:spcPct val="115000"/>
              </a:lnSpc>
              <a:spcBef>
                <a:spcPts val="600"/>
              </a:spcBef>
              <a:spcAft>
                <a:spcPts val="0"/>
              </a:spcAft>
              <a:buNone/>
            </a:pPr>
            <a:r>
              <a:t/>
            </a:r>
            <a:endParaRPr/>
          </a:p>
          <a:p>
            <a:pPr indent="0" lvl="0" marL="0" rtl="0" algn="l">
              <a:lnSpc>
                <a:spcPct val="115000"/>
              </a:lnSpc>
              <a:spcBef>
                <a:spcPts val="600"/>
              </a:spcBef>
              <a:spcAft>
                <a:spcPts val="0"/>
              </a:spcAft>
              <a:buNone/>
            </a:pPr>
            <a:r>
              <a:rPr lang="en-GB"/>
              <a:t>The table on the next slide contains the different possible values for the </a:t>
            </a:r>
            <a:r>
              <a:rPr b="1" lang="en-GB"/>
              <a:t>light </a:t>
            </a:r>
            <a:r>
              <a:rPr lang="en-GB"/>
              <a:t>sensor reading. For each of these values, fill in the table with the corresponding values for the logical expression </a:t>
            </a:r>
            <a:r>
              <a:rPr b="1" lang="en-GB"/>
              <a:t>not light</a:t>
            </a:r>
            <a:r>
              <a:rPr lang="en-GB"/>
              <a:t>.</a:t>
            </a:r>
            <a:endParaRPr sz="1100">
              <a:solidFill>
                <a:srgbClr val="000000"/>
              </a:solidFill>
              <a:latin typeface="Quicksand"/>
              <a:ea typeface="Quicksand"/>
              <a:cs typeface="Quicksand"/>
              <a:sym typeface="Quicksand"/>
            </a:endParaRPr>
          </a:p>
          <a:p>
            <a:pPr indent="0" lvl="0" marL="0" rtl="0" algn="l">
              <a:lnSpc>
                <a:spcPct val="113000"/>
              </a:lnSpc>
              <a:spcBef>
                <a:spcPts val="1200"/>
              </a:spcBef>
              <a:spcAft>
                <a:spcPts val="0"/>
              </a:spcAft>
              <a:buNone/>
            </a:pPr>
            <a:r>
              <a:t/>
            </a:r>
            <a:endParaRPr sz="1100">
              <a:solidFill>
                <a:srgbClr val="000000"/>
              </a:solidFill>
              <a:latin typeface="Quicksand"/>
              <a:ea typeface="Quicksand"/>
              <a:cs typeface="Quicksand"/>
              <a:sym typeface="Quicksand"/>
            </a:endParaRPr>
          </a:p>
          <a:p>
            <a:pPr indent="0" lvl="0" marL="0" rtl="0" algn="l">
              <a:spcBef>
                <a:spcPts val="600"/>
              </a:spcBef>
              <a:spcAft>
                <a:spcPts val="2000"/>
              </a:spcAft>
              <a:buNone/>
            </a:pPr>
            <a:r>
              <a:t/>
            </a:r>
            <a:endParaRPr sz="3500"/>
          </a:p>
        </p:txBody>
      </p:sp>
      <p:sp>
        <p:nvSpPr>
          <p:cNvPr id="91" name="Google Shape;91;p1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3"/>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 Logic circuits - part 3</a:t>
            </a:r>
            <a:endParaRPr/>
          </a:p>
          <a:p>
            <a:pPr indent="0" lvl="0" marL="0" rtl="0" algn="l">
              <a:spcBef>
                <a:spcPts val="0"/>
              </a:spcBef>
              <a:spcAft>
                <a:spcPts val="0"/>
              </a:spcAft>
              <a:buNone/>
            </a:pPr>
            <a:r>
              <a:t/>
            </a:r>
            <a:endParaRPr/>
          </a:p>
        </p:txBody>
      </p:sp>
      <p:sp>
        <p:nvSpPr>
          <p:cNvPr id="249" name="Google Shape;249;p3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50" name="Google Shape;250;p33"/>
          <p:cNvSpPr txBox="1"/>
          <p:nvPr>
            <p:ph idx="1" type="body"/>
          </p:nvPr>
        </p:nvSpPr>
        <p:spPr>
          <a:xfrm>
            <a:off x="917950" y="2876300"/>
            <a:ext cx="12322500" cy="59622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t>Part 3: Security light</a:t>
            </a:r>
            <a:endParaRPr/>
          </a:p>
          <a:p>
            <a:pPr indent="0" lvl="0" marL="0" marR="0" rtl="0" algn="l">
              <a:lnSpc>
                <a:spcPct val="115000"/>
              </a:lnSpc>
              <a:spcBef>
                <a:spcPts val="600"/>
              </a:spcBef>
              <a:spcAft>
                <a:spcPts val="0"/>
              </a:spcAft>
              <a:buNone/>
            </a:pPr>
            <a:r>
              <a:t/>
            </a:r>
            <a:endParaRPr>
              <a:solidFill>
                <a:srgbClr val="000000"/>
              </a:solidFill>
            </a:endParaRPr>
          </a:p>
          <a:p>
            <a:pPr indent="0" lvl="0" marL="0" marR="0" rtl="0" algn="l">
              <a:lnSpc>
                <a:spcPct val="115000"/>
              </a:lnSpc>
              <a:spcBef>
                <a:spcPts val="600"/>
              </a:spcBef>
              <a:spcAft>
                <a:spcPts val="0"/>
              </a:spcAft>
              <a:buNone/>
            </a:pPr>
            <a:r>
              <a:rPr lang="en-GB">
                <a:solidFill>
                  <a:srgbClr val="000000"/>
                </a:solidFill>
              </a:rPr>
              <a:t>For the logic circuit below, there is </a:t>
            </a:r>
            <a:r>
              <a:rPr b="1" lang="en-GB">
                <a:solidFill>
                  <a:srgbClr val="000000"/>
                </a:solidFill>
              </a:rPr>
              <a:t>a single combination of input values</a:t>
            </a:r>
            <a:r>
              <a:rPr lang="en-GB">
                <a:solidFill>
                  <a:srgbClr val="000000"/>
                </a:solidFill>
              </a:rPr>
              <a:t> that will turn on the output LED.</a:t>
            </a:r>
            <a:endParaRPr>
              <a:solidFill>
                <a:srgbClr val="000000"/>
              </a:solidFill>
            </a:endParaRPr>
          </a:p>
          <a:p>
            <a:pPr indent="0" lvl="0" marL="0" marR="0" rtl="0" algn="l">
              <a:lnSpc>
                <a:spcPct val="115000"/>
              </a:lnSpc>
              <a:spcBef>
                <a:spcPts val="600"/>
              </a:spcBef>
              <a:spcAft>
                <a:spcPts val="0"/>
              </a:spcAft>
              <a:buNone/>
            </a:pPr>
            <a:r>
              <a:t/>
            </a:r>
            <a:endParaRPr>
              <a:solidFill>
                <a:srgbClr val="000000"/>
              </a:solidFill>
            </a:endParaRPr>
          </a:p>
          <a:p>
            <a:pPr indent="0" lvl="0" marL="0" marR="0" rtl="0" algn="l">
              <a:lnSpc>
                <a:spcPct val="115000"/>
              </a:lnSpc>
              <a:spcBef>
                <a:spcPts val="600"/>
              </a:spcBef>
              <a:spcAft>
                <a:spcPts val="600"/>
              </a:spcAft>
              <a:buNone/>
            </a:pPr>
            <a:r>
              <a:t/>
            </a:r>
            <a:endParaRPr>
              <a:solidFill>
                <a:srgbClr val="000000"/>
              </a:solidFill>
            </a:endParaRPr>
          </a:p>
        </p:txBody>
      </p:sp>
      <p:pic>
        <p:nvPicPr>
          <p:cNvPr id="251" name="Google Shape;251;p33"/>
          <p:cNvPicPr preferRelativeResize="0"/>
          <p:nvPr/>
        </p:nvPicPr>
        <p:blipFill>
          <a:blip r:embed="rId3">
            <a:alphaModFix/>
          </a:blip>
          <a:stretch>
            <a:fillRect/>
          </a:stretch>
        </p:blipFill>
        <p:spPr>
          <a:xfrm>
            <a:off x="5235575" y="5464175"/>
            <a:ext cx="7442325" cy="3530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4"/>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 Logic circuits - part 2</a:t>
            </a:r>
            <a:endParaRPr/>
          </a:p>
          <a:p>
            <a:pPr indent="0" lvl="0" marL="0" rtl="0" algn="l">
              <a:spcBef>
                <a:spcPts val="0"/>
              </a:spcBef>
              <a:spcAft>
                <a:spcPts val="0"/>
              </a:spcAft>
              <a:buNone/>
            </a:pPr>
            <a:r>
              <a:t/>
            </a:r>
            <a:endParaRPr/>
          </a:p>
        </p:txBody>
      </p:sp>
      <p:sp>
        <p:nvSpPr>
          <p:cNvPr id="257" name="Google Shape;257;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258" name="Google Shape;258;p3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p>
            <a:pPr indent="0" lvl="0" marL="0" rtl="0" algn="l">
              <a:lnSpc>
                <a:spcPct val="115000"/>
              </a:lnSpc>
              <a:spcBef>
                <a:spcPts val="600"/>
              </a:spcBef>
              <a:spcAft>
                <a:spcPts val="0"/>
              </a:spcAft>
              <a:buNone/>
            </a:pPr>
            <a:r>
              <a:rPr lang="en-GB"/>
              <a:t>You can use logical reasoning to deduce what this combination will be, or you can create the circuit and try out the different combinations of input values. Write your answer in the table below, and provide a brief explanation for your answer.</a:t>
            </a:r>
            <a:endParaRPr>
              <a:solidFill>
                <a:srgbClr val="000000"/>
              </a:solidFill>
            </a:endParaRPr>
          </a:p>
        </p:txBody>
      </p:sp>
      <p:graphicFrame>
        <p:nvGraphicFramePr>
          <p:cNvPr id="259" name="Google Shape;259;p34"/>
          <p:cNvGraphicFramePr/>
          <p:nvPr/>
        </p:nvGraphicFramePr>
        <p:xfrm>
          <a:off x="3997650" y="5210326"/>
          <a:ext cx="3000000" cy="3000000"/>
        </p:xfrm>
        <a:graphic>
          <a:graphicData uri="http://schemas.openxmlformats.org/drawingml/2006/table">
            <a:tbl>
              <a:tblPr>
                <a:noFill/>
                <a:tableStyleId>{56442186-504B-4902-BF07-A0142E56A42C}</a:tableStyleId>
              </a:tblPr>
              <a:tblGrid>
                <a:gridCol w="3180175"/>
                <a:gridCol w="3877850"/>
                <a:gridCol w="3234575"/>
              </a:tblGrid>
              <a:tr h="803550">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i</a:t>
                      </a:r>
                      <a:r>
                        <a:rPr lang="en-GB" sz="3300">
                          <a:latin typeface="Montserrat"/>
                          <a:ea typeface="Montserrat"/>
                          <a:cs typeface="Montserrat"/>
                          <a:sym typeface="Montserrat"/>
                        </a:rPr>
                        <a:t>nput </a:t>
                      </a:r>
                      <a:endParaRPr sz="3300">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800"/>
                        <a:buFont typeface="Arial"/>
                        <a:buNone/>
                      </a:pPr>
                      <a:r>
                        <a:rPr b="1" lang="en-GB" sz="3300">
                          <a:latin typeface="Montserrat"/>
                          <a:ea typeface="Montserrat"/>
                          <a:cs typeface="Montserrat"/>
                          <a:sym typeface="Montserrat"/>
                        </a:rPr>
                        <a:t>motion</a:t>
                      </a:r>
                      <a:endParaRPr b="1" sz="3300" u="none" cap="none" strike="noStrike">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input </a:t>
                      </a:r>
                      <a:endParaRPr sz="3300">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800"/>
                        <a:buFont typeface="Arial"/>
                        <a:buNone/>
                      </a:pPr>
                      <a:r>
                        <a:rPr b="1" lang="en-GB" sz="3300">
                          <a:latin typeface="Montserrat"/>
                          <a:ea typeface="Montserrat"/>
                          <a:cs typeface="Montserrat"/>
                          <a:sym typeface="Montserrat"/>
                        </a:rPr>
                        <a:t>light</a:t>
                      </a:r>
                      <a:endParaRPr b="1" sz="3300">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o</a:t>
                      </a:r>
                      <a:r>
                        <a:rPr lang="en-GB" sz="3300">
                          <a:latin typeface="Montserrat"/>
                          <a:ea typeface="Montserrat"/>
                          <a:cs typeface="Montserrat"/>
                          <a:sym typeface="Montserrat"/>
                        </a:rPr>
                        <a:t>utput</a:t>
                      </a:r>
                      <a:endParaRPr b="1" sz="3300" u="none" cap="none" strike="noStrike">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r>
              <a:tr h="803550">
                <a:tc>
                  <a:txBody>
                    <a:bodyPr/>
                    <a:lstStyle/>
                    <a:p>
                      <a:pPr indent="0" lvl="0" marL="0" rtl="0" algn="l">
                        <a:spcBef>
                          <a:spcPts val="0"/>
                        </a:spcBef>
                        <a:spcAft>
                          <a:spcPts val="0"/>
                        </a:spcAft>
                        <a:buNone/>
                      </a:pPr>
                      <a:r>
                        <a:t/>
                      </a:r>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None/>
                      </a:pPr>
                      <a:r>
                        <a:rPr lang="en-GB" sz="3300">
                          <a:latin typeface="Montserrat"/>
                          <a:ea typeface="Montserrat"/>
                          <a:cs typeface="Montserrat"/>
                          <a:sym typeface="Montserrat"/>
                        </a:rPr>
                        <a:t>true</a:t>
                      </a:r>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bl>
          </a:graphicData>
        </a:graphic>
      </p:graphicFrame>
      <p:graphicFrame>
        <p:nvGraphicFramePr>
          <p:cNvPr id="260" name="Google Shape;260;p34"/>
          <p:cNvGraphicFramePr/>
          <p:nvPr/>
        </p:nvGraphicFramePr>
        <p:xfrm>
          <a:off x="1040625" y="7682675"/>
          <a:ext cx="3000000" cy="3000000"/>
        </p:xfrm>
        <a:graphic>
          <a:graphicData uri="http://schemas.openxmlformats.org/drawingml/2006/table">
            <a:tbl>
              <a:tblPr>
                <a:noFill/>
                <a:tableStyleId>{8F2FCB81-83DD-44AE-B97B-C1D118DA761F}</a:tableStyleId>
              </a:tblPr>
              <a:tblGrid>
                <a:gridCol w="16206650"/>
              </a:tblGrid>
              <a:tr h="1311775">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Boolean logic - part 1</a:t>
            </a:r>
            <a:endParaRPr/>
          </a:p>
        </p:txBody>
      </p:sp>
      <p:sp>
        <p:nvSpPr>
          <p:cNvPr id="97" name="Google Shape;97;p1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98" name="Google Shape;98;p16"/>
          <p:cNvGraphicFramePr/>
          <p:nvPr/>
        </p:nvGraphicFramePr>
        <p:xfrm>
          <a:off x="917950" y="2876301"/>
          <a:ext cx="3000000" cy="3000000"/>
        </p:xfrm>
        <a:graphic>
          <a:graphicData uri="http://schemas.openxmlformats.org/drawingml/2006/table">
            <a:tbl>
              <a:tblPr>
                <a:noFill/>
                <a:tableStyleId>{56442186-504B-4902-BF07-A0142E56A42C}</a:tableStyleId>
              </a:tblPr>
              <a:tblGrid>
                <a:gridCol w="2674050"/>
                <a:gridCol w="2674050"/>
              </a:tblGrid>
              <a:tr h="803550">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light</a:t>
                      </a:r>
                      <a:endParaRPr sz="3300" u="none" cap="none" strike="noStrike">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b="1" lang="en-GB" sz="3300" u="none" cap="none" strike="noStrike">
                          <a:latin typeface="Montserrat"/>
                          <a:ea typeface="Montserrat"/>
                          <a:cs typeface="Montserrat"/>
                          <a:sym typeface="Montserrat"/>
                        </a:rPr>
                        <a:t>not</a:t>
                      </a:r>
                      <a:r>
                        <a:rPr lang="en-GB" sz="3300" u="none" cap="none" strike="noStrike">
                          <a:latin typeface="Montserrat"/>
                          <a:ea typeface="Montserrat"/>
                          <a:cs typeface="Montserrat"/>
                          <a:sym typeface="Montserrat"/>
                        </a:rPr>
                        <a:t> light</a:t>
                      </a:r>
                      <a:endParaRPr sz="3300" u="none" cap="none" strike="noStrike">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r>
              <a:tr h="803550">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r h="803550">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bl>
          </a:graphicData>
        </a:graphic>
      </p:graphicFrame>
      <p:grpSp>
        <p:nvGrpSpPr>
          <p:cNvPr id="99" name="Google Shape;99;p16"/>
          <p:cNvGrpSpPr/>
          <p:nvPr/>
        </p:nvGrpSpPr>
        <p:grpSpPr>
          <a:xfrm>
            <a:off x="1629850" y="3815683"/>
            <a:ext cx="3932644" cy="1366940"/>
            <a:chOff x="6087925" y="1922968"/>
            <a:chExt cx="1966322" cy="683470"/>
          </a:xfrm>
        </p:grpSpPr>
        <p:sp>
          <p:nvSpPr>
            <p:cNvPr id="100" name="Google Shape;100;p16"/>
            <p:cNvSpPr txBox="1"/>
            <p:nvPr/>
          </p:nvSpPr>
          <p:spPr>
            <a:xfrm>
              <a:off x="6088225" y="1922968"/>
              <a:ext cx="630000" cy="270000"/>
            </a:xfrm>
            <a:prstGeom prst="rect">
              <a:avLst/>
            </a:prstGeom>
            <a:noFill/>
            <a:ln>
              <a:noFill/>
            </a:ln>
          </p:spPr>
          <p:txBody>
            <a:bodyPr anchorCtr="0" anchor="t" bIns="72000" lIns="0" spcFirstLastPara="1" rIns="0" wrap="square" tIns="72000">
              <a:noAutofit/>
            </a:bodyPr>
            <a:lstStyle/>
            <a:p>
              <a:pPr indent="0" lvl="0" marL="0" marR="0" rtl="0" algn="ctr">
                <a:lnSpc>
                  <a:spcPct val="100000"/>
                </a:lnSpc>
                <a:spcBef>
                  <a:spcPts val="0"/>
                </a:spcBef>
                <a:spcAft>
                  <a:spcPts val="0"/>
                </a:spcAft>
                <a:buClr>
                  <a:srgbClr val="000000"/>
                </a:buClr>
                <a:buSzPts val="2800"/>
                <a:buFont typeface="Arial"/>
                <a:buNone/>
              </a:pPr>
              <a:r>
                <a:rPr b="0" i="0" lang="en-GB" sz="3300" u="none" cap="none" strike="noStrike">
                  <a:solidFill>
                    <a:srgbClr val="000000"/>
                  </a:solidFill>
                  <a:latin typeface="Montserrat"/>
                  <a:ea typeface="Montserrat"/>
                  <a:cs typeface="Montserrat"/>
                  <a:sym typeface="Montserrat"/>
                </a:rPr>
                <a:t>false</a:t>
              </a:r>
              <a:endParaRPr b="0" i="0" sz="3300" u="none" cap="none" strike="noStrike">
                <a:solidFill>
                  <a:srgbClr val="000000"/>
                </a:solidFill>
                <a:latin typeface="Montserrat"/>
                <a:ea typeface="Montserrat"/>
                <a:cs typeface="Montserrat"/>
                <a:sym typeface="Montserrat"/>
              </a:endParaRPr>
            </a:p>
          </p:txBody>
        </p:sp>
        <p:sp>
          <p:nvSpPr>
            <p:cNvPr id="101" name="Google Shape;101;p16"/>
            <p:cNvSpPr txBox="1"/>
            <p:nvPr/>
          </p:nvSpPr>
          <p:spPr>
            <a:xfrm>
              <a:off x="6087925" y="2315271"/>
              <a:ext cx="630000" cy="270000"/>
            </a:xfrm>
            <a:prstGeom prst="rect">
              <a:avLst/>
            </a:prstGeom>
            <a:noFill/>
            <a:ln>
              <a:noFill/>
            </a:ln>
          </p:spPr>
          <p:txBody>
            <a:bodyPr anchorCtr="0" anchor="t" bIns="72000" lIns="0" spcFirstLastPara="1" rIns="0" wrap="square" tIns="72000">
              <a:noAutofit/>
            </a:bodyPr>
            <a:lstStyle/>
            <a:p>
              <a:pPr indent="0" lvl="0" marL="0" marR="0" rtl="0" algn="ctr">
                <a:lnSpc>
                  <a:spcPct val="100000"/>
                </a:lnSpc>
                <a:spcBef>
                  <a:spcPts val="0"/>
                </a:spcBef>
                <a:spcAft>
                  <a:spcPts val="0"/>
                </a:spcAft>
                <a:buClr>
                  <a:srgbClr val="000000"/>
                </a:buClr>
                <a:buSzPts val="2800"/>
                <a:buFont typeface="Arial"/>
                <a:buNone/>
              </a:pPr>
              <a:r>
                <a:rPr b="0" i="0" lang="en-GB" sz="3300" u="none" cap="none" strike="noStrike">
                  <a:solidFill>
                    <a:srgbClr val="000000"/>
                  </a:solidFill>
                  <a:latin typeface="Montserrat"/>
                  <a:ea typeface="Montserrat"/>
                  <a:cs typeface="Montserrat"/>
                  <a:sym typeface="Montserrat"/>
                </a:rPr>
                <a:t>true</a:t>
              </a:r>
              <a:endParaRPr b="0" i="0" sz="3300" u="none" cap="none" strike="noStrike">
                <a:solidFill>
                  <a:srgbClr val="000000"/>
                </a:solidFill>
                <a:latin typeface="Montserrat"/>
                <a:ea typeface="Montserrat"/>
                <a:cs typeface="Montserrat"/>
                <a:sym typeface="Montserrat"/>
              </a:endParaRPr>
            </a:p>
          </p:txBody>
        </p:sp>
        <p:sp>
          <p:nvSpPr>
            <p:cNvPr id="102" name="Google Shape;102;p16"/>
            <p:cNvSpPr txBox="1"/>
            <p:nvPr/>
          </p:nvSpPr>
          <p:spPr>
            <a:xfrm>
              <a:off x="7424247" y="2336438"/>
              <a:ext cx="630000" cy="270000"/>
            </a:xfrm>
            <a:prstGeom prst="rect">
              <a:avLst/>
            </a:prstGeom>
            <a:noFill/>
            <a:ln>
              <a:noFill/>
            </a:ln>
          </p:spPr>
          <p:txBody>
            <a:bodyPr anchorCtr="0" anchor="t" bIns="72000" lIns="0" spcFirstLastPara="1" rIns="0" wrap="square" tIns="720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3300" u="none" cap="none" strike="noStrike">
                <a:solidFill>
                  <a:srgbClr val="000000"/>
                </a:solidFill>
                <a:latin typeface="Montserrat"/>
                <a:ea typeface="Montserrat"/>
                <a:cs typeface="Montserrat"/>
                <a:sym typeface="Montserrat"/>
              </a:endParaRPr>
            </a:p>
          </p:txBody>
        </p:sp>
        <p:sp>
          <p:nvSpPr>
            <p:cNvPr id="103" name="Google Shape;103;p16"/>
            <p:cNvSpPr txBox="1"/>
            <p:nvPr/>
          </p:nvSpPr>
          <p:spPr>
            <a:xfrm>
              <a:off x="7424247" y="1922968"/>
              <a:ext cx="630000" cy="270000"/>
            </a:xfrm>
            <a:prstGeom prst="rect">
              <a:avLst/>
            </a:prstGeom>
            <a:noFill/>
            <a:ln>
              <a:noFill/>
            </a:ln>
          </p:spPr>
          <p:txBody>
            <a:bodyPr anchorCtr="0" anchor="t" bIns="72000" lIns="0" spcFirstLastPara="1" rIns="0" wrap="square" tIns="720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3300" u="none" cap="none" strike="noStrike">
                <a:solidFill>
                  <a:srgbClr val="000000"/>
                </a:solidFill>
                <a:latin typeface="Montserrat"/>
                <a:ea typeface="Montserrat"/>
                <a:cs typeface="Montserrat"/>
                <a:sym typeface="Montserrat"/>
              </a:endParaRPr>
            </a:p>
          </p:txBody>
        </p:sp>
      </p:grpSp>
      <p:sp>
        <p:nvSpPr>
          <p:cNvPr id="104" name="Google Shape;104;p16"/>
          <p:cNvSpPr txBox="1"/>
          <p:nvPr>
            <p:ph idx="1" type="body"/>
          </p:nvPr>
        </p:nvSpPr>
        <p:spPr>
          <a:xfrm>
            <a:off x="917950" y="2876300"/>
            <a:ext cx="16240500" cy="5962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a:p>
          <a:p>
            <a:pPr indent="0" lvl="0" marL="0" rtl="0" algn="l">
              <a:lnSpc>
                <a:spcPct val="113000"/>
              </a:lnSpc>
              <a:spcBef>
                <a:spcPts val="1200"/>
              </a:spcBef>
              <a:spcAft>
                <a:spcPts val="0"/>
              </a:spcAft>
              <a:buNone/>
            </a:pPr>
            <a:r>
              <a:t/>
            </a:r>
            <a:endParaRPr sz="1100">
              <a:solidFill>
                <a:srgbClr val="000000"/>
              </a:solidFill>
              <a:latin typeface="Quicksand"/>
              <a:ea typeface="Quicksand"/>
              <a:cs typeface="Quicksand"/>
              <a:sym typeface="Quicksand"/>
            </a:endParaRPr>
          </a:p>
          <a:p>
            <a:pPr indent="0" lvl="0" marL="0" rtl="0" algn="l">
              <a:spcBef>
                <a:spcPts val="600"/>
              </a:spcBef>
              <a:spcAft>
                <a:spcPts val="2000"/>
              </a:spcAft>
              <a:buNone/>
            </a:pPr>
            <a:r>
              <a:t/>
            </a:r>
            <a:endParaRPr sz="3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txBox="1"/>
          <p:nvPr>
            <p:ph type="title"/>
          </p:nvPr>
        </p:nvSpPr>
        <p:spPr>
          <a:xfrm>
            <a:off x="917950" y="890050"/>
            <a:ext cx="10815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Boolean logic - part 2</a:t>
            </a:r>
            <a:endParaRPr/>
          </a:p>
        </p:txBody>
      </p:sp>
      <p:sp>
        <p:nvSpPr>
          <p:cNvPr id="110" name="Google Shape;110;p17"/>
          <p:cNvSpPr txBox="1"/>
          <p:nvPr>
            <p:ph idx="1" type="body"/>
          </p:nvPr>
        </p:nvSpPr>
        <p:spPr>
          <a:xfrm>
            <a:off x="917950" y="2876300"/>
            <a:ext cx="16240500" cy="59622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lang="en-GB"/>
              <a:t>The logical variable </a:t>
            </a:r>
            <a:r>
              <a:rPr b="1" lang="en-GB"/>
              <a:t>fruit </a:t>
            </a:r>
            <a:r>
              <a:rPr lang="en-GB"/>
              <a:t>is true when a diet includes fruit and false otherwise. The logical variable </a:t>
            </a:r>
            <a:r>
              <a:rPr b="1" lang="en-GB"/>
              <a:t>veg </a:t>
            </a:r>
            <a:r>
              <a:rPr lang="en-GB"/>
              <a:t>is true when a diet includes vegetables and false otherwise.</a:t>
            </a:r>
            <a:endParaRPr/>
          </a:p>
          <a:p>
            <a:pPr indent="0" lvl="0" marL="0" rtl="0" algn="l">
              <a:lnSpc>
                <a:spcPct val="115000"/>
              </a:lnSpc>
              <a:spcBef>
                <a:spcPts val="1200"/>
              </a:spcBef>
              <a:spcAft>
                <a:spcPts val="0"/>
              </a:spcAft>
              <a:buNone/>
            </a:pPr>
            <a:r>
              <a:t/>
            </a:r>
            <a:endParaRPr/>
          </a:p>
          <a:p>
            <a:pPr indent="0" lvl="0" marL="0" rtl="0" algn="l">
              <a:lnSpc>
                <a:spcPct val="115000"/>
              </a:lnSpc>
              <a:spcBef>
                <a:spcPts val="600"/>
              </a:spcBef>
              <a:spcAft>
                <a:spcPts val="0"/>
              </a:spcAft>
              <a:buNone/>
            </a:pPr>
            <a:r>
              <a:rPr lang="en-GB"/>
              <a:t>The expression below is a simplistic indicator of a healthy diet:</a:t>
            </a:r>
            <a:endParaRPr/>
          </a:p>
          <a:p>
            <a:pPr indent="0" lvl="0" marL="0" rtl="0" algn="ctr">
              <a:lnSpc>
                <a:spcPct val="115000"/>
              </a:lnSpc>
              <a:spcBef>
                <a:spcPts val="600"/>
              </a:spcBef>
              <a:spcAft>
                <a:spcPts val="0"/>
              </a:spcAft>
              <a:buNone/>
            </a:pPr>
            <a:r>
              <a:rPr b="1" lang="en-GB"/>
              <a:t>fruit or veg</a:t>
            </a:r>
            <a:r>
              <a:rPr lang="en-GB"/>
              <a:t> </a:t>
            </a:r>
            <a:endParaRPr/>
          </a:p>
          <a:p>
            <a:pPr indent="0" lvl="0" marL="0" rtl="0" algn="ctr">
              <a:lnSpc>
                <a:spcPct val="115000"/>
              </a:lnSpc>
              <a:spcBef>
                <a:spcPts val="600"/>
              </a:spcBef>
              <a:spcAft>
                <a:spcPts val="0"/>
              </a:spcAft>
              <a:buNone/>
            </a:pPr>
            <a:r>
              <a:t/>
            </a:r>
            <a:endParaRPr/>
          </a:p>
          <a:p>
            <a:pPr indent="0" lvl="0" marL="0" rtl="0" algn="l">
              <a:lnSpc>
                <a:spcPct val="115000"/>
              </a:lnSpc>
              <a:spcBef>
                <a:spcPts val="600"/>
              </a:spcBef>
              <a:spcAft>
                <a:spcPts val="0"/>
              </a:spcAft>
              <a:buNone/>
            </a:pPr>
            <a:r>
              <a:rPr lang="en-GB"/>
              <a:t>The table below contains different combinations of the possible values for </a:t>
            </a:r>
            <a:r>
              <a:rPr b="1" lang="en-GB"/>
              <a:t>fruit </a:t>
            </a:r>
            <a:r>
              <a:rPr lang="en-GB"/>
              <a:t>and </a:t>
            </a:r>
            <a:r>
              <a:rPr b="1" lang="en-GB"/>
              <a:t>veg</a:t>
            </a:r>
            <a:r>
              <a:rPr lang="en-GB"/>
              <a:t>. For each of these combinations, fill in the table with the corresponding values for the logical expression </a:t>
            </a:r>
            <a:r>
              <a:rPr b="1" lang="en-GB"/>
              <a:t>fruit or veg</a:t>
            </a:r>
            <a:r>
              <a:rPr lang="en-GB"/>
              <a:t>. </a:t>
            </a:r>
            <a:endParaRPr sz="1100">
              <a:solidFill>
                <a:srgbClr val="000000"/>
              </a:solidFill>
              <a:latin typeface="Quicksand"/>
              <a:ea typeface="Quicksand"/>
              <a:cs typeface="Quicksand"/>
              <a:sym typeface="Quicksand"/>
            </a:endParaRPr>
          </a:p>
          <a:p>
            <a:pPr indent="0" lvl="0" marL="0" rtl="0" algn="l">
              <a:lnSpc>
                <a:spcPct val="115000"/>
              </a:lnSpc>
              <a:spcBef>
                <a:spcPts val="1200"/>
              </a:spcBef>
              <a:spcAft>
                <a:spcPts val="0"/>
              </a:spcAft>
              <a:buNone/>
            </a:pPr>
            <a:r>
              <a:t/>
            </a:r>
            <a:endParaRPr/>
          </a:p>
          <a:p>
            <a:pPr indent="0" lvl="0" marL="0" rtl="0" algn="l">
              <a:lnSpc>
                <a:spcPct val="113000"/>
              </a:lnSpc>
              <a:spcBef>
                <a:spcPts val="1200"/>
              </a:spcBef>
              <a:spcAft>
                <a:spcPts val="0"/>
              </a:spcAft>
              <a:buNone/>
            </a:pPr>
            <a:r>
              <a:t/>
            </a:r>
            <a:endParaRPr sz="1100">
              <a:solidFill>
                <a:srgbClr val="000000"/>
              </a:solidFill>
              <a:latin typeface="Quicksand"/>
              <a:ea typeface="Quicksand"/>
              <a:cs typeface="Quicksand"/>
              <a:sym typeface="Quicksand"/>
            </a:endParaRPr>
          </a:p>
          <a:p>
            <a:pPr indent="0" lvl="0" marL="0" rtl="0" algn="l">
              <a:spcBef>
                <a:spcPts val="600"/>
              </a:spcBef>
              <a:spcAft>
                <a:spcPts val="2000"/>
              </a:spcAft>
              <a:buNone/>
            </a:pPr>
            <a:r>
              <a:t/>
            </a:r>
            <a:endParaRPr sz="3500"/>
          </a:p>
        </p:txBody>
      </p:sp>
      <p:sp>
        <p:nvSpPr>
          <p:cNvPr id="111" name="Google Shape;111;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Boolean logic - part 2</a:t>
            </a:r>
            <a:endParaRPr/>
          </a:p>
        </p:txBody>
      </p:sp>
      <p:sp>
        <p:nvSpPr>
          <p:cNvPr id="117" name="Google Shape;117;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118" name="Google Shape;118;p18"/>
          <p:cNvGraphicFramePr/>
          <p:nvPr/>
        </p:nvGraphicFramePr>
        <p:xfrm>
          <a:off x="926600" y="2807176"/>
          <a:ext cx="3000000" cy="3000000"/>
        </p:xfrm>
        <a:graphic>
          <a:graphicData uri="http://schemas.openxmlformats.org/drawingml/2006/table">
            <a:tbl>
              <a:tblPr>
                <a:noFill/>
                <a:tableStyleId>{56442186-504B-4902-BF07-A0142E56A42C}</a:tableStyleId>
              </a:tblPr>
              <a:tblGrid>
                <a:gridCol w="2384900"/>
                <a:gridCol w="2384900"/>
                <a:gridCol w="3423200"/>
              </a:tblGrid>
              <a:tr h="803550">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fruit</a:t>
                      </a:r>
                      <a:endParaRPr sz="3300" u="none" cap="none" strike="noStrike">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veg</a:t>
                      </a:r>
                      <a:endParaRPr sz="3300" u="none" cap="none" strike="noStrike">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fruit or veg</a:t>
                      </a:r>
                      <a:endParaRPr b="1" sz="3300" u="none" cap="none" strike="noStrike">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r>
              <a:tr h="803550">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r h="803550">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r h="803550">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r h="803550">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bl>
          </a:graphicData>
        </a:graphic>
      </p:graphicFrame>
      <p:sp>
        <p:nvSpPr>
          <p:cNvPr id="119" name="Google Shape;119;p18"/>
          <p:cNvSpPr txBox="1"/>
          <p:nvPr/>
        </p:nvSpPr>
        <p:spPr>
          <a:xfrm>
            <a:off x="1486700" y="3746558"/>
            <a:ext cx="1260000" cy="540000"/>
          </a:xfrm>
          <a:prstGeom prst="rect">
            <a:avLst/>
          </a:prstGeom>
          <a:noFill/>
          <a:ln>
            <a:noFill/>
          </a:ln>
        </p:spPr>
        <p:txBody>
          <a:bodyPr anchorCtr="0" anchor="t" bIns="72000" lIns="0" spcFirstLastPara="1" rIns="0" wrap="square" tIns="72000">
            <a:noAutofit/>
          </a:bodyPr>
          <a:lstStyle/>
          <a:p>
            <a:pPr indent="0" lvl="0" marL="0" marR="0" rtl="0" algn="ctr">
              <a:lnSpc>
                <a:spcPct val="100000"/>
              </a:lnSpc>
              <a:spcBef>
                <a:spcPts val="0"/>
              </a:spcBef>
              <a:spcAft>
                <a:spcPts val="0"/>
              </a:spcAft>
              <a:buClr>
                <a:srgbClr val="000000"/>
              </a:buClr>
              <a:buSzPts val="2800"/>
              <a:buFont typeface="Arial"/>
              <a:buNone/>
            </a:pPr>
            <a:r>
              <a:rPr b="0" i="0" lang="en-GB" sz="3300" u="none" cap="none" strike="noStrike">
                <a:solidFill>
                  <a:srgbClr val="000000"/>
                </a:solidFill>
                <a:latin typeface="Montserrat"/>
                <a:ea typeface="Montserrat"/>
                <a:cs typeface="Montserrat"/>
                <a:sym typeface="Montserrat"/>
              </a:rPr>
              <a:t>false</a:t>
            </a:r>
            <a:endParaRPr b="0" i="0" sz="3300" u="none" cap="none" strike="noStrike">
              <a:solidFill>
                <a:srgbClr val="000000"/>
              </a:solidFill>
              <a:latin typeface="Montserrat"/>
              <a:ea typeface="Montserrat"/>
              <a:cs typeface="Montserrat"/>
              <a:sym typeface="Montserrat"/>
            </a:endParaRPr>
          </a:p>
        </p:txBody>
      </p:sp>
      <p:sp>
        <p:nvSpPr>
          <p:cNvPr id="120" name="Google Shape;120;p18"/>
          <p:cNvSpPr txBox="1"/>
          <p:nvPr/>
        </p:nvSpPr>
        <p:spPr>
          <a:xfrm>
            <a:off x="1486100" y="4547434"/>
            <a:ext cx="1260000" cy="540000"/>
          </a:xfrm>
          <a:prstGeom prst="rect">
            <a:avLst/>
          </a:prstGeom>
          <a:noFill/>
          <a:ln>
            <a:noFill/>
          </a:ln>
        </p:spPr>
        <p:txBody>
          <a:bodyPr anchorCtr="0" anchor="t" bIns="72000" lIns="0" spcFirstLastPara="1" rIns="0" wrap="square" tIns="72000">
            <a:noAutofit/>
          </a:bodyPr>
          <a:lstStyle/>
          <a:p>
            <a:pPr indent="0" lvl="0" marL="0" marR="0" rtl="0" algn="ctr">
              <a:lnSpc>
                <a:spcPct val="100000"/>
              </a:lnSpc>
              <a:spcBef>
                <a:spcPts val="0"/>
              </a:spcBef>
              <a:spcAft>
                <a:spcPts val="0"/>
              </a:spcAft>
              <a:buClr>
                <a:srgbClr val="000000"/>
              </a:buClr>
              <a:buSzPts val="2800"/>
              <a:buFont typeface="Arial"/>
              <a:buNone/>
            </a:pPr>
            <a:r>
              <a:rPr b="0" i="0" lang="en-GB" sz="3300" u="none" cap="none" strike="noStrike">
                <a:solidFill>
                  <a:srgbClr val="000000"/>
                </a:solidFill>
                <a:latin typeface="Montserrat"/>
                <a:ea typeface="Montserrat"/>
                <a:cs typeface="Montserrat"/>
                <a:sym typeface="Montserrat"/>
              </a:rPr>
              <a:t>false</a:t>
            </a:r>
            <a:endParaRPr b="0" i="0" sz="3300" u="none" cap="none" strike="noStrike">
              <a:solidFill>
                <a:srgbClr val="000000"/>
              </a:solidFill>
              <a:latin typeface="Montserrat"/>
              <a:ea typeface="Montserrat"/>
              <a:cs typeface="Montserrat"/>
              <a:sym typeface="Montserrat"/>
            </a:endParaRPr>
          </a:p>
        </p:txBody>
      </p:sp>
      <p:sp>
        <p:nvSpPr>
          <p:cNvPr id="121" name="Google Shape;121;p18"/>
          <p:cNvSpPr txBox="1"/>
          <p:nvPr/>
        </p:nvSpPr>
        <p:spPr>
          <a:xfrm>
            <a:off x="3890374" y="4547434"/>
            <a:ext cx="1260000" cy="540000"/>
          </a:xfrm>
          <a:prstGeom prst="rect">
            <a:avLst/>
          </a:prstGeom>
          <a:noFill/>
          <a:ln>
            <a:noFill/>
          </a:ln>
        </p:spPr>
        <p:txBody>
          <a:bodyPr anchorCtr="0" anchor="t" bIns="72000" lIns="0" spcFirstLastPara="1" rIns="0" wrap="square" tIns="72000">
            <a:noAutofit/>
          </a:bodyPr>
          <a:lstStyle/>
          <a:p>
            <a:pPr indent="0" lvl="0" marL="0" marR="0" rtl="0" algn="ctr">
              <a:lnSpc>
                <a:spcPct val="100000"/>
              </a:lnSpc>
              <a:spcBef>
                <a:spcPts val="0"/>
              </a:spcBef>
              <a:spcAft>
                <a:spcPts val="0"/>
              </a:spcAft>
              <a:buClr>
                <a:srgbClr val="000000"/>
              </a:buClr>
              <a:buSzPts val="2800"/>
              <a:buFont typeface="Arial"/>
              <a:buNone/>
            </a:pPr>
            <a:r>
              <a:rPr b="0" i="0" lang="en-GB" sz="3300" u="none" cap="none" strike="noStrike">
                <a:solidFill>
                  <a:srgbClr val="000000"/>
                </a:solidFill>
                <a:latin typeface="Montserrat"/>
                <a:ea typeface="Montserrat"/>
                <a:cs typeface="Montserrat"/>
                <a:sym typeface="Montserrat"/>
              </a:rPr>
              <a:t>true</a:t>
            </a:r>
            <a:endParaRPr b="0" i="0" sz="3300" u="none" cap="none" strike="noStrike">
              <a:solidFill>
                <a:srgbClr val="000000"/>
              </a:solidFill>
              <a:latin typeface="Montserrat"/>
              <a:ea typeface="Montserrat"/>
              <a:cs typeface="Montserrat"/>
              <a:sym typeface="Montserrat"/>
            </a:endParaRPr>
          </a:p>
        </p:txBody>
      </p:sp>
      <p:sp>
        <p:nvSpPr>
          <p:cNvPr id="122" name="Google Shape;122;p18"/>
          <p:cNvSpPr txBox="1"/>
          <p:nvPr/>
        </p:nvSpPr>
        <p:spPr>
          <a:xfrm>
            <a:off x="3890374" y="3746558"/>
            <a:ext cx="1260000" cy="540000"/>
          </a:xfrm>
          <a:prstGeom prst="rect">
            <a:avLst/>
          </a:prstGeom>
          <a:noFill/>
          <a:ln>
            <a:noFill/>
          </a:ln>
        </p:spPr>
        <p:txBody>
          <a:bodyPr anchorCtr="0" anchor="t" bIns="72000" lIns="0" spcFirstLastPara="1" rIns="0" wrap="square" tIns="72000">
            <a:noAutofit/>
          </a:bodyPr>
          <a:lstStyle/>
          <a:p>
            <a:pPr indent="0" lvl="0" marL="0" marR="0" rtl="0" algn="ctr">
              <a:lnSpc>
                <a:spcPct val="100000"/>
              </a:lnSpc>
              <a:spcBef>
                <a:spcPts val="0"/>
              </a:spcBef>
              <a:spcAft>
                <a:spcPts val="0"/>
              </a:spcAft>
              <a:buClr>
                <a:srgbClr val="000000"/>
              </a:buClr>
              <a:buSzPts val="2800"/>
              <a:buFont typeface="Arial"/>
              <a:buNone/>
            </a:pPr>
            <a:r>
              <a:rPr b="0" i="0" lang="en-GB" sz="3300" u="none" cap="none" strike="noStrike">
                <a:solidFill>
                  <a:srgbClr val="000000"/>
                </a:solidFill>
                <a:latin typeface="Montserrat"/>
                <a:ea typeface="Montserrat"/>
                <a:cs typeface="Montserrat"/>
                <a:sym typeface="Montserrat"/>
              </a:rPr>
              <a:t>false</a:t>
            </a:r>
            <a:endParaRPr b="0" i="0" sz="3300" u="none" cap="none" strike="noStrike">
              <a:solidFill>
                <a:srgbClr val="000000"/>
              </a:solidFill>
              <a:latin typeface="Montserrat"/>
              <a:ea typeface="Montserrat"/>
              <a:cs typeface="Montserrat"/>
              <a:sym typeface="Montserrat"/>
            </a:endParaRPr>
          </a:p>
        </p:txBody>
      </p:sp>
      <p:sp>
        <p:nvSpPr>
          <p:cNvPr id="123" name="Google Shape;123;p18"/>
          <p:cNvSpPr txBox="1"/>
          <p:nvPr/>
        </p:nvSpPr>
        <p:spPr>
          <a:xfrm>
            <a:off x="1486700" y="5348312"/>
            <a:ext cx="1260000" cy="540000"/>
          </a:xfrm>
          <a:prstGeom prst="rect">
            <a:avLst/>
          </a:prstGeom>
          <a:noFill/>
          <a:ln>
            <a:noFill/>
          </a:ln>
        </p:spPr>
        <p:txBody>
          <a:bodyPr anchorCtr="0" anchor="t" bIns="72000" lIns="0" spcFirstLastPara="1" rIns="0" wrap="square" tIns="72000">
            <a:noAutofit/>
          </a:bodyPr>
          <a:lstStyle/>
          <a:p>
            <a:pPr indent="0" lvl="0" marL="0" marR="0" rtl="0" algn="ctr">
              <a:lnSpc>
                <a:spcPct val="100000"/>
              </a:lnSpc>
              <a:spcBef>
                <a:spcPts val="0"/>
              </a:spcBef>
              <a:spcAft>
                <a:spcPts val="0"/>
              </a:spcAft>
              <a:buClr>
                <a:srgbClr val="000000"/>
              </a:buClr>
              <a:buSzPts val="2800"/>
              <a:buFont typeface="Arial"/>
              <a:buNone/>
            </a:pPr>
            <a:r>
              <a:rPr b="0" i="0" lang="en-GB" sz="3300" u="none" cap="none" strike="noStrike">
                <a:solidFill>
                  <a:srgbClr val="000000"/>
                </a:solidFill>
                <a:latin typeface="Montserrat"/>
                <a:ea typeface="Montserrat"/>
                <a:cs typeface="Montserrat"/>
                <a:sym typeface="Montserrat"/>
              </a:rPr>
              <a:t>true</a:t>
            </a:r>
            <a:endParaRPr b="0" i="0" sz="3300" u="none" cap="none" strike="noStrike">
              <a:solidFill>
                <a:srgbClr val="000000"/>
              </a:solidFill>
              <a:latin typeface="Montserrat"/>
              <a:ea typeface="Montserrat"/>
              <a:cs typeface="Montserrat"/>
              <a:sym typeface="Montserrat"/>
            </a:endParaRPr>
          </a:p>
        </p:txBody>
      </p:sp>
      <p:sp>
        <p:nvSpPr>
          <p:cNvPr id="124" name="Google Shape;124;p18"/>
          <p:cNvSpPr txBox="1"/>
          <p:nvPr/>
        </p:nvSpPr>
        <p:spPr>
          <a:xfrm>
            <a:off x="1486100" y="6149190"/>
            <a:ext cx="1260000" cy="540000"/>
          </a:xfrm>
          <a:prstGeom prst="rect">
            <a:avLst/>
          </a:prstGeom>
          <a:noFill/>
          <a:ln>
            <a:noFill/>
          </a:ln>
        </p:spPr>
        <p:txBody>
          <a:bodyPr anchorCtr="0" anchor="t" bIns="72000" lIns="0" spcFirstLastPara="1" rIns="0" wrap="square" tIns="72000">
            <a:noAutofit/>
          </a:bodyPr>
          <a:lstStyle/>
          <a:p>
            <a:pPr indent="0" lvl="0" marL="0" marR="0" rtl="0" algn="ctr">
              <a:lnSpc>
                <a:spcPct val="100000"/>
              </a:lnSpc>
              <a:spcBef>
                <a:spcPts val="0"/>
              </a:spcBef>
              <a:spcAft>
                <a:spcPts val="0"/>
              </a:spcAft>
              <a:buClr>
                <a:srgbClr val="000000"/>
              </a:buClr>
              <a:buSzPts val="2800"/>
              <a:buFont typeface="Arial"/>
              <a:buNone/>
            </a:pPr>
            <a:r>
              <a:rPr b="0" i="0" lang="en-GB" sz="3300" u="none" cap="none" strike="noStrike">
                <a:solidFill>
                  <a:srgbClr val="000000"/>
                </a:solidFill>
                <a:latin typeface="Montserrat"/>
                <a:ea typeface="Montserrat"/>
                <a:cs typeface="Montserrat"/>
                <a:sym typeface="Montserrat"/>
              </a:rPr>
              <a:t>false</a:t>
            </a:r>
            <a:endParaRPr b="0" i="0" sz="3300" u="none" cap="none" strike="noStrike">
              <a:solidFill>
                <a:srgbClr val="000000"/>
              </a:solidFill>
              <a:latin typeface="Montserrat"/>
              <a:ea typeface="Montserrat"/>
              <a:cs typeface="Montserrat"/>
              <a:sym typeface="Montserrat"/>
            </a:endParaRPr>
          </a:p>
        </p:txBody>
      </p:sp>
      <p:sp>
        <p:nvSpPr>
          <p:cNvPr id="125" name="Google Shape;125;p18"/>
          <p:cNvSpPr txBox="1"/>
          <p:nvPr/>
        </p:nvSpPr>
        <p:spPr>
          <a:xfrm>
            <a:off x="3890374" y="6149190"/>
            <a:ext cx="1260000" cy="540000"/>
          </a:xfrm>
          <a:prstGeom prst="rect">
            <a:avLst/>
          </a:prstGeom>
          <a:noFill/>
          <a:ln>
            <a:noFill/>
          </a:ln>
        </p:spPr>
        <p:txBody>
          <a:bodyPr anchorCtr="0" anchor="t" bIns="72000" lIns="0" spcFirstLastPara="1" rIns="0" wrap="square" tIns="72000">
            <a:noAutofit/>
          </a:bodyPr>
          <a:lstStyle/>
          <a:p>
            <a:pPr indent="0" lvl="0" marL="0" marR="0" rtl="0" algn="ctr">
              <a:lnSpc>
                <a:spcPct val="100000"/>
              </a:lnSpc>
              <a:spcBef>
                <a:spcPts val="0"/>
              </a:spcBef>
              <a:spcAft>
                <a:spcPts val="0"/>
              </a:spcAft>
              <a:buClr>
                <a:srgbClr val="000000"/>
              </a:buClr>
              <a:buSzPts val="2800"/>
              <a:buFont typeface="Arial"/>
              <a:buNone/>
            </a:pPr>
            <a:r>
              <a:rPr b="0" i="0" lang="en-GB" sz="3300" u="none" cap="none" strike="noStrike">
                <a:solidFill>
                  <a:srgbClr val="000000"/>
                </a:solidFill>
                <a:latin typeface="Montserrat"/>
                <a:ea typeface="Montserrat"/>
                <a:cs typeface="Montserrat"/>
                <a:sym typeface="Montserrat"/>
              </a:rPr>
              <a:t>true</a:t>
            </a:r>
            <a:endParaRPr b="0" i="0" sz="3300" u="none" cap="none" strike="noStrike">
              <a:solidFill>
                <a:srgbClr val="000000"/>
              </a:solidFill>
              <a:latin typeface="Montserrat"/>
              <a:ea typeface="Montserrat"/>
              <a:cs typeface="Montserrat"/>
              <a:sym typeface="Montserrat"/>
            </a:endParaRPr>
          </a:p>
        </p:txBody>
      </p:sp>
      <p:sp>
        <p:nvSpPr>
          <p:cNvPr id="126" name="Google Shape;126;p18"/>
          <p:cNvSpPr txBox="1"/>
          <p:nvPr/>
        </p:nvSpPr>
        <p:spPr>
          <a:xfrm>
            <a:off x="3890374" y="5348312"/>
            <a:ext cx="1260000" cy="540000"/>
          </a:xfrm>
          <a:prstGeom prst="rect">
            <a:avLst/>
          </a:prstGeom>
          <a:noFill/>
          <a:ln>
            <a:noFill/>
          </a:ln>
        </p:spPr>
        <p:txBody>
          <a:bodyPr anchorCtr="0" anchor="t" bIns="72000" lIns="0" spcFirstLastPara="1" rIns="0" wrap="square" tIns="72000">
            <a:noAutofit/>
          </a:bodyPr>
          <a:lstStyle/>
          <a:p>
            <a:pPr indent="0" lvl="0" marL="0" marR="0" rtl="0" algn="ctr">
              <a:lnSpc>
                <a:spcPct val="100000"/>
              </a:lnSpc>
              <a:spcBef>
                <a:spcPts val="0"/>
              </a:spcBef>
              <a:spcAft>
                <a:spcPts val="0"/>
              </a:spcAft>
              <a:buClr>
                <a:srgbClr val="000000"/>
              </a:buClr>
              <a:buSzPts val="2800"/>
              <a:buFont typeface="Arial"/>
              <a:buNone/>
            </a:pPr>
            <a:r>
              <a:rPr b="0" i="0" lang="en-GB" sz="3300" u="none" cap="none" strike="noStrike">
                <a:solidFill>
                  <a:srgbClr val="000000"/>
                </a:solidFill>
                <a:latin typeface="Montserrat"/>
                <a:ea typeface="Montserrat"/>
                <a:cs typeface="Montserrat"/>
                <a:sym typeface="Montserrat"/>
              </a:rPr>
              <a:t>false</a:t>
            </a:r>
            <a:endParaRPr b="0" i="0" sz="3300" u="none" cap="none" strike="noStrike">
              <a:solidFill>
                <a:srgbClr val="000000"/>
              </a:solidFill>
              <a:latin typeface="Montserrat"/>
              <a:ea typeface="Montserrat"/>
              <a:cs typeface="Montserrat"/>
              <a:sym typeface="Montserrat"/>
            </a:endParaRPr>
          </a:p>
        </p:txBody>
      </p:sp>
      <p:sp>
        <p:nvSpPr>
          <p:cNvPr id="127" name="Google Shape;127;p18"/>
          <p:cNvSpPr txBox="1"/>
          <p:nvPr/>
        </p:nvSpPr>
        <p:spPr>
          <a:xfrm>
            <a:off x="6784270" y="3746558"/>
            <a:ext cx="1260000" cy="540000"/>
          </a:xfrm>
          <a:prstGeom prst="rect">
            <a:avLst/>
          </a:prstGeom>
          <a:noFill/>
          <a:ln>
            <a:noFill/>
          </a:ln>
        </p:spPr>
        <p:txBody>
          <a:bodyPr anchorCtr="0" anchor="t" bIns="72000" lIns="0" spcFirstLastPara="1" rIns="0" wrap="square" tIns="720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3300" u="none" cap="none" strike="noStrike">
              <a:solidFill>
                <a:srgbClr val="000000"/>
              </a:solidFill>
              <a:latin typeface="Montserrat"/>
              <a:ea typeface="Montserrat"/>
              <a:cs typeface="Montserrat"/>
              <a:sym typeface="Montserrat"/>
            </a:endParaRPr>
          </a:p>
        </p:txBody>
      </p:sp>
      <p:sp>
        <p:nvSpPr>
          <p:cNvPr id="128" name="Google Shape;128;p18"/>
          <p:cNvSpPr txBox="1"/>
          <p:nvPr/>
        </p:nvSpPr>
        <p:spPr>
          <a:xfrm>
            <a:off x="6783670" y="4547434"/>
            <a:ext cx="1260000" cy="540000"/>
          </a:xfrm>
          <a:prstGeom prst="rect">
            <a:avLst/>
          </a:prstGeom>
          <a:noFill/>
          <a:ln>
            <a:noFill/>
          </a:ln>
        </p:spPr>
        <p:txBody>
          <a:bodyPr anchorCtr="0" anchor="t" bIns="72000" lIns="0" spcFirstLastPara="1" rIns="0" wrap="square" tIns="720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3300" u="none" cap="none" strike="noStrike">
              <a:solidFill>
                <a:srgbClr val="000000"/>
              </a:solidFill>
              <a:latin typeface="Montserrat"/>
              <a:ea typeface="Montserrat"/>
              <a:cs typeface="Montserrat"/>
              <a:sym typeface="Montserrat"/>
            </a:endParaRPr>
          </a:p>
        </p:txBody>
      </p:sp>
      <p:sp>
        <p:nvSpPr>
          <p:cNvPr id="129" name="Google Shape;129;p18"/>
          <p:cNvSpPr txBox="1"/>
          <p:nvPr/>
        </p:nvSpPr>
        <p:spPr>
          <a:xfrm>
            <a:off x="6784270" y="5348312"/>
            <a:ext cx="1260000" cy="540000"/>
          </a:xfrm>
          <a:prstGeom prst="rect">
            <a:avLst/>
          </a:prstGeom>
          <a:noFill/>
          <a:ln>
            <a:noFill/>
          </a:ln>
        </p:spPr>
        <p:txBody>
          <a:bodyPr anchorCtr="0" anchor="t" bIns="72000" lIns="0" spcFirstLastPara="1" rIns="0" wrap="square" tIns="720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33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917950" y="890050"/>
            <a:ext cx="108156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Boolean logic - part 3</a:t>
            </a:r>
            <a:endParaRPr/>
          </a:p>
        </p:txBody>
      </p:sp>
      <p:sp>
        <p:nvSpPr>
          <p:cNvPr id="135" name="Google Shape;135;p19"/>
          <p:cNvSpPr txBox="1"/>
          <p:nvPr>
            <p:ph idx="1" type="body"/>
          </p:nvPr>
        </p:nvSpPr>
        <p:spPr>
          <a:xfrm>
            <a:off x="917950" y="2876300"/>
            <a:ext cx="16240500" cy="5962200"/>
          </a:xfrm>
          <a:prstGeom prst="rect">
            <a:avLst/>
          </a:prstGeom>
        </p:spPr>
        <p:txBody>
          <a:bodyPr anchorCtr="0" anchor="t" bIns="0" lIns="0" spcFirstLastPara="1" rIns="0" wrap="square" tIns="0">
            <a:noAutofit/>
          </a:bodyPr>
          <a:lstStyle/>
          <a:p>
            <a:pPr indent="0" lvl="0" marL="0" marR="0" rtl="0" algn="l">
              <a:lnSpc>
                <a:spcPct val="115000"/>
              </a:lnSpc>
              <a:spcBef>
                <a:spcPts val="1200"/>
              </a:spcBef>
              <a:spcAft>
                <a:spcPts val="0"/>
              </a:spcAft>
              <a:buNone/>
            </a:pPr>
            <a:r>
              <a:rPr lang="en-GB"/>
              <a:t>You come across a strange machine. It has a red button, a green button, and a blue light.</a:t>
            </a:r>
            <a:endParaRPr/>
          </a:p>
          <a:p>
            <a:pPr indent="0" lvl="0" marL="0" marR="0" rtl="0" algn="l">
              <a:lnSpc>
                <a:spcPct val="115000"/>
              </a:lnSpc>
              <a:spcBef>
                <a:spcPts val="1200"/>
              </a:spcBef>
              <a:spcAft>
                <a:spcPts val="0"/>
              </a:spcAft>
              <a:buNone/>
            </a:pPr>
            <a:r>
              <a:t/>
            </a:r>
            <a:endParaRPr/>
          </a:p>
          <a:p>
            <a:pPr indent="0" lvl="0" marL="0" marR="0" rtl="0" algn="l">
              <a:lnSpc>
                <a:spcPct val="115000"/>
              </a:lnSpc>
              <a:spcBef>
                <a:spcPts val="1200"/>
              </a:spcBef>
              <a:spcAft>
                <a:spcPts val="0"/>
              </a:spcAft>
              <a:buNone/>
            </a:pPr>
            <a:r>
              <a:rPr lang="en-GB"/>
              <a:t>You try pressing different combinations of the two buttons and make a table indicating which combinations result in the blue light being turned on.</a:t>
            </a:r>
            <a:endParaRPr/>
          </a:p>
          <a:p>
            <a:pPr indent="0" lvl="0" marL="0" marR="0" rtl="0" algn="l">
              <a:lnSpc>
                <a:spcPct val="115000"/>
              </a:lnSpc>
              <a:spcBef>
                <a:spcPts val="1200"/>
              </a:spcBef>
              <a:spcAft>
                <a:spcPts val="0"/>
              </a:spcAft>
              <a:buNone/>
            </a:pPr>
            <a:r>
              <a:t/>
            </a:r>
            <a:endParaRPr/>
          </a:p>
          <a:p>
            <a:pPr indent="0" lvl="0" marL="0" marR="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t/>
            </a:r>
            <a:endParaRPr/>
          </a:p>
          <a:p>
            <a:pPr indent="0" lvl="0" marL="0" rtl="0" algn="l">
              <a:lnSpc>
                <a:spcPct val="113000"/>
              </a:lnSpc>
              <a:spcBef>
                <a:spcPts val="1200"/>
              </a:spcBef>
              <a:spcAft>
                <a:spcPts val="0"/>
              </a:spcAft>
              <a:buNone/>
            </a:pPr>
            <a:r>
              <a:t/>
            </a:r>
            <a:endParaRPr sz="1100">
              <a:solidFill>
                <a:srgbClr val="000000"/>
              </a:solidFill>
              <a:latin typeface="Quicksand"/>
              <a:ea typeface="Quicksand"/>
              <a:cs typeface="Quicksand"/>
              <a:sym typeface="Quicksand"/>
            </a:endParaRPr>
          </a:p>
          <a:p>
            <a:pPr indent="0" lvl="0" marL="0" rtl="0" algn="l">
              <a:spcBef>
                <a:spcPts val="600"/>
              </a:spcBef>
              <a:spcAft>
                <a:spcPts val="2000"/>
              </a:spcAft>
              <a:buNone/>
            </a:pPr>
            <a:r>
              <a:t/>
            </a:r>
            <a:endParaRPr sz="3500"/>
          </a:p>
        </p:txBody>
      </p:sp>
      <p:sp>
        <p:nvSpPr>
          <p:cNvPr id="136" name="Google Shape;136;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Boolean logic - part 3</a:t>
            </a:r>
            <a:endParaRPr/>
          </a:p>
        </p:txBody>
      </p:sp>
      <p:sp>
        <p:nvSpPr>
          <p:cNvPr id="142" name="Google Shape;142;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graphicFrame>
        <p:nvGraphicFramePr>
          <p:cNvPr id="143" name="Google Shape;143;p20"/>
          <p:cNvGraphicFramePr/>
          <p:nvPr/>
        </p:nvGraphicFramePr>
        <p:xfrm>
          <a:off x="866575" y="2876301"/>
          <a:ext cx="3000000" cy="3000000"/>
        </p:xfrm>
        <a:graphic>
          <a:graphicData uri="http://schemas.openxmlformats.org/drawingml/2006/table">
            <a:tbl>
              <a:tblPr>
                <a:noFill/>
                <a:tableStyleId>{56442186-504B-4902-BF07-A0142E56A42C}</a:tableStyleId>
              </a:tblPr>
              <a:tblGrid>
                <a:gridCol w="4494500"/>
                <a:gridCol w="5017000"/>
                <a:gridCol w="3403075"/>
              </a:tblGrid>
              <a:tr h="803550">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red button pressed </a:t>
                      </a:r>
                      <a:endParaRPr sz="3300">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800"/>
                        <a:buFont typeface="Arial"/>
                        <a:buNone/>
                      </a:pPr>
                      <a:r>
                        <a:rPr b="1" lang="en-GB" sz="3300">
                          <a:latin typeface="Montserrat"/>
                          <a:ea typeface="Montserrat"/>
                          <a:cs typeface="Montserrat"/>
                          <a:sym typeface="Montserrat"/>
                        </a:rPr>
                        <a:t>red</a:t>
                      </a:r>
                      <a:endParaRPr b="1" sz="3300" u="none" cap="none" strike="noStrike">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green button pressed </a:t>
                      </a:r>
                      <a:r>
                        <a:rPr b="1" lang="en-GB" sz="3300">
                          <a:latin typeface="Montserrat"/>
                          <a:ea typeface="Montserrat"/>
                          <a:cs typeface="Montserrat"/>
                          <a:sym typeface="Montserrat"/>
                        </a:rPr>
                        <a:t>green</a:t>
                      </a:r>
                      <a:endParaRPr b="1" sz="3300">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blue light is </a:t>
                      </a:r>
                      <a:r>
                        <a:rPr b="1" lang="en-GB" sz="3300">
                          <a:latin typeface="Montserrat"/>
                          <a:ea typeface="Montserrat"/>
                          <a:cs typeface="Montserrat"/>
                          <a:sym typeface="Montserrat"/>
                        </a:rPr>
                        <a:t>on</a:t>
                      </a:r>
                      <a:endParaRPr b="1" sz="3300" u="none" cap="none" strike="noStrike">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65BE4B"/>
                    </a:solidFill>
                  </a:tcPr>
                </a:tc>
              </a:tr>
              <a:tr h="803550">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true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true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true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r h="803550">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true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r h="803550">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true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r h="803550">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2800"/>
                        <a:buFont typeface="Arial"/>
                        <a:buNone/>
                      </a:pPr>
                      <a:r>
                        <a:rPr lang="en-GB" sz="3300">
                          <a:latin typeface="Montserrat"/>
                          <a:ea typeface="Montserrat"/>
                          <a:cs typeface="Montserrat"/>
                          <a:sym typeface="Montserrat"/>
                        </a:rPr>
                        <a:t>false</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65BE4B"/>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1 - Boolean logic - part 3</a:t>
            </a:r>
            <a:endParaRPr/>
          </a:p>
        </p:txBody>
      </p:sp>
      <p:sp>
        <p:nvSpPr>
          <p:cNvPr id="149" name="Google Shape;149;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50" name="Google Shape;150;p21"/>
          <p:cNvSpPr txBox="1"/>
          <p:nvPr>
            <p:ph idx="1" type="body"/>
          </p:nvPr>
        </p:nvSpPr>
        <p:spPr>
          <a:xfrm>
            <a:off x="917950" y="2876300"/>
            <a:ext cx="16240500" cy="59622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lang="en-GB"/>
              <a:t>Write a logical expression that describes when the blue light is on. The expression should involve the </a:t>
            </a:r>
            <a:r>
              <a:rPr b="1" lang="en-GB"/>
              <a:t>red </a:t>
            </a:r>
            <a:r>
              <a:rPr lang="en-GB"/>
              <a:t>and </a:t>
            </a:r>
            <a:r>
              <a:rPr b="1" lang="en-GB"/>
              <a:t>green </a:t>
            </a:r>
            <a:r>
              <a:rPr lang="en-GB"/>
              <a:t>logical variables and it should be true when the blue light is on.</a:t>
            </a:r>
            <a:endParaRPr/>
          </a:p>
          <a:p>
            <a:pPr indent="0" lvl="0" marL="0" rtl="0" algn="l">
              <a:lnSpc>
                <a:spcPct val="113000"/>
              </a:lnSpc>
              <a:spcBef>
                <a:spcPts val="1200"/>
              </a:spcBef>
              <a:spcAft>
                <a:spcPts val="0"/>
              </a:spcAft>
              <a:buNone/>
            </a:pPr>
            <a:r>
              <a:t/>
            </a:r>
            <a:endParaRPr sz="1100">
              <a:solidFill>
                <a:srgbClr val="000000"/>
              </a:solidFill>
              <a:latin typeface="Quicksand"/>
              <a:ea typeface="Quicksand"/>
              <a:cs typeface="Quicksand"/>
              <a:sym typeface="Quicksand"/>
            </a:endParaRPr>
          </a:p>
          <a:p>
            <a:pPr indent="0" lvl="0" marL="0" rtl="0" algn="l">
              <a:spcBef>
                <a:spcPts val="600"/>
              </a:spcBef>
              <a:spcAft>
                <a:spcPts val="2000"/>
              </a:spcAft>
              <a:buNone/>
            </a:pPr>
            <a:r>
              <a:t/>
            </a:r>
            <a:endParaRPr sz="3500"/>
          </a:p>
        </p:txBody>
      </p:sp>
      <p:graphicFrame>
        <p:nvGraphicFramePr>
          <p:cNvPr id="151" name="Google Shape;151;p21"/>
          <p:cNvGraphicFramePr/>
          <p:nvPr/>
        </p:nvGraphicFramePr>
        <p:xfrm>
          <a:off x="863100" y="5037625"/>
          <a:ext cx="3000000" cy="3000000"/>
        </p:xfrm>
        <a:graphic>
          <a:graphicData uri="http://schemas.openxmlformats.org/drawingml/2006/table">
            <a:tbl>
              <a:tblPr>
                <a:noFill/>
                <a:tableStyleId>{8F2FCB81-83DD-44AE-B97B-C1D118DA761F}</a:tableStyleId>
              </a:tblPr>
              <a:tblGrid>
                <a:gridCol w="16206650"/>
              </a:tblGrid>
              <a:tr h="1311775">
                <a:tc>
                  <a:txBody>
                    <a:bodyPr/>
                    <a:lstStyle/>
                    <a:p>
                      <a:pPr indent="0" lvl="0" marL="0" rtl="0" algn="l">
                        <a:spcBef>
                          <a:spcPts val="0"/>
                        </a:spcBef>
                        <a:spcAft>
                          <a:spcPts val="0"/>
                        </a:spcAft>
                        <a:buNone/>
                      </a:pPr>
                      <a:r>
                        <a:rPr baseline="30000" lang="en-GB" sz="2800">
                          <a:highlight>
                            <a:srgbClr val="EFEFEF"/>
                          </a:highlight>
                          <a:latin typeface="Montserrat"/>
                          <a:ea typeface="Montserrat"/>
                          <a:cs typeface="Montserrat"/>
                          <a:sym typeface="Montserrat"/>
                        </a:rPr>
                        <a:t>The logical expression is: red </a:t>
                      </a:r>
                      <a:r>
                        <a:rPr b="1" baseline="30000" lang="en-GB" sz="2800">
                          <a:highlight>
                            <a:srgbClr val="EFEFEF"/>
                          </a:highlight>
                          <a:latin typeface="Montserrat"/>
                          <a:ea typeface="Montserrat"/>
                          <a:cs typeface="Montserrat"/>
                          <a:sym typeface="Montserrat"/>
                        </a:rPr>
                        <a:t>and </a:t>
                      </a:r>
                      <a:r>
                        <a:rPr baseline="30000" lang="en-GB" sz="2800">
                          <a:highlight>
                            <a:srgbClr val="EFEFEF"/>
                          </a:highlight>
                          <a:latin typeface="Montserrat"/>
                          <a:ea typeface="Montserrat"/>
                          <a:cs typeface="Montserrat"/>
                          <a:sym typeface="Montserrat"/>
                        </a:rPr>
                        <a:t>green, because the light is on only when </a:t>
                      </a:r>
                      <a:r>
                        <a:rPr b="1" baseline="30000" lang="en-GB" sz="2800">
                          <a:highlight>
                            <a:srgbClr val="EFEFEF"/>
                          </a:highlight>
                          <a:latin typeface="Montserrat"/>
                          <a:ea typeface="Montserrat"/>
                          <a:cs typeface="Montserrat"/>
                          <a:sym typeface="Montserrat"/>
                        </a:rPr>
                        <a:t>both </a:t>
                      </a:r>
                      <a:r>
                        <a:rPr baseline="30000" lang="en-GB" sz="2800">
                          <a:highlight>
                            <a:srgbClr val="EFEFEF"/>
                          </a:highlight>
                          <a:latin typeface="Montserrat"/>
                          <a:ea typeface="Montserrat"/>
                          <a:cs typeface="Montserrat"/>
                          <a:sym typeface="Montserrat"/>
                        </a:rPr>
                        <a:t>the red and green buttons are pressed.</a:t>
                      </a:r>
                      <a:endParaRPr sz="2800">
                        <a:latin typeface="Montserrat"/>
                        <a:ea typeface="Montserrat"/>
                        <a:cs typeface="Montserrat"/>
                        <a:sym typeface="Montserrat"/>
                      </a:endParaRPr>
                    </a:p>
                    <a:p>
                      <a:pPr indent="0" lvl="0" marL="0" rtl="0" algn="l">
                        <a:spcBef>
                          <a:spcPts val="0"/>
                        </a:spcBef>
                        <a:spcAft>
                          <a:spcPts val="0"/>
                        </a:spcAft>
                        <a:buNone/>
                      </a:pPr>
                      <a:r>
                        <a:t/>
                      </a:r>
                      <a:endParaRPr sz="2800">
                        <a:latin typeface="Montserrat"/>
                        <a:ea typeface="Montserrat"/>
                        <a:cs typeface="Montserrat"/>
                        <a:sym typeface="Montserrat"/>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FEFEF"/>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ph type="title"/>
          </p:nvPr>
        </p:nvSpPr>
        <p:spPr>
          <a:xfrm>
            <a:off x="917950" y="890050"/>
            <a:ext cx="162405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2 - Logic circuits - part 1</a:t>
            </a:r>
            <a:endParaRPr/>
          </a:p>
        </p:txBody>
      </p:sp>
      <p:sp>
        <p:nvSpPr>
          <p:cNvPr id="157" name="Google Shape;157;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sp>
        <p:nvSpPr>
          <p:cNvPr id="158" name="Google Shape;158;p22"/>
          <p:cNvSpPr txBox="1"/>
          <p:nvPr>
            <p:ph idx="1" type="body"/>
          </p:nvPr>
        </p:nvSpPr>
        <p:spPr>
          <a:xfrm>
            <a:off x="917950" y="2876300"/>
            <a:ext cx="16240500" cy="5962200"/>
          </a:xfrm>
          <a:prstGeom prst="rect">
            <a:avLst/>
          </a:prstGeom>
        </p:spPr>
        <p:txBody>
          <a:bodyPr anchorCtr="0" anchor="t" bIns="0" lIns="0" spcFirstLastPara="1" rIns="0" wrap="square" tIns="0">
            <a:noAutofit/>
          </a:bodyPr>
          <a:lstStyle/>
          <a:p>
            <a:pPr indent="0" lvl="0" marL="0" rtl="0" algn="l">
              <a:lnSpc>
                <a:spcPct val="115000"/>
              </a:lnSpc>
              <a:spcBef>
                <a:spcPts val="1200"/>
              </a:spcBef>
              <a:spcAft>
                <a:spcPts val="0"/>
              </a:spcAft>
              <a:buNone/>
            </a:pPr>
            <a:r>
              <a:rPr lang="en-GB"/>
              <a:t>Part 1: </a:t>
            </a:r>
            <a:r>
              <a:rPr lang="en-GB"/>
              <a:t>A circuit with the AND logic gate </a:t>
            </a:r>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rPr lang="en-GB"/>
              <a:t>For the tasks below, you will need to open a browser window and visit:</a:t>
            </a:r>
            <a:endParaRPr/>
          </a:p>
          <a:p>
            <a:pPr indent="0" lvl="0" marL="0" rtl="0" algn="l">
              <a:lnSpc>
                <a:spcPct val="115000"/>
              </a:lnSpc>
              <a:spcBef>
                <a:spcPts val="1200"/>
              </a:spcBef>
              <a:spcAft>
                <a:spcPts val="0"/>
              </a:spcAft>
              <a:buNone/>
            </a:pPr>
            <a:r>
              <a:rPr lang="en-GB" u="sng">
                <a:solidFill>
                  <a:schemeClr val="accent4"/>
                </a:solidFill>
              </a:rPr>
              <a:t>oaknat.uk/comp-simulator</a:t>
            </a:r>
            <a:endParaRPr sz="1100" u="sng">
              <a:solidFill>
                <a:schemeClr val="accent4"/>
              </a:solidFill>
              <a:latin typeface="Quicksand"/>
              <a:ea typeface="Quicksand"/>
              <a:cs typeface="Quicksand"/>
              <a:sym typeface="Quicksand"/>
            </a:endParaRPr>
          </a:p>
          <a:p>
            <a:pPr indent="0" lvl="0" marL="0" rtl="0" algn="l">
              <a:lnSpc>
                <a:spcPct val="115000"/>
              </a:lnSpc>
              <a:spcBef>
                <a:spcPts val="1200"/>
              </a:spcBef>
              <a:spcAft>
                <a:spcPts val="0"/>
              </a:spcAft>
              <a:buNone/>
            </a:pPr>
            <a:r>
              <a:t/>
            </a:r>
            <a:endParaRPr sz="1100" u="sng">
              <a:solidFill>
                <a:schemeClr val="accent4"/>
              </a:solidFill>
              <a:latin typeface="Quicksand"/>
              <a:ea typeface="Quicksand"/>
              <a:cs typeface="Quicksand"/>
              <a:sym typeface="Quicksand"/>
            </a:endParaRPr>
          </a:p>
          <a:p>
            <a:pPr indent="0" lvl="0" marL="0" rtl="0" algn="l">
              <a:lnSpc>
                <a:spcPct val="115000"/>
              </a:lnSpc>
              <a:spcBef>
                <a:spcPts val="1200"/>
              </a:spcBef>
              <a:spcAft>
                <a:spcPts val="0"/>
              </a:spcAft>
              <a:buNone/>
            </a:pPr>
            <a:r>
              <a:t/>
            </a:r>
            <a:endParaRPr/>
          </a:p>
          <a:p>
            <a:pPr indent="0" lvl="0" marL="0" rtl="0" algn="l">
              <a:lnSpc>
                <a:spcPct val="113000"/>
              </a:lnSpc>
              <a:spcBef>
                <a:spcPts val="1200"/>
              </a:spcBef>
              <a:spcAft>
                <a:spcPts val="0"/>
              </a:spcAft>
              <a:buNone/>
            </a:pPr>
            <a:r>
              <a:t/>
            </a:r>
            <a:endParaRPr sz="1100">
              <a:solidFill>
                <a:srgbClr val="000000"/>
              </a:solidFill>
              <a:latin typeface="Quicksand"/>
              <a:ea typeface="Quicksand"/>
              <a:cs typeface="Quicksand"/>
              <a:sym typeface="Quicksand"/>
            </a:endParaRPr>
          </a:p>
          <a:p>
            <a:pPr indent="0" lvl="0" marL="0" rtl="0" algn="l">
              <a:spcBef>
                <a:spcPts val="600"/>
              </a:spcBef>
              <a:spcAft>
                <a:spcPts val="2000"/>
              </a:spcAft>
              <a:buNone/>
            </a:pPr>
            <a:r>
              <a:t/>
            </a:r>
            <a:endParaRPr sz="3500"/>
          </a:p>
        </p:txBody>
      </p:sp>
    </p:spTree>
  </p:cSld>
  <p:clrMapOvr>
    <a:masterClrMapping/>
  </p:clrMapOvr>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