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6858000" cy="9144000"/>
  <p:embeddedFontLst>
    <p:embeddedFont>
      <p:font typeface="Montserrat SemiBold"/>
      <p:regular r:id="rId17"/>
      <p:bold r:id="rId18"/>
      <p:italic r:id="rId19"/>
      <p:boldItalic r:id="rId20"/>
    </p:embeddedFont>
    <p:embeddedFont>
      <p:font typeface="Montserrat"/>
      <p:regular r:id="rId21"/>
      <p:bold r:id="rId22"/>
      <p:italic r:id="rId23"/>
      <p:boldItalic r:id="rId24"/>
    </p:embeddedFont>
    <p:embeddedFont>
      <p:font typeface="Montserrat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1506EBB-1550-42A4-B9D0-358E559ABC85}">
  <a:tblStyle styleId="{E1506EBB-1550-42A4-B9D0-358E559ABC8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SemiBold-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SemiBold-regular.fntdata"/><Relationship Id="rId16" Type="http://schemas.openxmlformats.org/officeDocument/2006/relationships/slide" Target="slides/slide11.xml"/><Relationship Id="rId19" Type="http://schemas.openxmlformats.org/officeDocument/2006/relationships/font" Target="fonts/MontserratSemiBold-italic.fntdata"/><Relationship Id="rId18"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this lesson, we will learn about what is important in a healthy diet. We will discuss the seven nutrients we need to know as well as their role in the body.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8d10144674_0_9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d10144674_0_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Answer this thinking task: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Do all invertebrates have an exoskeleton?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You can resume once you are finished.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answer is no! There are some animals, like Jellyfish, which are considered invertebrates but also do not have an exoskeleton. However, the majority of animals which are invertebrates also have an exoskeleton.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8d166c455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d166c455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Answer this thinking task: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Do all invertebrates have an exoskeleton?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You can resume once you are finished.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answer is no! There are some animals, like Jellyfish, which are considered invertebrates but also do not have an exoskeleton. However, the majority of animals which are invertebrates also have an exoskeleton.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d10144674_0_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d10144674_0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Answer this thinking task: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Do all invertebrates have an exoskeleton?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You can resume once you are finished.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answer is no! There are some animals, like Jellyfish, which are considered invertebrates but also do not have an exoskeleton. However, the majority of animals which are invertebrates also have an exoskeleton.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8d10144674_0_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d10144674_0_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Answer this thinking task: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Do all invertebrates have an exoskeleton?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You can resume once you are finished.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answer is no! There are some animals, like Jellyfish, which are considered invertebrates but also do not have an exoskeleton. However, the majority of animals which are invertebrates also have an exoskeleton.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d10144674_0_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d10144674_0_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Answer this thinking task: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Do all invertebrates have an exoskeleton?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You can resume once you are finished.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answer is no! There are some animals, like Jellyfish, which are considered invertebrates but also do not have an exoskeleton. However, the majority of animals which are invertebrates also have an exoskeleton.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d10144674_0_6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d10144674_0_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Answer this thinking task: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Do all invertebrates have an exoskeleton?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You can resume once you are finished.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answer is no! There are some animals, like Jellyfish, which are considered invertebrates but also do not have an exoskeleton. However, the majority of animals which are invertebrates also have an exoskeleton.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8ea9200c64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ea9200c64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d10144674_0_7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d10144674_0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Answer this thinking task: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Do all invertebrates have an exoskeleton?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You can resume once you are finished.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answer is no! There are some animals, like Jellyfish, which are considered invertebrates but also do not have an exoskeleton. However, the majority of animals which are invertebrates also have an exoskeleton.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d10144674_0_7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d10144674_0_7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Answer this thinking task: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Do all invertebrates have an exoskeleton?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You can resume once you are finished.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answer is no! There are some animals, like Jellyfish, which are considered invertebrates but also do not have an exoskeleton. However, the majority of animals which are invertebrates also have an exoskeleton.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8d166c455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d166c455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Answer this thinking task: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Do all invertebrates have an exoskeleton?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You can resume once you are finished.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answer is no! There are some animals, like Jellyfish, which are considered invertebrates but also do not have an exoskeleton. However, the majority of animals which are invertebrates also have an exoskeleton.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1">
  <p:cSld name="TITLE_ONLY_1_2">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77" name="Google Shape;77;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8" name="Google Shape;78;p14"/>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79" name="Google Shape;79;p14"/>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0" name="Google Shape;80;p14"/>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81" name="Google Shape;81;p14"/>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2" name="Google Shape;82;p14"/>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83" name="Google Shape;83;p14"/>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4"/>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5"/>
          <p:cNvSpPr txBox="1"/>
          <p:nvPr>
            <p:ph type="title"/>
          </p:nvPr>
        </p:nvSpPr>
        <p:spPr>
          <a:xfrm>
            <a:off x="917950" y="3191100"/>
            <a:ext cx="132012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What are the key parts of a healthy diet?</a:t>
            </a: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rPr lang="en-GB">
                <a:solidFill>
                  <a:srgbClr val="4B3241"/>
                </a:solidFill>
              </a:rPr>
              <a:t>Downloadable Resource</a:t>
            </a:r>
            <a:endParaRPr>
              <a:solidFill>
                <a:srgbClr val="4B3241"/>
              </a:solidFill>
            </a:endParaRPr>
          </a:p>
        </p:txBody>
      </p:sp>
      <p:sp>
        <p:nvSpPr>
          <p:cNvPr id="90" name="Google Shape;90;p15"/>
          <p:cNvSpPr txBox="1"/>
          <p:nvPr>
            <p:ph idx="1" type="body"/>
          </p:nvPr>
        </p:nvSpPr>
        <p:spPr>
          <a:xfrm>
            <a:off x="816425" y="554050"/>
            <a:ext cx="16452000" cy="672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Science- Lifestyle</a:t>
            </a:r>
            <a:endParaRPr>
              <a:solidFill>
                <a:srgbClr val="4B3241"/>
              </a:solidFill>
            </a:endParaRPr>
          </a:p>
        </p:txBody>
      </p:sp>
      <p:sp>
        <p:nvSpPr>
          <p:cNvPr id="91" name="Google Shape;91;p15"/>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Miss Hummel</a:t>
            </a:r>
            <a:endParaRPr>
              <a:solidFill>
                <a:srgbClr val="4B3241"/>
              </a:solidFill>
            </a:endParaRPr>
          </a:p>
        </p:txBody>
      </p:sp>
      <p:sp>
        <p:nvSpPr>
          <p:cNvPr id="92" name="Google Shape;92;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8" name="Google Shape;158;p24"/>
          <p:cNvSpPr txBox="1"/>
          <p:nvPr/>
        </p:nvSpPr>
        <p:spPr>
          <a:xfrm>
            <a:off x="917950" y="105750"/>
            <a:ext cx="16946700" cy="1834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chemeClr val="dk2"/>
                </a:solidFill>
                <a:latin typeface="Montserrat"/>
                <a:ea typeface="Montserrat"/>
                <a:cs typeface="Montserrat"/>
                <a:sym typeface="Montserrat"/>
              </a:rPr>
              <a:t>Balanced diet or not?</a:t>
            </a:r>
            <a:endParaRPr b="1" sz="4000">
              <a:solidFill>
                <a:schemeClr val="dk2"/>
              </a:solidFill>
              <a:latin typeface="Montserrat"/>
              <a:ea typeface="Montserrat"/>
              <a:cs typeface="Montserrat"/>
              <a:sym typeface="Montserrat"/>
            </a:endParaRPr>
          </a:p>
        </p:txBody>
      </p:sp>
      <p:pic>
        <p:nvPicPr>
          <p:cNvPr id="159" name="Google Shape;159;p24"/>
          <p:cNvPicPr preferRelativeResize="0"/>
          <p:nvPr/>
        </p:nvPicPr>
        <p:blipFill>
          <a:blip r:embed="rId3">
            <a:alphaModFix/>
          </a:blip>
          <a:stretch>
            <a:fillRect/>
          </a:stretch>
        </p:blipFill>
        <p:spPr>
          <a:xfrm>
            <a:off x="7339900" y="2199450"/>
            <a:ext cx="6290925" cy="6290925"/>
          </a:xfrm>
          <a:prstGeom prst="rect">
            <a:avLst/>
          </a:prstGeom>
          <a:noFill/>
          <a:ln>
            <a:noFill/>
          </a:ln>
        </p:spPr>
      </p:pic>
      <p:pic>
        <p:nvPicPr>
          <p:cNvPr id="160" name="Google Shape;160;p24"/>
          <p:cNvPicPr preferRelativeResize="0"/>
          <p:nvPr/>
        </p:nvPicPr>
        <p:blipFill>
          <a:blip r:embed="rId4">
            <a:alphaModFix/>
          </a:blip>
          <a:stretch>
            <a:fillRect/>
          </a:stretch>
        </p:blipFill>
        <p:spPr>
          <a:xfrm>
            <a:off x="917950" y="2309700"/>
            <a:ext cx="6290925" cy="4079276"/>
          </a:xfrm>
          <a:prstGeom prst="rect">
            <a:avLst/>
          </a:prstGeom>
          <a:noFill/>
          <a:ln>
            <a:noFill/>
          </a:ln>
        </p:spPr>
      </p:pic>
      <p:pic>
        <p:nvPicPr>
          <p:cNvPr id="161" name="Google Shape;161;p24"/>
          <p:cNvPicPr preferRelativeResize="0"/>
          <p:nvPr/>
        </p:nvPicPr>
        <p:blipFill rotWithShape="1">
          <a:blip r:embed="rId5">
            <a:alphaModFix/>
          </a:blip>
          <a:srcRect b="0" l="45512" r="0" t="0"/>
          <a:stretch/>
        </p:blipFill>
        <p:spPr>
          <a:xfrm>
            <a:off x="14031525" y="2661850"/>
            <a:ext cx="3833126" cy="2127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7" name="Google Shape;167;p25"/>
          <p:cNvSpPr txBox="1"/>
          <p:nvPr/>
        </p:nvSpPr>
        <p:spPr>
          <a:xfrm>
            <a:off x="917950" y="105750"/>
            <a:ext cx="16946700" cy="1834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chemeClr val="dk2"/>
                </a:solidFill>
                <a:latin typeface="Montserrat"/>
                <a:ea typeface="Montserrat"/>
                <a:cs typeface="Montserrat"/>
                <a:sym typeface="Montserrat"/>
              </a:rPr>
              <a:t>Activity:</a:t>
            </a:r>
            <a:endParaRPr b="1" sz="4000">
              <a:solidFill>
                <a:schemeClr val="dk2"/>
              </a:solidFill>
              <a:latin typeface="Montserrat"/>
              <a:ea typeface="Montserrat"/>
              <a:cs typeface="Montserrat"/>
              <a:sym typeface="Montserrat"/>
            </a:endParaRPr>
          </a:p>
        </p:txBody>
      </p:sp>
      <p:sp>
        <p:nvSpPr>
          <p:cNvPr id="168" name="Google Shape;168;p25"/>
          <p:cNvSpPr txBox="1"/>
          <p:nvPr/>
        </p:nvSpPr>
        <p:spPr>
          <a:xfrm>
            <a:off x="893100" y="2238025"/>
            <a:ext cx="7774500" cy="48951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5000">
                <a:latin typeface="Montserrat"/>
                <a:ea typeface="Montserrat"/>
                <a:cs typeface="Montserrat"/>
                <a:sym typeface="Montserrat"/>
              </a:rPr>
              <a:t>Design a menu for yourself which you think would incorporate a nice mix of foods and would therefore fit the definition of a balanced diet. </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8" name="Google Shape;98;p16"/>
          <p:cNvSpPr txBox="1"/>
          <p:nvPr/>
        </p:nvSpPr>
        <p:spPr>
          <a:xfrm>
            <a:off x="917950" y="105750"/>
            <a:ext cx="15001200" cy="1834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chemeClr val="dk2"/>
                </a:solidFill>
                <a:latin typeface="Montserrat"/>
                <a:ea typeface="Montserrat"/>
                <a:cs typeface="Montserrat"/>
                <a:sym typeface="Montserrat"/>
              </a:rPr>
              <a:t>Complete this task:</a:t>
            </a:r>
            <a:endParaRPr b="1" sz="4000">
              <a:solidFill>
                <a:schemeClr val="dk2"/>
              </a:solidFill>
              <a:latin typeface="Montserrat"/>
              <a:ea typeface="Montserrat"/>
              <a:cs typeface="Montserrat"/>
              <a:sym typeface="Montserrat"/>
            </a:endParaRPr>
          </a:p>
        </p:txBody>
      </p:sp>
      <p:sp>
        <p:nvSpPr>
          <p:cNvPr id="99" name="Google Shape;99;p16"/>
          <p:cNvSpPr txBox="1"/>
          <p:nvPr/>
        </p:nvSpPr>
        <p:spPr>
          <a:xfrm>
            <a:off x="969300" y="2238025"/>
            <a:ext cx="15001200" cy="48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000">
                <a:latin typeface="Montserrat"/>
                <a:ea typeface="Montserrat"/>
                <a:cs typeface="Montserrat"/>
                <a:sym typeface="Montserrat"/>
              </a:rPr>
              <a:t>Write down the seven major nutrients. </a:t>
            </a:r>
            <a:endParaRPr sz="5000">
              <a:latin typeface="Montserrat"/>
              <a:ea typeface="Montserrat"/>
              <a:cs typeface="Montserrat"/>
              <a:sym typeface="Montserrat"/>
            </a:endParaRPr>
          </a:p>
        </p:txBody>
      </p:sp>
      <p:sp>
        <p:nvSpPr>
          <p:cNvPr id="100" name="Google Shape;100;p16"/>
          <p:cNvSpPr txBox="1"/>
          <p:nvPr/>
        </p:nvSpPr>
        <p:spPr>
          <a:xfrm>
            <a:off x="7740900" y="4391300"/>
            <a:ext cx="1727100" cy="16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6" name="Google Shape;106;p17"/>
          <p:cNvSpPr txBox="1"/>
          <p:nvPr/>
        </p:nvSpPr>
        <p:spPr>
          <a:xfrm>
            <a:off x="917950" y="105750"/>
            <a:ext cx="15001200" cy="1834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chemeClr val="dk2"/>
                </a:solidFill>
                <a:latin typeface="Montserrat"/>
                <a:ea typeface="Montserrat"/>
                <a:cs typeface="Montserrat"/>
                <a:sym typeface="Montserrat"/>
              </a:rPr>
              <a:t>Complete this task:</a:t>
            </a:r>
            <a:endParaRPr b="1" sz="4000">
              <a:solidFill>
                <a:schemeClr val="dk2"/>
              </a:solidFill>
              <a:latin typeface="Montserrat"/>
              <a:ea typeface="Montserrat"/>
              <a:cs typeface="Montserrat"/>
              <a:sym typeface="Montserrat"/>
            </a:endParaRPr>
          </a:p>
        </p:txBody>
      </p:sp>
      <p:sp>
        <p:nvSpPr>
          <p:cNvPr id="107" name="Google Shape;107;p17"/>
          <p:cNvSpPr txBox="1"/>
          <p:nvPr/>
        </p:nvSpPr>
        <p:spPr>
          <a:xfrm>
            <a:off x="969300" y="2238025"/>
            <a:ext cx="15001200" cy="48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000">
                <a:latin typeface="Montserrat"/>
                <a:ea typeface="Montserrat"/>
                <a:cs typeface="Montserrat"/>
                <a:sym typeface="Montserrat"/>
              </a:rPr>
              <a:t>Write down the definition of a balanced diet.</a:t>
            </a:r>
            <a:endParaRPr sz="50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3" name="Google Shape;113;p18"/>
          <p:cNvSpPr txBox="1"/>
          <p:nvPr/>
        </p:nvSpPr>
        <p:spPr>
          <a:xfrm>
            <a:off x="917950" y="105750"/>
            <a:ext cx="15001200" cy="1834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chemeClr val="dk2"/>
                </a:solidFill>
                <a:latin typeface="Montserrat"/>
                <a:ea typeface="Montserrat"/>
                <a:cs typeface="Montserrat"/>
                <a:sym typeface="Montserrat"/>
              </a:rPr>
              <a:t>Answer these questions:</a:t>
            </a:r>
            <a:endParaRPr b="1" sz="4000">
              <a:solidFill>
                <a:schemeClr val="dk2"/>
              </a:solidFill>
              <a:latin typeface="Montserrat"/>
              <a:ea typeface="Montserrat"/>
              <a:cs typeface="Montserrat"/>
              <a:sym typeface="Montserrat"/>
            </a:endParaRPr>
          </a:p>
        </p:txBody>
      </p:sp>
      <p:sp>
        <p:nvSpPr>
          <p:cNvPr id="114" name="Google Shape;114;p18"/>
          <p:cNvSpPr txBox="1"/>
          <p:nvPr/>
        </p:nvSpPr>
        <p:spPr>
          <a:xfrm>
            <a:off x="1045500" y="2238025"/>
            <a:ext cx="15001200" cy="4895100"/>
          </a:xfrm>
          <a:prstGeom prst="rect">
            <a:avLst/>
          </a:prstGeom>
          <a:noFill/>
          <a:ln>
            <a:noFill/>
          </a:ln>
        </p:spPr>
        <p:txBody>
          <a:bodyPr anchorCtr="0" anchor="t" bIns="91425" lIns="91425" spcFirstLastPara="1" rIns="91425" wrap="square" tIns="91425">
            <a:noAutofit/>
          </a:bodyPr>
          <a:lstStyle/>
          <a:p>
            <a:pPr indent="-546100" lvl="0" marL="457200" rtl="0" algn="l">
              <a:spcBef>
                <a:spcPts val="0"/>
              </a:spcBef>
              <a:spcAft>
                <a:spcPts val="0"/>
              </a:spcAft>
              <a:buSzPts val="5000"/>
              <a:buFont typeface="Montserrat"/>
              <a:buAutoNum type="arabicPeriod"/>
            </a:pPr>
            <a:r>
              <a:rPr lang="en-GB" sz="5000">
                <a:latin typeface="Montserrat"/>
                <a:ea typeface="Montserrat"/>
                <a:cs typeface="Montserrat"/>
                <a:sym typeface="Montserrat"/>
              </a:rPr>
              <a:t>What is a diet? </a:t>
            </a:r>
            <a:endParaRPr sz="5000">
              <a:latin typeface="Montserrat"/>
              <a:ea typeface="Montserrat"/>
              <a:cs typeface="Montserrat"/>
              <a:sym typeface="Montserrat"/>
            </a:endParaRPr>
          </a:p>
          <a:p>
            <a:pPr indent="-546100" lvl="0" marL="457200" rtl="0" algn="l">
              <a:spcBef>
                <a:spcPts val="0"/>
              </a:spcBef>
              <a:spcAft>
                <a:spcPts val="0"/>
              </a:spcAft>
              <a:buSzPts val="5000"/>
              <a:buFont typeface="Montserrat"/>
              <a:buAutoNum type="arabicPeriod"/>
            </a:pPr>
            <a:r>
              <a:rPr lang="en-GB" sz="5000">
                <a:latin typeface="Montserrat"/>
                <a:ea typeface="Montserrat"/>
                <a:cs typeface="Montserrat"/>
                <a:sym typeface="Montserrat"/>
              </a:rPr>
              <a:t>What is a balanced diet?</a:t>
            </a:r>
            <a:endParaRPr sz="5000">
              <a:latin typeface="Montserrat"/>
              <a:ea typeface="Montserrat"/>
              <a:cs typeface="Montserrat"/>
              <a:sym typeface="Montserrat"/>
            </a:endParaRPr>
          </a:p>
          <a:p>
            <a:pPr indent="-546100" lvl="0" marL="457200" rtl="0" algn="l">
              <a:spcBef>
                <a:spcPts val="0"/>
              </a:spcBef>
              <a:spcAft>
                <a:spcPts val="0"/>
              </a:spcAft>
              <a:buSzPts val="5000"/>
              <a:buFont typeface="Montserrat"/>
              <a:buAutoNum type="arabicPeriod"/>
            </a:pPr>
            <a:r>
              <a:rPr lang="en-GB" sz="5000">
                <a:latin typeface="Montserrat"/>
                <a:ea typeface="Montserrat"/>
                <a:cs typeface="Montserrat"/>
                <a:sym typeface="Montserrat"/>
              </a:rPr>
              <a:t>What 7 nutrients do humans need to eat?</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0" name="Google Shape;120;p19"/>
          <p:cNvSpPr txBox="1"/>
          <p:nvPr/>
        </p:nvSpPr>
        <p:spPr>
          <a:xfrm>
            <a:off x="917950" y="105750"/>
            <a:ext cx="15001200" cy="1834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chemeClr val="dk2"/>
                </a:solidFill>
                <a:latin typeface="Montserrat"/>
                <a:ea typeface="Montserrat"/>
                <a:cs typeface="Montserrat"/>
                <a:sym typeface="Montserrat"/>
              </a:rPr>
              <a:t>Answers:</a:t>
            </a:r>
            <a:endParaRPr b="1" sz="4000">
              <a:solidFill>
                <a:schemeClr val="dk2"/>
              </a:solidFill>
              <a:latin typeface="Montserrat"/>
              <a:ea typeface="Montserrat"/>
              <a:cs typeface="Montserrat"/>
              <a:sym typeface="Montserrat"/>
            </a:endParaRPr>
          </a:p>
        </p:txBody>
      </p:sp>
      <p:sp>
        <p:nvSpPr>
          <p:cNvPr id="121" name="Google Shape;121;p19"/>
          <p:cNvSpPr txBox="1"/>
          <p:nvPr/>
        </p:nvSpPr>
        <p:spPr>
          <a:xfrm>
            <a:off x="1045500" y="2238025"/>
            <a:ext cx="15001200" cy="4895100"/>
          </a:xfrm>
          <a:prstGeom prst="rect">
            <a:avLst/>
          </a:prstGeom>
          <a:noFill/>
          <a:ln>
            <a:noFill/>
          </a:ln>
        </p:spPr>
        <p:txBody>
          <a:bodyPr anchorCtr="0" anchor="t" bIns="91425" lIns="91425" spcFirstLastPara="1" rIns="91425" wrap="square" tIns="91425">
            <a:noAutofit/>
          </a:bodyPr>
          <a:lstStyle/>
          <a:p>
            <a:pPr indent="-546100" lvl="0" marL="457200" rtl="0" algn="l">
              <a:spcBef>
                <a:spcPts val="0"/>
              </a:spcBef>
              <a:spcAft>
                <a:spcPts val="0"/>
              </a:spcAft>
              <a:buSzPts val="5000"/>
              <a:buFont typeface="Montserrat"/>
              <a:buAutoNum type="arabicPeriod"/>
            </a:pPr>
            <a:r>
              <a:rPr lang="en-GB" sz="5000">
                <a:latin typeface="Montserrat"/>
                <a:ea typeface="Montserrat"/>
                <a:cs typeface="Montserrat"/>
                <a:sym typeface="Montserrat"/>
              </a:rPr>
              <a:t>Diet is the food and drink that a person consumes. </a:t>
            </a:r>
            <a:endParaRPr sz="5000">
              <a:latin typeface="Montserrat"/>
              <a:ea typeface="Montserrat"/>
              <a:cs typeface="Montserrat"/>
              <a:sym typeface="Montserrat"/>
            </a:endParaRPr>
          </a:p>
          <a:p>
            <a:pPr indent="-546100" lvl="0" marL="457200" rtl="0" algn="l">
              <a:spcBef>
                <a:spcPts val="0"/>
              </a:spcBef>
              <a:spcAft>
                <a:spcPts val="0"/>
              </a:spcAft>
              <a:buSzPts val="5000"/>
              <a:buFont typeface="Montserrat"/>
              <a:buAutoNum type="arabicPeriod"/>
            </a:pPr>
            <a:r>
              <a:rPr lang="en-GB" sz="5000">
                <a:latin typeface="Montserrat"/>
                <a:ea typeface="Montserrat"/>
                <a:cs typeface="Montserrat"/>
                <a:sym typeface="Montserrat"/>
              </a:rPr>
              <a:t>A balanced diet is eating the right types of food in the right amounts so that the body gets the nutrients it needs. </a:t>
            </a:r>
            <a:endParaRPr sz="5000">
              <a:latin typeface="Montserrat"/>
              <a:ea typeface="Montserrat"/>
              <a:cs typeface="Montserrat"/>
              <a:sym typeface="Montserrat"/>
            </a:endParaRPr>
          </a:p>
          <a:p>
            <a:pPr indent="-546100" lvl="0" marL="457200" rtl="0" algn="l">
              <a:spcBef>
                <a:spcPts val="0"/>
              </a:spcBef>
              <a:spcAft>
                <a:spcPts val="0"/>
              </a:spcAft>
              <a:buSzPts val="5000"/>
              <a:buFont typeface="Montserrat"/>
              <a:buAutoNum type="arabicPeriod"/>
            </a:pPr>
            <a:r>
              <a:rPr lang="en-GB" sz="5000">
                <a:latin typeface="Montserrat"/>
                <a:ea typeface="Montserrat"/>
                <a:cs typeface="Montserrat"/>
                <a:sym typeface="Montserrat"/>
              </a:rPr>
              <a:t>The seven essential nutrients are: carbohydrates, protein, fat, minerals, vitamins, fibre and water.</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27" name="Google Shape;127;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8" name="Google Shape;128;p20"/>
          <p:cNvSpPr txBox="1"/>
          <p:nvPr>
            <p:ph type="title"/>
          </p:nvPr>
        </p:nvSpPr>
        <p:spPr>
          <a:xfrm>
            <a:off x="433050" y="329125"/>
            <a:ext cx="17363100" cy="16290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Copy this table into your notes in preparation for the rest of our lesson: </a:t>
            </a:r>
            <a:endParaRPr>
              <a:solidFill>
                <a:schemeClr val="dk2"/>
              </a:solidFill>
            </a:endParaRPr>
          </a:p>
        </p:txBody>
      </p:sp>
      <p:graphicFrame>
        <p:nvGraphicFramePr>
          <p:cNvPr id="129" name="Google Shape;129;p20"/>
          <p:cNvGraphicFramePr/>
          <p:nvPr/>
        </p:nvGraphicFramePr>
        <p:xfrm>
          <a:off x="678775" y="2415325"/>
          <a:ext cx="3000000" cy="3000000"/>
        </p:xfrm>
        <a:graphic>
          <a:graphicData uri="http://schemas.openxmlformats.org/drawingml/2006/table">
            <a:tbl>
              <a:tblPr>
                <a:noFill/>
                <a:tableStyleId>{E1506EBB-1550-42A4-B9D0-358E559ABC85}</a:tableStyleId>
              </a:tblPr>
              <a:tblGrid>
                <a:gridCol w="3392350"/>
                <a:gridCol w="3010875"/>
                <a:gridCol w="10527200"/>
              </a:tblGrid>
              <a:tr h="1149200">
                <a:tc>
                  <a:txBody>
                    <a:bodyPr/>
                    <a:lstStyle/>
                    <a:p>
                      <a:pPr indent="0" lvl="0" marL="0" rtl="0" algn="l">
                        <a:spcBef>
                          <a:spcPts val="0"/>
                        </a:spcBef>
                        <a:spcAft>
                          <a:spcPts val="0"/>
                        </a:spcAft>
                        <a:buNone/>
                      </a:pPr>
                      <a:r>
                        <a:rPr b="1" lang="en-GB" sz="3500">
                          <a:latin typeface="Montserrat"/>
                          <a:ea typeface="Montserrat"/>
                          <a:cs typeface="Montserrat"/>
                          <a:sym typeface="Montserrat"/>
                        </a:rPr>
                        <a:t>Nutrient</a:t>
                      </a:r>
                      <a:endParaRPr b="1"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3500">
                          <a:latin typeface="Montserrat"/>
                          <a:ea typeface="Montserrat"/>
                          <a:cs typeface="Montserrat"/>
                          <a:sym typeface="Montserrat"/>
                        </a:rPr>
                        <a:t>Found in</a:t>
                      </a:r>
                      <a:endParaRPr b="1"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3500">
                          <a:latin typeface="Montserrat"/>
                          <a:ea typeface="Montserrat"/>
                          <a:cs typeface="Montserrat"/>
                          <a:sym typeface="Montserrat"/>
                        </a:rPr>
                        <a:t>Role</a:t>
                      </a:r>
                      <a:endParaRPr b="1" sz="3500">
                        <a:latin typeface="Montserrat"/>
                        <a:ea typeface="Montserrat"/>
                        <a:cs typeface="Montserrat"/>
                        <a:sym typeface="Montserrat"/>
                      </a:endParaRPr>
                    </a:p>
                  </a:txBody>
                  <a:tcPr marT="91425" marB="91425" marR="91425" marL="91425"/>
                </a:tc>
              </a:tr>
              <a:tr h="698925">
                <a:tc>
                  <a:txBody>
                    <a:bodyPr/>
                    <a:lstStyle/>
                    <a:p>
                      <a:pPr indent="0" lvl="0" marL="0" rtl="0" algn="l">
                        <a:spcBef>
                          <a:spcPts val="0"/>
                        </a:spcBef>
                        <a:spcAft>
                          <a:spcPts val="0"/>
                        </a:spcAft>
                        <a:buNone/>
                      </a:pPr>
                      <a:r>
                        <a:rPr lang="en-GB" sz="3500">
                          <a:latin typeface="Montserrat"/>
                          <a:ea typeface="Montserrat"/>
                          <a:cs typeface="Montserrat"/>
                          <a:sym typeface="Montserrat"/>
                        </a:rPr>
                        <a:t>Carbohydrate</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91425" marB="91425" marR="91425" marL="91425"/>
                </a:tc>
              </a:tr>
              <a:tr h="802825">
                <a:tc>
                  <a:txBody>
                    <a:bodyPr/>
                    <a:lstStyle/>
                    <a:p>
                      <a:pPr indent="0" lvl="0" marL="0" rtl="0" algn="l">
                        <a:spcBef>
                          <a:spcPts val="0"/>
                        </a:spcBef>
                        <a:spcAft>
                          <a:spcPts val="0"/>
                        </a:spcAft>
                        <a:buNone/>
                      </a:pPr>
                      <a:r>
                        <a:rPr lang="en-GB" sz="3500">
                          <a:latin typeface="Montserrat"/>
                          <a:ea typeface="Montserrat"/>
                          <a:cs typeface="Montserrat"/>
                          <a:sym typeface="Montserrat"/>
                        </a:rPr>
                        <a:t>Fibre</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91425" marB="91425" marR="91425" marL="91425"/>
                </a:tc>
              </a:tr>
              <a:tr h="733575">
                <a:tc>
                  <a:txBody>
                    <a:bodyPr/>
                    <a:lstStyle/>
                    <a:p>
                      <a:pPr indent="0" lvl="0" marL="0" rtl="0" algn="l">
                        <a:spcBef>
                          <a:spcPts val="0"/>
                        </a:spcBef>
                        <a:spcAft>
                          <a:spcPts val="0"/>
                        </a:spcAft>
                        <a:buNone/>
                      </a:pPr>
                      <a:r>
                        <a:rPr lang="en-GB" sz="3500">
                          <a:latin typeface="Montserrat"/>
                          <a:ea typeface="Montserrat"/>
                          <a:cs typeface="Montserrat"/>
                          <a:sym typeface="Montserrat"/>
                        </a:rPr>
                        <a:t>Protein</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91425" marB="91425" marR="91425" marL="91425"/>
                </a:tc>
              </a:tr>
              <a:tr h="768200">
                <a:tc>
                  <a:txBody>
                    <a:bodyPr/>
                    <a:lstStyle/>
                    <a:p>
                      <a:pPr indent="0" lvl="0" marL="0" rtl="0" algn="l">
                        <a:spcBef>
                          <a:spcPts val="0"/>
                        </a:spcBef>
                        <a:spcAft>
                          <a:spcPts val="0"/>
                        </a:spcAft>
                        <a:buNone/>
                      </a:pPr>
                      <a:r>
                        <a:rPr lang="en-GB" sz="3500">
                          <a:latin typeface="Montserrat"/>
                          <a:ea typeface="Montserrat"/>
                          <a:cs typeface="Montserrat"/>
                          <a:sym typeface="Montserrat"/>
                        </a:rPr>
                        <a:t>Fat</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91425" marB="91425" marR="91425" marL="91425"/>
                </a:tc>
              </a:tr>
              <a:tr h="768200">
                <a:tc>
                  <a:txBody>
                    <a:bodyPr/>
                    <a:lstStyle/>
                    <a:p>
                      <a:pPr indent="0" lvl="0" marL="0" rtl="0" algn="l">
                        <a:spcBef>
                          <a:spcPts val="0"/>
                        </a:spcBef>
                        <a:spcAft>
                          <a:spcPts val="0"/>
                        </a:spcAft>
                        <a:buNone/>
                      </a:pPr>
                      <a:r>
                        <a:rPr lang="en-GB" sz="3500">
                          <a:latin typeface="Montserrat"/>
                          <a:ea typeface="Montserrat"/>
                          <a:cs typeface="Montserrat"/>
                          <a:sym typeface="Montserrat"/>
                        </a:rPr>
                        <a:t>Minerals</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91425" marB="91425" marR="91425" marL="91425"/>
                </a:tc>
              </a:tr>
              <a:tr h="664300">
                <a:tc>
                  <a:txBody>
                    <a:bodyPr/>
                    <a:lstStyle/>
                    <a:p>
                      <a:pPr indent="0" lvl="0" marL="0" rtl="0" algn="l">
                        <a:spcBef>
                          <a:spcPts val="0"/>
                        </a:spcBef>
                        <a:spcAft>
                          <a:spcPts val="0"/>
                        </a:spcAft>
                        <a:buNone/>
                      </a:pPr>
                      <a:r>
                        <a:rPr lang="en-GB" sz="3500">
                          <a:latin typeface="Montserrat"/>
                          <a:ea typeface="Montserrat"/>
                          <a:cs typeface="Montserrat"/>
                          <a:sym typeface="Montserrat"/>
                        </a:rPr>
                        <a:t>Vitamins</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91425" marB="91425" marR="91425" marL="91425"/>
                </a:tc>
              </a:tr>
              <a:tr h="664950">
                <a:tc>
                  <a:txBody>
                    <a:bodyPr/>
                    <a:lstStyle/>
                    <a:p>
                      <a:pPr indent="0" lvl="0" marL="0" rtl="0" algn="l">
                        <a:spcBef>
                          <a:spcPts val="0"/>
                        </a:spcBef>
                        <a:spcAft>
                          <a:spcPts val="0"/>
                        </a:spcAft>
                        <a:buNone/>
                      </a:pPr>
                      <a:r>
                        <a:rPr lang="en-GB" sz="3500">
                          <a:latin typeface="Montserrat"/>
                          <a:ea typeface="Montserrat"/>
                          <a:cs typeface="Montserrat"/>
                          <a:sym typeface="Montserrat"/>
                        </a:rPr>
                        <a:t>Water</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3500">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5" name="Google Shape;135;p21"/>
          <p:cNvSpPr txBox="1"/>
          <p:nvPr/>
        </p:nvSpPr>
        <p:spPr>
          <a:xfrm>
            <a:off x="917950" y="105750"/>
            <a:ext cx="15001200" cy="1834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chemeClr val="dk2"/>
                </a:solidFill>
                <a:latin typeface="Montserrat"/>
                <a:ea typeface="Montserrat"/>
                <a:cs typeface="Montserrat"/>
                <a:sym typeface="Montserrat"/>
              </a:rPr>
              <a:t>Answer these questions:</a:t>
            </a:r>
            <a:endParaRPr b="1" sz="4000">
              <a:solidFill>
                <a:schemeClr val="dk2"/>
              </a:solidFill>
              <a:latin typeface="Montserrat"/>
              <a:ea typeface="Montserrat"/>
              <a:cs typeface="Montserrat"/>
              <a:sym typeface="Montserrat"/>
            </a:endParaRPr>
          </a:p>
        </p:txBody>
      </p:sp>
      <p:sp>
        <p:nvSpPr>
          <p:cNvPr id="136" name="Google Shape;136;p21"/>
          <p:cNvSpPr txBox="1"/>
          <p:nvPr/>
        </p:nvSpPr>
        <p:spPr>
          <a:xfrm>
            <a:off x="1045500" y="2238025"/>
            <a:ext cx="15001200" cy="4895100"/>
          </a:xfrm>
          <a:prstGeom prst="rect">
            <a:avLst/>
          </a:prstGeom>
          <a:noFill/>
          <a:ln>
            <a:noFill/>
          </a:ln>
        </p:spPr>
        <p:txBody>
          <a:bodyPr anchorCtr="0" anchor="t" bIns="91425" lIns="91425" spcFirstLastPara="1" rIns="91425" wrap="square" tIns="91425">
            <a:noAutofit/>
          </a:bodyPr>
          <a:lstStyle/>
          <a:p>
            <a:pPr indent="-546100" lvl="0" marL="457200" rtl="0" algn="l">
              <a:spcBef>
                <a:spcPts val="0"/>
              </a:spcBef>
              <a:spcAft>
                <a:spcPts val="0"/>
              </a:spcAft>
              <a:buSzPts val="5000"/>
              <a:buFont typeface="Montserrat"/>
              <a:buAutoNum type="arabicPeriod"/>
            </a:pPr>
            <a:r>
              <a:rPr lang="en-GB" sz="5000">
                <a:latin typeface="Montserrat"/>
                <a:ea typeface="Montserrat"/>
                <a:cs typeface="Montserrat"/>
                <a:sym typeface="Montserrat"/>
              </a:rPr>
              <a:t>What is the role of protein in the body? </a:t>
            </a:r>
            <a:endParaRPr sz="5000">
              <a:latin typeface="Montserrat"/>
              <a:ea typeface="Montserrat"/>
              <a:cs typeface="Montserrat"/>
              <a:sym typeface="Montserrat"/>
            </a:endParaRPr>
          </a:p>
          <a:p>
            <a:pPr indent="-546100" lvl="0" marL="457200" rtl="0" algn="l">
              <a:spcBef>
                <a:spcPts val="0"/>
              </a:spcBef>
              <a:spcAft>
                <a:spcPts val="0"/>
              </a:spcAft>
              <a:buSzPts val="5000"/>
              <a:buFont typeface="Montserrat"/>
              <a:buAutoNum type="arabicPeriod"/>
            </a:pPr>
            <a:r>
              <a:rPr lang="en-GB" sz="5000">
                <a:latin typeface="Montserrat"/>
                <a:ea typeface="Montserrat"/>
                <a:cs typeface="Montserrat"/>
                <a:sym typeface="Montserrat"/>
              </a:rPr>
              <a:t>Why is some fat in the diet important?</a:t>
            </a:r>
            <a:endParaRPr sz="5000">
              <a:latin typeface="Montserrat"/>
              <a:ea typeface="Montserrat"/>
              <a:cs typeface="Montserrat"/>
              <a:sym typeface="Montserrat"/>
            </a:endParaRPr>
          </a:p>
          <a:p>
            <a:pPr indent="-546100" lvl="0" marL="457200" rtl="0" algn="l">
              <a:spcBef>
                <a:spcPts val="0"/>
              </a:spcBef>
              <a:spcAft>
                <a:spcPts val="0"/>
              </a:spcAft>
              <a:buSzPts val="5000"/>
              <a:buFont typeface="Montserrat"/>
              <a:buAutoNum type="arabicPeriod"/>
            </a:pPr>
            <a:r>
              <a:rPr lang="en-GB" sz="5000">
                <a:latin typeface="Montserrat"/>
                <a:ea typeface="Montserrat"/>
                <a:cs typeface="Montserrat"/>
                <a:sym typeface="Montserrat"/>
              </a:rPr>
              <a:t>Name a mineral and </a:t>
            </a:r>
            <a:r>
              <a:rPr lang="en-GB" sz="5000">
                <a:latin typeface="Montserrat"/>
                <a:ea typeface="Montserrat"/>
                <a:cs typeface="Montserrat"/>
                <a:sym typeface="Montserrat"/>
              </a:rPr>
              <a:t>its</a:t>
            </a:r>
            <a:r>
              <a:rPr lang="en-GB" sz="5000">
                <a:latin typeface="Montserrat"/>
                <a:ea typeface="Montserrat"/>
                <a:cs typeface="Montserrat"/>
                <a:sym typeface="Montserrat"/>
              </a:rPr>
              <a:t> role in your diet.</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2" name="Google Shape;142;p22"/>
          <p:cNvSpPr txBox="1"/>
          <p:nvPr/>
        </p:nvSpPr>
        <p:spPr>
          <a:xfrm>
            <a:off x="917950" y="105750"/>
            <a:ext cx="15001200" cy="1834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chemeClr val="dk2"/>
                </a:solidFill>
                <a:latin typeface="Montserrat"/>
                <a:ea typeface="Montserrat"/>
                <a:cs typeface="Montserrat"/>
                <a:sym typeface="Montserrat"/>
              </a:rPr>
              <a:t>Answers:</a:t>
            </a:r>
            <a:endParaRPr b="1" sz="4000">
              <a:solidFill>
                <a:schemeClr val="dk2"/>
              </a:solidFill>
              <a:latin typeface="Montserrat"/>
              <a:ea typeface="Montserrat"/>
              <a:cs typeface="Montserrat"/>
              <a:sym typeface="Montserrat"/>
            </a:endParaRPr>
          </a:p>
        </p:txBody>
      </p:sp>
      <p:sp>
        <p:nvSpPr>
          <p:cNvPr id="143" name="Google Shape;143;p22"/>
          <p:cNvSpPr txBox="1"/>
          <p:nvPr/>
        </p:nvSpPr>
        <p:spPr>
          <a:xfrm>
            <a:off x="1045500" y="2238025"/>
            <a:ext cx="15001200" cy="4895100"/>
          </a:xfrm>
          <a:prstGeom prst="rect">
            <a:avLst/>
          </a:prstGeom>
          <a:noFill/>
          <a:ln>
            <a:noFill/>
          </a:ln>
        </p:spPr>
        <p:txBody>
          <a:bodyPr anchorCtr="0" anchor="t" bIns="91425" lIns="91425" spcFirstLastPara="1" rIns="91425" wrap="square" tIns="91425">
            <a:noAutofit/>
          </a:bodyPr>
          <a:lstStyle/>
          <a:p>
            <a:pPr indent="-546100" lvl="0" marL="457200" rtl="0" algn="l">
              <a:spcBef>
                <a:spcPts val="0"/>
              </a:spcBef>
              <a:spcAft>
                <a:spcPts val="0"/>
              </a:spcAft>
              <a:buSzPts val="5000"/>
              <a:buFont typeface="Montserrat"/>
              <a:buAutoNum type="arabicPeriod"/>
            </a:pPr>
            <a:r>
              <a:rPr lang="en-GB" sz="5000">
                <a:latin typeface="Montserrat"/>
                <a:ea typeface="Montserrat"/>
                <a:cs typeface="Montserrat"/>
                <a:sym typeface="Montserrat"/>
              </a:rPr>
              <a:t>Proteins are responsible for growth and repair. </a:t>
            </a:r>
            <a:endParaRPr sz="5000">
              <a:latin typeface="Montserrat"/>
              <a:ea typeface="Montserrat"/>
              <a:cs typeface="Montserrat"/>
              <a:sym typeface="Montserrat"/>
            </a:endParaRPr>
          </a:p>
          <a:p>
            <a:pPr indent="-546100" lvl="0" marL="457200" rtl="0" algn="l">
              <a:spcBef>
                <a:spcPts val="0"/>
              </a:spcBef>
              <a:spcAft>
                <a:spcPts val="0"/>
              </a:spcAft>
              <a:buSzPts val="5000"/>
              <a:buFont typeface="Montserrat"/>
              <a:buAutoNum type="arabicPeriod"/>
            </a:pPr>
            <a:r>
              <a:rPr lang="en-GB" sz="5000">
                <a:latin typeface="Montserrat"/>
                <a:ea typeface="Montserrat"/>
                <a:cs typeface="Montserrat"/>
                <a:sym typeface="Montserrat"/>
              </a:rPr>
              <a:t>Fat is important in our diet as it provides a store of energy, protects organs and keeps us warm. </a:t>
            </a:r>
            <a:endParaRPr sz="5000">
              <a:latin typeface="Montserrat"/>
              <a:ea typeface="Montserrat"/>
              <a:cs typeface="Montserrat"/>
              <a:sym typeface="Montserrat"/>
            </a:endParaRPr>
          </a:p>
          <a:p>
            <a:pPr indent="-546100" lvl="0" marL="457200" rtl="0" algn="l">
              <a:spcBef>
                <a:spcPts val="0"/>
              </a:spcBef>
              <a:spcAft>
                <a:spcPts val="0"/>
              </a:spcAft>
              <a:buSzPts val="5000"/>
              <a:buFont typeface="Montserrat"/>
              <a:buAutoNum type="arabicPeriod"/>
            </a:pPr>
            <a:r>
              <a:rPr lang="en-GB" sz="5000">
                <a:latin typeface="Montserrat"/>
                <a:ea typeface="Montserrat"/>
                <a:cs typeface="Montserrat"/>
                <a:sym typeface="Montserrat"/>
              </a:rPr>
              <a:t>An example of a mineral is calcium. Calcium is needed for the growth of healthy teeth and bones. </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9" name="Google Shape;149;p23"/>
          <p:cNvSpPr txBox="1"/>
          <p:nvPr/>
        </p:nvSpPr>
        <p:spPr>
          <a:xfrm>
            <a:off x="917950" y="105750"/>
            <a:ext cx="16946700" cy="1834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chemeClr val="dk2"/>
                </a:solidFill>
                <a:latin typeface="Montserrat"/>
                <a:ea typeface="Montserrat"/>
                <a:cs typeface="Montserrat"/>
                <a:sym typeface="Montserrat"/>
              </a:rPr>
              <a:t>Balanced diet or not?</a:t>
            </a:r>
            <a:endParaRPr b="1" sz="4000">
              <a:solidFill>
                <a:schemeClr val="dk2"/>
              </a:solidFill>
              <a:latin typeface="Montserrat"/>
              <a:ea typeface="Montserrat"/>
              <a:cs typeface="Montserrat"/>
              <a:sym typeface="Montserrat"/>
            </a:endParaRPr>
          </a:p>
        </p:txBody>
      </p:sp>
      <p:pic>
        <p:nvPicPr>
          <p:cNvPr id="150" name="Google Shape;150;p23"/>
          <p:cNvPicPr preferRelativeResize="0"/>
          <p:nvPr/>
        </p:nvPicPr>
        <p:blipFill>
          <a:blip r:embed="rId3">
            <a:alphaModFix/>
          </a:blip>
          <a:stretch>
            <a:fillRect/>
          </a:stretch>
        </p:blipFill>
        <p:spPr>
          <a:xfrm>
            <a:off x="917950" y="2199450"/>
            <a:ext cx="6361875" cy="4209774"/>
          </a:xfrm>
          <a:prstGeom prst="rect">
            <a:avLst/>
          </a:prstGeom>
          <a:noFill/>
          <a:ln>
            <a:noFill/>
          </a:ln>
        </p:spPr>
      </p:pic>
      <p:pic>
        <p:nvPicPr>
          <p:cNvPr id="151" name="Google Shape;151;p23"/>
          <p:cNvPicPr preferRelativeResize="0"/>
          <p:nvPr/>
        </p:nvPicPr>
        <p:blipFill>
          <a:blip r:embed="rId4">
            <a:alphaModFix/>
          </a:blip>
          <a:stretch>
            <a:fillRect/>
          </a:stretch>
        </p:blipFill>
        <p:spPr>
          <a:xfrm>
            <a:off x="7504850" y="2199450"/>
            <a:ext cx="3806575" cy="5672202"/>
          </a:xfrm>
          <a:prstGeom prst="rect">
            <a:avLst/>
          </a:prstGeom>
          <a:noFill/>
          <a:ln>
            <a:noFill/>
          </a:ln>
        </p:spPr>
      </p:pic>
      <p:pic>
        <p:nvPicPr>
          <p:cNvPr id="152" name="Google Shape;152;p23"/>
          <p:cNvPicPr preferRelativeResize="0"/>
          <p:nvPr/>
        </p:nvPicPr>
        <p:blipFill>
          <a:blip r:embed="rId5">
            <a:alphaModFix/>
          </a:blip>
          <a:stretch>
            <a:fillRect/>
          </a:stretch>
        </p:blipFill>
        <p:spPr>
          <a:xfrm>
            <a:off x="11564474" y="2199450"/>
            <a:ext cx="6300176" cy="354385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