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y="5143500" cx="9144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C70BFEC-A4B4-4A67-B3C3-0CB6C3C1C13F}">
  <a:tblStyle styleId="{EC70BFEC-A4B4-4A67-B3C3-0CB6C3C1C13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CE1BB92-7A54-4983-A6CD-706F1D96877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4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3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5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-italic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Montserrat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bb5708fc5_2_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8bb5708fc5_2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c2843051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c2843051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da13cf37e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da13cf37e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da13cf37e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da13cf37e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d885ebdc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d885ebdc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5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1" name="Google Shape;71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76" name="Google Shape;76;p19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1_Title and body 2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79" name="Google Shape;79;p2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1_Title and body 3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82" name="Google Shape;82;p2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22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12" name="Google Shape;112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5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10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>
            <p:ph idx="4294967295" type="ctrTitle"/>
          </p:nvPr>
        </p:nvSpPr>
        <p:spPr>
          <a:xfrm>
            <a:off x="458975" y="1996650"/>
            <a:ext cx="8226000" cy="11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b="1" lang="en-GB" sz="2800">
                <a:solidFill>
                  <a:schemeClr val="dk2"/>
                </a:solidFill>
              </a:rPr>
              <a:t>Reasoning with large whole numbers:</a:t>
            </a:r>
            <a:br>
              <a:rPr lang="en-GB" sz="2800">
                <a:solidFill>
                  <a:schemeClr val="dk2"/>
                </a:solidFill>
              </a:rPr>
            </a:br>
            <a:r>
              <a:rPr lang="en-GB" sz="2800">
                <a:solidFill>
                  <a:schemeClr val="dk2"/>
                </a:solidFill>
              </a:rPr>
              <a:t>Investigating Roman Numerals up to 100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21" name="Google Shape;121;p27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2800">
                <a:solidFill>
                  <a:schemeClr val="dk2"/>
                </a:solidFill>
              </a:rPr>
              <a:t>Mathematics 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22" name="Google Shape;122;p27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100">
                <a:solidFill>
                  <a:schemeClr val="dk2"/>
                </a:solidFill>
              </a:rPr>
              <a:t>Ms Jeremy</a:t>
            </a:r>
            <a:endParaRPr sz="2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/>
          <p:nvPr/>
        </p:nvSpPr>
        <p:spPr>
          <a:xfrm>
            <a:off x="87975" y="221775"/>
            <a:ext cx="43701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Roman Numerals to 10</a:t>
            </a:r>
            <a:endParaRPr sz="2800"/>
          </a:p>
        </p:txBody>
      </p:sp>
      <p:graphicFrame>
        <p:nvGraphicFramePr>
          <p:cNvPr id="128" name="Google Shape;128;p28"/>
          <p:cNvGraphicFramePr/>
          <p:nvPr/>
        </p:nvGraphicFramePr>
        <p:xfrm>
          <a:off x="4388717" y="14139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{EC70BFEC-A4B4-4A67-B3C3-0CB6C3C1C13F}</a:tableStyleId>
              </a:tblPr>
              <a:tblGrid>
                <a:gridCol w="2226400"/>
                <a:gridCol w="2226400"/>
              </a:tblGrid>
              <a:tr h="991650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1</a:t>
                      </a:r>
                      <a:endParaRPr b="1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1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b="1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1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6300" y="3429088"/>
            <a:ext cx="1181100" cy="1298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575" y="1143000"/>
            <a:ext cx="11811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575" y="3430538"/>
            <a:ext cx="12954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87975" y="1261124"/>
            <a:ext cx="1598850" cy="11925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" name="Google Shape;133;p28"/>
          <p:cNvGrpSpPr/>
          <p:nvPr/>
        </p:nvGrpSpPr>
        <p:grpSpPr>
          <a:xfrm>
            <a:off x="4693451" y="93923"/>
            <a:ext cx="457484" cy="574021"/>
            <a:chOff x="3258050" y="2365375"/>
            <a:chExt cx="1121284" cy="1975297"/>
          </a:xfrm>
        </p:grpSpPr>
        <p:pic>
          <p:nvPicPr>
            <p:cNvPr id="134" name="Google Shape;134;p2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35" name="Google Shape;135;p28"/>
            <p:cNvPicPr preferRelativeResize="0"/>
            <p:nvPr/>
          </p:nvPicPr>
          <p:blipFill rotWithShape="1">
            <a:blip r:embed="rId8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" name="Google Shape;136;p28"/>
          <p:cNvSpPr txBox="1"/>
          <p:nvPr/>
        </p:nvSpPr>
        <p:spPr>
          <a:xfrm>
            <a:off x="5248038" y="221775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7" name="Google Shape;137;p28"/>
          <p:cNvGrpSpPr/>
          <p:nvPr/>
        </p:nvGrpSpPr>
        <p:grpSpPr>
          <a:xfrm>
            <a:off x="5084812" y="744480"/>
            <a:ext cx="453204" cy="592924"/>
            <a:chOff x="6586700" y="4935125"/>
            <a:chExt cx="730975" cy="1080008"/>
          </a:xfrm>
        </p:grpSpPr>
        <p:pic>
          <p:nvPicPr>
            <p:cNvPr id="138" name="Google Shape;138;p2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39" name="Google Shape;139;p28"/>
            <p:cNvPicPr preferRelativeResize="0"/>
            <p:nvPr/>
          </p:nvPicPr>
          <p:blipFill rotWithShape="1">
            <a:blip r:embed="rId10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28"/>
          <p:cNvSpPr txBox="1"/>
          <p:nvPr/>
        </p:nvSpPr>
        <p:spPr>
          <a:xfrm>
            <a:off x="5303400" y="869450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1" name="Google Shape;141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09575" y="2277500"/>
            <a:ext cx="1333500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292113" y="2272750"/>
            <a:ext cx="1152525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/>
          <p:nvPr/>
        </p:nvSpPr>
        <p:spPr>
          <a:xfrm>
            <a:off x="75725" y="74825"/>
            <a:ext cx="51783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Roman Numerals to 100</a:t>
            </a:r>
            <a:endParaRPr sz="2800"/>
          </a:p>
        </p:txBody>
      </p:sp>
      <p:sp>
        <p:nvSpPr>
          <p:cNvPr id="148" name="Google Shape;148;p29"/>
          <p:cNvSpPr txBox="1"/>
          <p:nvPr/>
        </p:nvSpPr>
        <p:spPr>
          <a:xfrm>
            <a:off x="249000" y="1274425"/>
            <a:ext cx="8646000" cy="13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= 1		V = 5			X = 10		L = 50 		C = 100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9" name="Google Shape;149;p29"/>
          <p:cNvGraphicFramePr/>
          <p:nvPr/>
        </p:nvGraphicFramePr>
        <p:xfrm>
          <a:off x="303450" y="2222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{7CE1BB92-7A54-4983-A6CD-706F1D96877B}</a:tableStyleId>
              </a:tblPr>
              <a:tblGrid>
                <a:gridCol w="1503925"/>
                <a:gridCol w="1503925"/>
              </a:tblGrid>
              <a:tr h="837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b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50" name="Google Shape;150;p29"/>
          <p:cNvGraphicFramePr/>
          <p:nvPr/>
        </p:nvGraphicFramePr>
        <p:xfrm>
          <a:off x="303450" y="3219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{7CE1BB92-7A54-4983-A6CD-706F1D96877B}</a:tableStyleId>
              </a:tblPr>
              <a:tblGrid>
                <a:gridCol w="1503925"/>
                <a:gridCol w="1503925"/>
              </a:tblGrid>
              <a:tr h="837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45</a:t>
                      </a:r>
                      <a:endParaRPr b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51" name="Google Shape;151;p29"/>
          <p:cNvGraphicFramePr/>
          <p:nvPr/>
        </p:nvGraphicFramePr>
        <p:xfrm>
          <a:off x="4374700" y="2222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{7CE1BB92-7A54-4983-A6CD-706F1D96877B}</a:tableStyleId>
              </a:tblPr>
              <a:tblGrid>
                <a:gridCol w="1503925"/>
                <a:gridCol w="1503925"/>
              </a:tblGrid>
              <a:tr h="837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78</a:t>
                      </a:r>
                      <a:endParaRPr b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52" name="Google Shape;152;p29"/>
          <p:cNvGraphicFramePr/>
          <p:nvPr/>
        </p:nvGraphicFramePr>
        <p:xfrm>
          <a:off x="4374700" y="3219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{7CE1BB92-7A54-4983-A6CD-706F1D96877B}</a:tableStyleId>
              </a:tblPr>
              <a:tblGrid>
                <a:gridCol w="1503925"/>
                <a:gridCol w="1503925"/>
              </a:tblGrid>
              <a:tr h="837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93</a:t>
                      </a:r>
                      <a:endParaRPr b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53" name="Google Shape;153;p29"/>
          <p:cNvGrpSpPr/>
          <p:nvPr/>
        </p:nvGrpSpPr>
        <p:grpSpPr>
          <a:xfrm>
            <a:off x="4693451" y="93923"/>
            <a:ext cx="457484" cy="574021"/>
            <a:chOff x="3258050" y="2365375"/>
            <a:chExt cx="1121284" cy="1975297"/>
          </a:xfrm>
        </p:grpSpPr>
        <p:pic>
          <p:nvPicPr>
            <p:cNvPr id="154" name="Google Shape;154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55" name="Google Shape;155;p29"/>
            <p:cNvPicPr preferRelativeResize="0"/>
            <p:nvPr/>
          </p:nvPicPr>
          <p:blipFill rotWithShape="1">
            <a:blip r:embed="rId4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6" name="Google Shape;156;p29"/>
          <p:cNvSpPr txBox="1"/>
          <p:nvPr/>
        </p:nvSpPr>
        <p:spPr>
          <a:xfrm>
            <a:off x="5248038" y="221775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7" name="Google Shape;157;p29"/>
          <p:cNvGrpSpPr/>
          <p:nvPr/>
        </p:nvGrpSpPr>
        <p:grpSpPr>
          <a:xfrm>
            <a:off x="5084812" y="744480"/>
            <a:ext cx="453204" cy="592924"/>
            <a:chOff x="6586700" y="4935125"/>
            <a:chExt cx="730975" cy="1080008"/>
          </a:xfrm>
        </p:grpSpPr>
        <p:pic>
          <p:nvPicPr>
            <p:cNvPr id="158" name="Google Shape;158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59" name="Google Shape;159;p29"/>
            <p:cNvPicPr preferRelativeResize="0"/>
            <p:nvPr/>
          </p:nvPicPr>
          <p:blipFill rotWithShape="1">
            <a:blip r:embed="rId6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0" name="Google Shape;160;p29"/>
          <p:cNvSpPr txBox="1"/>
          <p:nvPr/>
        </p:nvSpPr>
        <p:spPr>
          <a:xfrm>
            <a:off x="5303400" y="869450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/>
          <p:nvPr/>
        </p:nvSpPr>
        <p:spPr>
          <a:xfrm>
            <a:off x="75725" y="74825"/>
            <a:ext cx="57048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Roman Numeral Sequences</a:t>
            </a:r>
            <a:endParaRPr sz="2800"/>
          </a:p>
        </p:txBody>
      </p:sp>
      <p:sp>
        <p:nvSpPr>
          <p:cNvPr id="166" name="Google Shape;166;p30"/>
          <p:cNvSpPr/>
          <p:nvPr/>
        </p:nvSpPr>
        <p:spPr>
          <a:xfrm>
            <a:off x="298175" y="561475"/>
            <a:ext cx="5262000" cy="15333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82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complete these Roman Numeral patterns?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30"/>
          <p:cNvSpPr txBox="1"/>
          <p:nvPr/>
        </p:nvSpPr>
        <p:spPr>
          <a:xfrm>
            <a:off x="249000" y="2217400"/>
            <a:ext cx="8646000" cy="20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XX , XL , LX , _______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XIV , XII , X , ______ , ______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8" name="Google Shape;168;p30"/>
          <p:cNvGrpSpPr/>
          <p:nvPr/>
        </p:nvGrpSpPr>
        <p:grpSpPr>
          <a:xfrm>
            <a:off x="75726" y="4159723"/>
            <a:ext cx="457484" cy="574021"/>
            <a:chOff x="3258050" y="2365375"/>
            <a:chExt cx="1121284" cy="1975297"/>
          </a:xfrm>
        </p:grpSpPr>
        <p:pic>
          <p:nvPicPr>
            <p:cNvPr id="169" name="Google Shape;169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70" name="Google Shape;170;p30"/>
            <p:cNvPicPr preferRelativeResize="0"/>
            <p:nvPr/>
          </p:nvPicPr>
          <p:blipFill rotWithShape="1">
            <a:blip r:embed="rId4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1" name="Google Shape;171;p30"/>
          <p:cNvSpPr txBox="1"/>
          <p:nvPr/>
        </p:nvSpPr>
        <p:spPr>
          <a:xfrm>
            <a:off x="688163" y="4287588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2" name="Google Shape;172;p30"/>
          <p:cNvGrpSpPr/>
          <p:nvPr/>
        </p:nvGrpSpPr>
        <p:grpSpPr>
          <a:xfrm>
            <a:off x="4997262" y="4150280"/>
            <a:ext cx="453204" cy="592924"/>
            <a:chOff x="6586700" y="4935125"/>
            <a:chExt cx="730975" cy="1080008"/>
          </a:xfrm>
        </p:grpSpPr>
        <p:pic>
          <p:nvPicPr>
            <p:cNvPr id="173" name="Google Shape;173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74" name="Google Shape;174;p30"/>
            <p:cNvPicPr preferRelativeResize="0"/>
            <p:nvPr/>
          </p:nvPicPr>
          <p:blipFill rotWithShape="1">
            <a:blip r:embed="rId6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5" name="Google Shape;175;p30"/>
          <p:cNvSpPr txBox="1"/>
          <p:nvPr/>
        </p:nvSpPr>
        <p:spPr>
          <a:xfrm>
            <a:off x="4997250" y="4287588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/>
          <p:nvPr/>
        </p:nvSpPr>
        <p:spPr>
          <a:xfrm>
            <a:off x="856799" y="506050"/>
            <a:ext cx="64674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65BE4B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2800">
              <a:solidFill>
                <a:srgbClr val="65BE4B"/>
              </a:solidFill>
            </a:endParaRPr>
          </a:p>
        </p:txBody>
      </p:sp>
      <p:sp>
        <p:nvSpPr>
          <p:cNvPr id="181" name="Google Shape;181;p31"/>
          <p:cNvSpPr txBox="1"/>
          <p:nvPr/>
        </p:nvSpPr>
        <p:spPr>
          <a:xfrm>
            <a:off x="0" y="913950"/>
            <a:ext cx="8801700" cy="3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4175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50"/>
              <a:buFont typeface="Montserrat"/>
              <a:buAutoNum type="arabicPeriod"/>
            </a:pPr>
            <a:r>
              <a:rPr lang="en-GB" sz="245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Write the following numbers using Roman Numerals:</a:t>
            </a:r>
            <a:endParaRPr sz="245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4175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50"/>
              <a:buFont typeface="Montserrat"/>
              <a:buAutoNum type="arabicPeriod"/>
            </a:pPr>
            <a:r>
              <a:rPr lang="en-GB" sz="245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Write the numbers that correspond to these Roman Numerals:</a:t>
            </a:r>
            <a:endParaRPr sz="245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4175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50"/>
              <a:buFont typeface="Montserrat"/>
              <a:buAutoNum type="arabicPeriod"/>
            </a:pPr>
            <a:r>
              <a:rPr lang="en-GB" sz="245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the sequence: VII, XIV, XXI, ______</a:t>
            </a:r>
            <a:endParaRPr sz="245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4175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50"/>
              <a:buFont typeface="Montserrat"/>
              <a:buAutoNum type="arabicPeriod"/>
            </a:pPr>
            <a:r>
              <a:rPr lang="en-GB" sz="245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the sequence: XXI, XLII, LXIII, _____</a:t>
            </a:r>
            <a:endParaRPr sz="245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2" name="Google Shape;182;p31"/>
          <p:cNvGrpSpPr/>
          <p:nvPr/>
        </p:nvGrpSpPr>
        <p:grpSpPr>
          <a:xfrm>
            <a:off x="62813" y="44635"/>
            <a:ext cx="457484" cy="574021"/>
            <a:chOff x="3258050" y="2365375"/>
            <a:chExt cx="1121284" cy="1975297"/>
          </a:xfrm>
        </p:grpSpPr>
        <p:pic>
          <p:nvPicPr>
            <p:cNvPr id="183" name="Google Shape;183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84" name="Google Shape;184;p31"/>
            <p:cNvPicPr preferRelativeResize="0"/>
            <p:nvPr/>
          </p:nvPicPr>
          <p:blipFill rotWithShape="1">
            <a:blip r:embed="rId4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5" name="Google Shape;185;p31"/>
          <p:cNvSpPr txBox="1"/>
          <p:nvPr/>
        </p:nvSpPr>
        <p:spPr>
          <a:xfrm>
            <a:off x="617400" y="133150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6" name="Google Shape;186;p31"/>
          <p:cNvGrpSpPr/>
          <p:nvPr/>
        </p:nvGrpSpPr>
        <p:grpSpPr>
          <a:xfrm>
            <a:off x="4823112" y="-4145"/>
            <a:ext cx="453204" cy="592924"/>
            <a:chOff x="6586700" y="4935125"/>
            <a:chExt cx="730975" cy="1080008"/>
          </a:xfrm>
        </p:grpSpPr>
        <p:pic>
          <p:nvPicPr>
            <p:cNvPr id="187" name="Google Shape;187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88" name="Google Shape;188;p31"/>
            <p:cNvPicPr preferRelativeResize="0"/>
            <p:nvPr/>
          </p:nvPicPr>
          <p:blipFill rotWithShape="1">
            <a:blip r:embed="rId6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9" name="Google Shape;189;p31"/>
          <p:cNvSpPr txBox="1"/>
          <p:nvPr/>
        </p:nvSpPr>
        <p:spPr>
          <a:xfrm>
            <a:off x="5041700" y="197025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90" name="Google Shape;190;p31"/>
          <p:cNvGraphicFramePr/>
          <p:nvPr/>
        </p:nvGraphicFramePr>
        <p:xfrm>
          <a:off x="659700" y="1826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{7CE1BB92-7A54-4983-A6CD-706F1D96877B}</a:tableStyleId>
              </a:tblPr>
              <a:tblGrid>
                <a:gridCol w="1117800"/>
                <a:gridCol w="1117800"/>
                <a:gridCol w="1117800"/>
                <a:gridCol w="1117800"/>
                <a:gridCol w="1117800"/>
                <a:gridCol w="1117800"/>
                <a:gridCol w="1117800"/>
              </a:tblGrid>
              <a:tr h="660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35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48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61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73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88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92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91" name="Google Shape;191;p31"/>
          <p:cNvGraphicFramePr/>
          <p:nvPr/>
        </p:nvGraphicFramePr>
        <p:xfrm>
          <a:off x="617400" y="3333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{7CE1BB92-7A54-4983-A6CD-706F1D96877B}</a:tableStyleId>
              </a:tblPr>
              <a:tblGrid>
                <a:gridCol w="1155450"/>
                <a:gridCol w="1155450"/>
                <a:gridCol w="1155450"/>
                <a:gridCol w="1155450"/>
                <a:gridCol w="1155450"/>
                <a:gridCol w="1155450"/>
                <a:gridCol w="1155450"/>
              </a:tblGrid>
              <a:tr h="660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XVI</a:t>
                      </a:r>
                      <a:endParaRPr sz="2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XXIX</a:t>
                      </a:r>
                      <a:endParaRPr sz="2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XLV</a:t>
                      </a:r>
                      <a:endParaRPr sz="2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LVII</a:t>
                      </a:r>
                      <a:endParaRPr sz="2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LXXVI</a:t>
                      </a:r>
                      <a:endParaRPr sz="2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XCVI</a:t>
                      </a:r>
                      <a:endParaRPr sz="2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sz="2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