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82D06E-AB81-4936-9774-A10499B2FFDC}">
  <a:tblStyle styleId="{6182D06E-AB81-4936-9774-A10499B2FF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3b68c8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3b68c8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c179d9989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c179d9989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61bd2692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d61bd2692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8d61bd2692_0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61bd2692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d61bd2692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8d61bd2692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61bd2692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d61bd2692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8d61bd2692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d61bd2692_0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8d61bd2692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8d61bd2692_0_2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c8fca4f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c8fca4f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50cff9a_0_1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50cff9a_0_1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ba5e37f2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ba5e37f2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d61bd2692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d61bd2692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6.png"/><Relationship Id="rId13" Type="http://schemas.openxmlformats.org/officeDocument/2006/relationships/image" Target="../media/image23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9" Type="http://schemas.openxmlformats.org/officeDocument/2006/relationships/image" Target="../media/image10.jpg"/><Relationship Id="rId1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513225" y="624800"/>
            <a:ext cx="50430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714075" y="2923200"/>
            <a:ext cx="16044000" cy="2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Describing a school day [3 / 3]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Word order with adverbs (WO2)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781000" y="8970450"/>
            <a:ext cx="39498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Herr Jones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244400" y="549800"/>
            <a:ext cx="16452000" cy="860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chemeClr val="dk2"/>
                </a:solidFill>
              </a:rPr>
              <a:t>Word order with adverbs</a:t>
            </a:r>
            <a:r>
              <a:rPr lang="en-GB" sz="4900">
                <a:solidFill>
                  <a:schemeClr val="dk2"/>
                </a:solidFill>
              </a:rPr>
              <a:t>:</a:t>
            </a:r>
            <a:endParaRPr sz="4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An adverb describes a …………… or how ……………. you do something.</a:t>
            </a:r>
            <a:endParaRPr sz="4900" u="sng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In German the main verb goes ……… idea in the sentence.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The adverb comes either immediately …………….. the verb or at the ……………. of the sentence.</a:t>
            </a:r>
            <a:endParaRPr sz="4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100">
              <a:solidFill>
                <a:srgbClr val="FFFFFF"/>
              </a:solidFill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8408800" y="2275650"/>
            <a:ext cx="23769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13353775" y="2275650"/>
            <a:ext cx="27459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often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11071525" y="3874050"/>
            <a:ext cx="14763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2nd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13618525" y="5655000"/>
            <a:ext cx="22164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after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7053600" y="6531475"/>
            <a:ext cx="22164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start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87183" y="9694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7000"/>
              <a:buFont typeface="Century Gothic"/>
              <a:buNone/>
            </a:pPr>
            <a:r>
              <a:rPr b="1" lang="en-GB" sz="27000">
                <a:solidFill>
                  <a:schemeClr val="accent5"/>
                </a:solidFill>
              </a:rPr>
              <a:t>sch</a:t>
            </a:r>
            <a:br>
              <a:rPr b="1" lang="en-GB" sz="13000"/>
            </a:br>
            <a:endParaRPr sz="5900"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2004" y="314709"/>
            <a:ext cx="5703992" cy="60481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3044900" y="5968950"/>
            <a:ext cx="120399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lang="en-GB" sz="18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reiben</a:t>
            </a:r>
            <a:endParaRPr sz="1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0634870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Steve Clarke / Rachel Hawkes</a:t>
            </a:r>
            <a:endParaRPr sz="2100"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1472497" y="-30475"/>
            <a:ext cx="155034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sch</a:t>
            </a:r>
            <a:endParaRPr sz="18000"/>
          </a:p>
        </p:txBody>
      </p:sp>
      <p:sp>
        <p:nvSpPr>
          <p:cNvPr id="98" name="Google Shape;98;p16"/>
          <p:cNvSpPr/>
          <p:nvPr/>
        </p:nvSpPr>
        <p:spPr>
          <a:xfrm>
            <a:off x="5807225" y="2243775"/>
            <a:ext cx="7208400" cy="387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reiben</a:t>
            </a:r>
            <a:endParaRPr sz="9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834401" y="322725"/>
            <a:ext cx="34479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fal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endParaRPr sz="8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722225" y="5101300"/>
            <a:ext cx="50850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zwi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3151174" y="4739550"/>
            <a:ext cx="47226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warz</a:t>
            </a:r>
            <a:endParaRPr i="1"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7239624" y="6062475"/>
            <a:ext cx="50850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Men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endParaRPr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13333575" y="394075"/>
            <a:ext cx="41742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nell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8363" y="2546082"/>
            <a:ext cx="2015400" cy="187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38901" y="6173333"/>
            <a:ext cx="2262542" cy="208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0145" y="1742288"/>
            <a:ext cx="2292574" cy="233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3887" y="7214075"/>
            <a:ext cx="2621145" cy="1413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6"/>
          <p:cNvGrpSpPr/>
          <p:nvPr/>
        </p:nvGrpSpPr>
        <p:grpSpPr>
          <a:xfrm>
            <a:off x="2354638" y="6625942"/>
            <a:ext cx="1949715" cy="1295205"/>
            <a:chOff x="1432133" y="4828622"/>
            <a:chExt cx="1322468" cy="903968"/>
          </a:xfrm>
        </p:grpSpPr>
        <p:sp>
          <p:nvSpPr>
            <p:cNvPr id="109" name="Google Shape;109;p16"/>
            <p:cNvSpPr/>
            <p:nvPr/>
          </p:nvSpPr>
          <p:spPr>
            <a:xfrm>
              <a:off x="1432133" y="4828622"/>
              <a:ext cx="494243" cy="903968"/>
            </a:xfrm>
            <a:prstGeom prst="flowChartProcess">
              <a:avLst/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2260358" y="4828622"/>
              <a:ext cx="494243" cy="903968"/>
            </a:xfrm>
            <a:prstGeom prst="flowChartProcess">
              <a:avLst/>
            </a:prstGeom>
            <a:solidFill>
              <a:srgbClr val="FF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967092" y="5140078"/>
              <a:ext cx="252600" cy="281100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2" name="Google Shape;112;p16"/>
          <p:cNvSpPr txBox="1"/>
          <p:nvPr/>
        </p:nvSpPr>
        <p:spPr>
          <a:xfrm>
            <a:off x="14146888" y="1434303"/>
            <a:ext cx="20154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[fast]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59400" y="2243784"/>
            <a:ext cx="2497043" cy="167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2176174" y="8983786"/>
            <a:ext cx="5085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126850" y="67641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0000"/>
              <a:buFont typeface="Century Gothic"/>
              <a:buNone/>
            </a:pPr>
            <a:r>
              <a:rPr b="1" lang="en-GB" sz="30000">
                <a:solidFill>
                  <a:schemeClr val="accent5"/>
                </a:solidFill>
              </a:rPr>
              <a:t>sp-</a:t>
            </a:r>
            <a:br>
              <a:rPr b="1" lang="en-GB" sz="13000"/>
            </a:br>
            <a:endParaRPr sz="5900"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1604" y="1124697"/>
            <a:ext cx="5883600" cy="505654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5045349" y="5717875"/>
            <a:ext cx="91170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18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ielen</a:t>
            </a:r>
            <a:endParaRPr sz="1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0634870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Steve Clarke / Rachel Hawkes</a:t>
            </a:r>
            <a:endParaRPr sz="2100"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1316268" y="-221900"/>
            <a:ext cx="15444600" cy="18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sp</a:t>
            </a:r>
            <a:endParaRPr sz="5900"/>
          </a:p>
        </p:txBody>
      </p:sp>
      <p:sp>
        <p:nvSpPr>
          <p:cNvPr id="132" name="Google Shape;132;p18"/>
          <p:cNvSpPr/>
          <p:nvPr/>
        </p:nvSpPr>
        <p:spPr>
          <a:xfrm>
            <a:off x="6286485" y="2332887"/>
            <a:ext cx="5366100" cy="371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9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ielen</a:t>
            </a:r>
            <a:endParaRPr sz="90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5827946" y="6158881"/>
            <a:ext cx="61071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ort</a:t>
            </a:r>
            <a:endParaRPr sz="81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12456139" y="4633347"/>
            <a:ext cx="49137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iel</a:t>
            </a:r>
            <a:endParaRPr sz="81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471700" y="4633350"/>
            <a:ext cx="53121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rechen</a:t>
            </a:r>
            <a:endParaRPr sz="81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640200" y="271499"/>
            <a:ext cx="53121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aß</a:t>
            </a:r>
            <a:endParaRPr sz="81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12204201" y="258000"/>
            <a:ext cx="49137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rache</a:t>
            </a:r>
            <a:endParaRPr sz="81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5088" y="2490324"/>
            <a:ext cx="2387400" cy="199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4092" y="7977008"/>
            <a:ext cx="649385" cy="6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5236" y="7414612"/>
            <a:ext cx="1313803" cy="127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9425" y="7769454"/>
            <a:ext cx="1422027" cy="83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6274" y="6062947"/>
            <a:ext cx="2913875" cy="2835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8/5/4/b/11949911381154569537asso_carte_architetto_fr_01.svg.med.png" id="143" name="Google Shape;14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724311" y="6096121"/>
            <a:ext cx="2581102" cy="2318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mojis facebook" id="144" name="Google Shape;144;p18"/>
          <p:cNvPicPr preferRelativeResize="0"/>
          <p:nvPr/>
        </p:nvPicPr>
        <p:blipFill rotWithShape="1">
          <a:blip r:embed="rId9">
            <a:alphaModFix/>
          </a:blip>
          <a:srcRect b="85273" l="34395" r="55252" t="1776"/>
          <a:stretch/>
        </p:blipFill>
        <p:spPr>
          <a:xfrm>
            <a:off x="2266005" y="1996135"/>
            <a:ext cx="1964141" cy="202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2102501" y="1375798"/>
            <a:ext cx="23874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[fun] (noun)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18"/>
          <p:cNvGrpSpPr/>
          <p:nvPr/>
        </p:nvGrpSpPr>
        <p:grpSpPr>
          <a:xfrm>
            <a:off x="13475331" y="1837424"/>
            <a:ext cx="2743867" cy="2509691"/>
            <a:chOff x="8090143" y="409016"/>
            <a:chExt cx="1868228" cy="1756134"/>
          </a:xfrm>
        </p:grpSpPr>
        <p:pic>
          <p:nvPicPr>
            <p:cNvPr id="147" name="Google Shape;147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90143" y="409016"/>
              <a:ext cx="1868228" cy="1756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714293" y="692381"/>
              <a:ext cx="514249" cy="308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068790" y="1099701"/>
              <a:ext cx="581095" cy="345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332970" y="1118220"/>
              <a:ext cx="556416" cy="3709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18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19"/>
          <p:cNvGraphicFramePr/>
          <p:nvPr/>
        </p:nvGraphicFramePr>
        <p:xfrm>
          <a:off x="1368750" y="19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{6182D06E-AB81-4936-9774-A10499B2FFDC}</a:tableStyleId>
              </a:tblPr>
              <a:tblGrid>
                <a:gridCol w="6968375"/>
                <a:gridCol w="6772175"/>
              </a:tblGrid>
              <a:tr h="79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Wahlfächer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ptional subjects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Deutsch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Sport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Mathe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Maths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Biologie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Biology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Chemie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Chemistry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Physik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Physics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Erdkunde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Geography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Geschichte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history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/>
        </p:nvSpPr>
        <p:spPr>
          <a:xfrm>
            <a:off x="750900" y="598350"/>
            <a:ext cx="37542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New blue unlocking icon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0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accent3"/>
                </a:solidFill>
              </a:rPr>
              <a:t>Grammatik</a:t>
            </a:r>
            <a:br>
              <a:rPr lang="en-GB" sz="7200">
                <a:solidFill>
                  <a:schemeClr val="accent3"/>
                </a:solidFill>
              </a:rPr>
            </a:br>
            <a:r>
              <a:rPr lang="en-GB">
                <a:solidFill>
                  <a:schemeClr val="accent3"/>
                </a:solidFill>
              </a:rPr>
              <a:t>Word order with adverbs (WO2)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38" y="44905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21"/>
          <p:cNvSpPr txBox="1"/>
          <p:nvPr>
            <p:ph type="title"/>
          </p:nvPr>
        </p:nvSpPr>
        <p:spPr>
          <a:xfrm>
            <a:off x="917950" y="890050"/>
            <a:ext cx="13201200" cy="7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an adverb?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875100" y="19050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Describes a verb (think </a:t>
            </a:r>
            <a:r>
              <a:rPr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-ly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English).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948300" y="3048000"/>
            <a:ext cx="35958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schlecht</a:t>
            </a:r>
            <a:endParaRPr b="1"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6033300" y="3075300"/>
            <a:ext cx="5549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badly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962100" y="4218300"/>
            <a:ext cx="30003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schnell</a:t>
            </a:r>
            <a:endParaRPr b="1"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6019800" y="4191000"/>
            <a:ext cx="4776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quickly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951300" y="5451825"/>
            <a:ext cx="171843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often or when you do something.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948300" y="6553200"/>
            <a:ext cx="35958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eden Tag</a:t>
            </a:r>
            <a:endParaRPr b="1"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033300" y="6580500"/>
            <a:ext cx="5549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very day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962100" y="7723500"/>
            <a:ext cx="30003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oft</a:t>
            </a:r>
            <a:endParaRPr b="1"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6019800" y="7696200"/>
            <a:ext cx="4776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often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22"/>
          <p:cNvSpPr txBox="1"/>
          <p:nvPr>
            <p:ph type="title"/>
          </p:nvPr>
        </p:nvSpPr>
        <p:spPr>
          <a:xfrm>
            <a:off x="917950" y="890050"/>
            <a:ext cx="13201200" cy="7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Word order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494100" y="19050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Main verb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2nd idea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the sentence.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570300" y="3013425"/>
            <a:ext cx="171843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adverb usually comes immediately after the verb.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570300" y="4165175"/>
            <a:ext cx="69372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habe 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jeden Tag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Sport.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8341150" y="4192475"/>
            <a:ext cx="7428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have PE every day.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570300" y="5299425"/>
            <a:ext cx="171843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adverb can go at the start of the sentence.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 remember the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main verb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still has to come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2nd idea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570300" y="7213175"/>
            <a:ext cx="69372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Jeden Tag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habe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Sport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8341150" y="7240475"/>
            <a:ext cx="7428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Every day I have PE.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14119150" y="3614998"/>
            <a:ext cx="3459900" cy="2406600"/>
          </a:xfrm>
          <a:prstGeom prst="wedgeRoundRectCallout">
            <a:avLst>
              <a:gd fmla="val -76754" name="adj1"/>
              <a:gd fmla="val 111337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How does this differ from English?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