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Lst>
  <p:sldSz cy="5143500" cx="9144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E09BDD-1404-4F5D-B972-0F894721DDC6}">
  <a:tblStyle styleId="{FFE09BDD-1404-4F5D-B972-0F894721DDC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font" Target="fonts/MontserratSemiBold-regular.fntdata"/><Relationship Id="rId16" Type="http://schemas.openxmlformats.org/officeDocument/2006/relationships/slide" Target="slides/slide8.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cf66b60d0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cf66b60d0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Bonjour et bienvenue.  Je m’appelle Madame Williams.  In our lesson today, we are going to continue to work on the final GCSE theme which looks at social and global issues.  Today’s lesson is the first in a series of three lessons looking and what we could and should do to protect the planet.  In our lesson today we will be using the modal verbs pouvoir and devoir in the conditional tense.</a:t>
            </a:r>
            <a:endParaRPr i="1"/>
          </a:p>
          <a:p>
            <a:pPr indent="0" lvl="0" marL="0" rtl="0" algn="l">
              <a:spcBef>
                <a:spcPts val="0"/>
              </a:spcBef>
              <a:spcAft>
                <a:spcPts val="0"/>
              </a:spcAft>
              <a:buNone/>
            </a:pPr>
            <a:r>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cf66b60d0_0_2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8cf66b60d0_0_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Today’s phoneme is represented by the grapheme [r] or [rr].  The [r] or double [rr] makes a rrrr sound in French.  Ecoute et répéte.  Let’s consider a word which has this grapheme in it.  What’s this person got in their pockets?  This person has got nothing in their pockets.  The French word for nothing contains the grapheme [r] Ecoute et répéte.</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b="1" lang="en-GB"/>
              <a:t>Now let’s look at some other words with this phoneme.  I’ve chosen two words linked to our current topic area.</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cf66b60d0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cf66b60d0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Let’s look at an example.  How would you pronounce this word?  Dis-moi!  That’s right we would say dans.  RETURN.  </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8cf66b60d0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8cf66b60d0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O</a:t>
            </a:r>
            <a:r>
              <a:rPr lang="en-GB" sz="1200">
                <a:solidFill>
                  <a:schemeClr val="dk1"/>
                </a:solidFill>
              </a:rPr>
              <a:t>n the screen, you can see the new vocabulary together.   Now, I’ll say the French again, but I will say the words out of order.  You say the correct translation out loud.  If you want to challenge yourself - close your eyes, focus on what I’m saying and say the correct translation out loud.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GB" sz="1200">
                <a:solidFill>
                  <a:schemeClr val="dk1"/>
                </a:solidFill>
              </a:rPr>
              <a:t>Then go through some of the words - you don’t need to go through all 10 words - start easy to build up confidence.</a:t>
            </a:r>
            <a:endParaRPr sz="1200">
              <a:solidFill>
                <a:schemeClr val="dk1"/>
              </a:solidFill>
            </a:endParaRPr>
          </a:p>
          <a:p>
            <a:pPr indent="0" lvl="0" marL="0" rtl="0" algn="l">
              <a:spcBef>
                <a:spcPts val="0"/>
              </a:spcBef>
              <a:spcAft>
                <a:spcPts val="0"/>
              </a:spcAft>
              <a:buNone/>
            </a:pPr>
            <a:r>
              <a:t/>
            </a:r>
            <a:endParaRPr i="1" sz="1400">
              <a:solidFill>
                <a:srgbClr val="002060"/>
              </a:solidFill>
            </a:endParaRPr>
          </a:p>
          <a:p>
            <a:pPr indent="0" lvl="0" marL="0" rtl="0" algn="l">
              <a:spcBef>
                <a:spcPts val="0"/>
              </a:spcBef>
              <a:spcAft>
                <a:spcPts val="0"/>
              </a:spcAft>
              <a:buNone/>
            </a:pPr>
            <a:r>
              <a:t/>
            </a:r>
            <a:endParaRPr i="1" sz="1400">
              <a:solidFill>
                <a:srgbClr val="002060"/>
              </a:solidFill>
            </a:endParaRPr>
          </a:p>
          <a:p>
            <a:pPr indent="0" lvl="0" marL="0" rtl="0" algn="l">
              <a:lnSpc>
                <a:spcPct val="115000"/>
              </a:lnSpc>
              <a:spcBef>
                <a:spcPts val="0"/>
              </a:spcBef>
              <a:spcAft>
                <a:spcPts val="0"/>
              </a:spcAft>
              <a:buNone/>
            </a:pPr>
            <a:r>
              <a:rPr i="1" lang="en-GB" sz="2500">
                <a:solidFill>
                  <a:schemeClr val="lt1"/>
                </a:solidFill>
                <a:latin typeface="Montserrat SemiBold"/>
                <a:ea typeface="Montserrat SemiBold"/>
                <a:cs typeface="Montserrat SemiBold"/>
                <a:sym typeface="Montserrat SemiBold"/>
              </a:rPr>
              <a:t>L</a:t>
            </a:r>
            <a:r>
              <a:rPr b="1" lang="en-GB" sz="2300">
                <a:solidFill>
                  <a:schemeClr val="lt1"/>
                </a:solidFill>
                <a:latin typeface="Montserrat"/>
                <a:ea typeface="Montserrat"/>
                <a:cs typeface="Montserrat"/>
                <a:sym typeface="Montserrat"/>
              </a:rPr>
              <a:t>E.g. les grands événements</a:t>
            </a:r>
            <a:endParaRPr i="1" sz="2500">
              <a:solidFill>
                <a:schemeClr val="lt1"/>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b="1" lang="en-GB" sz="2300">
                <a:solidFill>
                  <a:schemeClr val="lt1"/>
                </a:solidFill>
                <a:latin typeface="Montserrat"/>
                <a:ea typeface="Montserrat"/>
                <a:cs typeface="Montserrat"/>
                <a:sym typeface="Montserrat"/>
              </a:rPr>
              <a:t>E.g. les grands événements</a:t>
            </a:r>
            <a:endParaRPr b="1" sz="23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i="1" sz="1400">
              <a:solidFill>
                <a:srgbClr val="002060"/>
              </a:solidFill>
            </a:endParaRPr>
          </a:p>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8cf66b60d0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8cf66b60d0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First things, first.  Let’s consider the pronoun - on.  This pronoun is used really frequently in France and it has two distinct meanings.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 you know what  these meanings are?  Dis moi!  That’s right the pronoun ‘on’ means you or we.  Return.  We use it when we are talking about people in general.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are two other words for you in French.  The word ‘tu’ is used to refer to one specific person.  Like you - the person watching this video.  The word vous is used to refer to a group of specific people -let’s imagine your teacher is talking to everyone in the class.  You all need to copy this down.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this is something you were unfamiliar with or you had forgotten please make a note of it in your book now.  Maintenant, mets la vidéo en pause.</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cf66b60d0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cf66b60d0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“The verbs devoir and pouvoir are irregular verbs.  This means that we have to learn the conjugation of these verbs by heart as they don’t follow the usual rules and patterns.</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GB"/>
              <a:t>Can you remember how to say I must?  Dis-moi!  That’s right we say Je dois. The word dois ends in an ‘s’ when  it is conjugated with je.</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GB"/>
              <a:t>And what about you must?  You have to when we are talking about a general group of people.  That’s right we say on doit.</a:t>
            </a:r>
            <a:br>
              <a:rPr i="1" lang="en-GB"/>
            </a:br>
            <a:r>
              <a:rPr i="1" lang="en-GB"/>
              <a:t>On doit means you must, or you have to as well.  We use on doit to refer to people in general.  The word doit ends in a ‘t’ when it is conjugated with ‘on’”</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GB"/>
              <a:t>And what about I can?  Dis-moi!  That’s right we say je peux - the verb peux ends in an ‘x’ when it is conjugated with je.</a:t>
            </a:r>
            <a:endParaRPr i="1"/>
          </a:p>
          <a:p>
            <a:pPr indent="0" lvl="0" marL="0" rtl="0" algn="l">
              <a:spcBef>
                <a:spcPts val="0"/>
              </a:spcBef>
              <a:spcAft>
                <a:spcPts val="0"/>
              </a:spcAft>
              <a:buNone/>
            </a:pPr>
            <a:r>
              <a:rPr i="1" lang="en-GB"/>
              <a:t>And finally You can?  En francais?  Dis-moi!  That’s right we say on peut.  The verb peut ends in a t when it is conjugated with on.</a:t>
            </a:r>
            <a:endParaRPr i="1"/>
          </a:p>
          <a:p>
            <a:pPr indent="0" lvl="0" marL="0" rtl="0" algn="l">
              <a:spcBef>
                <a:spcPts val="0"/>
              </a:spcBef>
              <a:spcAft>
                <a:spcPts val="0"/>
              </a:spcAft>
              <a:buNone/>
            </a:pPr>
            <a:r>
              <a:t/>
            </a:r>
            <a:endParaRPr i="1"/>
          </a:p>
          <a:p>
            <a:pPr indent="0" lvl="0" marL="0" rtl="0" algn="l">
              <a:spcBef>
                <a:spcPts val="0"/>
              </a:spcBef>
              <a:spcAft>
                <a:spcPts val="0"/>
              </a:spcAft>
              <a:buNone/>
            </a:pPr>
            <a:r>
              <a:t/>
            </a:r>
            <a:endParaRPr i="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8cf66b60d0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8cf66b60d0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Je devrais means I should.  On devrait means - you should - when we are talking about a non specific group of people.  Je pourrais means I could.  How do you think we would say you could?  Dis-moi? Did you say on pourrait? And what would the ending be?  Ait - bravo!</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GB"/>
              <a:t>The conditional ending in the je form of the verb, the first person is ais.  The conditional ending in the on form of the verb, the third person is ait.  Once again we use these conjugated verbs with a verb in the infinitive to say what we should or could do.</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GB"/>
              <a:t>Please make a note of these structures in your book now.  Maintenant, mets la vidéo en pause.</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8cf66b60d0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8cf66b60d0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go through the answers now.</a:t>
            </a:r>
            <a:endParaRPr i="1" u="sn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57" name="Google Shape;57;p14"/>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58" name="Google Shape;58;p14"/>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0" name="Google Shape;60;p1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3" name="Google Shape;63;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4" name="Google Shape;64;p1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400"/>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7"/>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71" name="Google Shape;71;p17"/>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72" name="Google Shape;72;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3" name="Google Shape;73;p17"/>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7" name="Shape 77"/>
        <p:cNvGrpSpPr/>
        <p:nvPr/>
      </p:nvGrpSpPr>
      <p:grpSpPr>
        <a:xfrm>
          <a:off x="0" y="0"/>
          <a:ext cx="0" cy="0"/>
          <a:chOff x="0" y="0"/>
          <a:chExt cx="0" cy="0"/>
        </a:xfrm>
      </p:grpSpPr>
      <p:sp>
        <p:nvSpPr>
          <p:cNvPr id="78" name="Google Shape;78;p1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0" name="Google Shape;80;p19"/>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81" name="Google Shape;81;p19"/>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9"/>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83" name="Google Shape;83;p19"/>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9"/>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85" name="Google Shape;85;p19"/>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9"/>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7" name="Shape 87"/>
        <p:cNvGrpSpPr/>
        <p:nvPr/>
      </p:nvGrpSpPr>
      <p:grpSpPr>
        <a:xfrm>
          <a:off x="0" y="0"/>
          <a:ext cx="0" cy="0"/>
          <a:chOff x="0" y="0"/>
          <a:chExt cx="0" cy="0"/>
        </a:xfrm>
      </p:grpSpPr>
      <p:sp>
        <p:nvSpPr>
          <p:cNvPr id="88" name="Google Shape;88;p20"/>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0"/>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20"/>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1" name="Google Shape;91;p20"/>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92" name="Google Shape;92;p20"/>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3" name="Google Shape;93;p20"/>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94" name="Google Shape;94;p20"/>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5" name="Google Shape;95;p20"/>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6" name="Google Shape;96;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7" name="Shape 97"/>
        <p:cNvGrpSpPr/>
        <p:nvPr/>
      </p:nvGrpSpPr>
      <p:grpSpPr>
        <a:xfrm>
          <a:off x="0" y="0"/>
          <a:ext cx="0" cy="0"/>
          <a:chOff x="0" y="0"/>
          <a:chExt cx="0" cy="0"/>
        </a:xfrm>
      </p:grpSpPr>
      <p:sp>
        <p:nvSpPr>
          <p:cNvPr id="98" name="Google Shape;98;p21"/>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21"/>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0" name="Google Shape;100;p21"/>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1" name="Google Shape;101;p21"/>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21"/>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3" name="Google Shape;103;p21"/>
          <p:cNvSpPr txBox="1"/>
          <p:nvPr>
            <p:ph idx="5" type="subTitle"/>
          </p:nvPr>
        </p:nvSpPr>
        <p:spPr>
          <a:xfrm>
            <a:off x="458975" y="2952375"/>
            <a:ext cx="3128400" cy="453300"/>
          </a:xfrm>
          <a:prstGeom prst="rect">
            <a:avLst/>
          </a:prstGeom>
          <a:solidFill>
            <a:schemeClr val="accent3"/>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4" name="Google Shape;104;p21"/>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5" name="Google Shape;105;p21"/>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6" name="Google Shape;106;p21"/>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7" name="Google Shape;107;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22"/>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11" name="Google Shape;111;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2" name="Shape 112"/>
        <p:cNvGrpSpPr/>
        <p:nvPr/>
      </p:nvGrpSpPr>
      <p:grpSpPr>
        <a:xfrm>
          <a:off x="0" y="0"/>
          <a:ext cx="0" cy="0"/>
          <a:chOff x="0" y="0"/>
          <a:chExt cx="0" cy="0"/>
        </a:xfrm>
      </p:grpSpPr>
      <p:sp>
        <p:nvSpPr>
          <p:cNvPr id="113" name="Google Shape;113;p23"/>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14" name="Google Shape;114;p23"/>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pic>
        <p:nvPicPr>
          <p:cNvPr id="115" name="Google Shape;115;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4"/>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2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25" name="Shape 125"/>
        <p:cNvGrpSpPr/>
        <p:nvPr/>
      </p:nvGrpSpPr>
      <p:grpSpPr>
        <a:xfrm>
          <a:off x="0" y="0"/>
          <a:ext cx="0" cy="0"/>
          <a:chOff x="0" y="0"/>
          <a:chExt cx="0" cy="0"/>
        </a:xfrm>
      </p:grpSpPr>
      <p:sp>
        <p:nvSpPr>
          <p:cNvPr id="126" name="Google Shape;126;p27"/>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27" name="Google Shape;127;p27"/>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8" name="Google Shape;128;p2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29" name="Shape 129"/>
        <p:cNvGrpSpPr/>
        <p:nvPr/>
      </p:nvGrpSpPr>
      <p:grpSpPr>
        <a:xfrm>
          <a:off x="0" y="0"/>
          <a:ext cx="0" cy="0"/>
          <a:chOff x="0" y="0"/>
          <a:chExt cx="0" cy="0"/>
        </a:xfrm>
      </p:grpSpPr>
      <p:sp>
        <p:nvSpPr>
          <p:cNvPr id="130" name="Google Shape;130;p28"/>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chemeClr val="lt1"/>
              </a:buClr>
              <a:buSzPts val="5200"/>
              <a:buNone/>
              <a:defRPr sz="5200">
                <a:solidFill>
                  <a:schemeClr val="lt1"/>
                </a:solidFill>
              </a:defRPr>
            </a:lvl2pPr>
            <a:lvl3pPr lvl="2" rtl="0" algn="ctr">
              <a:lnSpc>
                <a:spcPct val="100000"/>
              </a:lnSpc>
              <a:spcBef>
                <a:spcPts val="0"/>
              </a:spcBef>
              <a:spcAft>
                <a:spcPts val="0"/>
              </a:spcAft>
              <a:buClr>
                <a:schemeClr val="lt1"/>
              </a:buClr>
              <a:buSzPts val="5200"/>
              <a:buNone/>
              <a:defRPr sz="5200">
                <a:solidFill>
                  <a:schemeClr val="lt1"/>
                </a:solidFill>
              </a:defRPr>
            </a:lvl3pPr>
            <a:lvl4pPr lvl="3" rtl="0" algn="ctr">
              <a:lnSpc>
                <a:spcPct val="100000"/>
              </a:lnSpc>
              <a:spcBef>
                <a:spcPts val="0"/>
              </a:spcBef>
              <a:spcAft>
                <a:spcPts val="0"/>
              </a:spcAft>
              <a:buClr>
                <a:schemeClr val="lt1"/>
              </a:buClr>
              <a:buSzPts val="5200"/>
              <a:buNone/>
              <a:defRPr sz="5200">
                <a:solidFill>
                  <a:schemeClr val="lt1"/>
                </a:solidFill>
              </a:defRPr>
            </a:lvl4pPr>
            <a:lvl5pPr lvl="4" rtl="0" algn="ctr">
              <a:lnSpc>
                <a:spcPct val="100000"/>
              </a:lnSpc>
              <a:spcBef>
                <a:spcPts val="0"/>
              </a:spcBef>
              <a:spcAft>
                <a:spcPts val="0"/>
              </a:spcAft>
              <a:buClr>
                <a:schemeClr val="lt1"/>
              </a:buClr>
              <a:buSzPts val="5200"/>
              <a:buNone/>
              <a:defRPr sz="5200">
                <a:solidFill>
                  <a:schemeClr val="lt1"/>
                </a:solidFill>
              </a:defRPr>
            </a:lvl5pPr>
            <a:lvl6pPr lvl="5" rtl="0" algn="ctr">
              <a:lnSpc>
                <a:spcPct val="100000"/>
              </a:lnSpc>
              <a:spcBef>
                <a:spcPts val="0"/>
              </a:spcBef>
              <a:spcAft>
                <a:spcPts val="0"/>
              </a:spcAft>
              <a:buClr>
                <a:schemeClr val="lt1"/>
              </a:buClr>
              <a:buSzPts val="5200"/>
              <a:buNone/>
              <a:defRPr sz="5200">
                <a:solidFill>
                  <a:schemeClr val="lt1"/>
                </a:solidFill>
              </a:defRPr>
            </a:lvl6pPr>
            <a:lvl7pPr lvl="6" rtl="0" algn="ctr">
              <a:lnSpc>
                <a:spcPct val="100000"/>
              </a:lnSpc>
              <a:spcBef>
                <a:spcPts val="0"/>
              </a:spcBef>
              <a:spcAft>
                <a:spcPts val="0"/>
              </a:spcAft>
              <a:buClr>
                <a:schemeClr val="lt1"/>
              </a:buClr>
              <a:buSzPts val="5200"/>
              <a:buNone/>
              <a:defRPr sz="5200">
                <a:solidFill>
                  <a:schemeClr val="lt1"/>
                </a:solidFill>
              </a:defRPr>
            </a:lvl7pPr>
            <a:lvl8pPr lvl="7" rtl="0" algn="ctr">
              <a:lnSpc>
                <a:spcPct val="100000"/>
              </a:lnSpc>
              <a:spcBef>
                <a:spcPts val="0"/>
              </a:spcBef>
              <a:spcAft>
                <a:spcPts val="0"/>
              </a:spcAft>
              <a:buClr>
                <a:schemeClr val="lt1"/>
              </a:buClr>
              <a:buSzPts val="5200"/>
              <a:buNone/>
              <a:defRPr sz="5200">
                <a:solidFill>
                  <a:schemeClr val="lt1"/>
                </a:solidFill>
              </a:defRPr>
            </a:lvl8pPr>
            <a:lvl9pPr lvl="8" rtl="0" algn="ctr">
              <a:lnSpc>
                <a:spcPct val="100000"/>
              </a:lnSpc>
              <a:spcBef>
                <a:spcPts val="0"/>
              </a:spcBef>
              <a:spcAft>
                <a:spcPts val="0"/>
              </a:spcAft>
              <a:buClr>
                <a:schemeClr val="lt1"/>
              </a:buClr>
              <a:buSzPts val="5200"/>
              <a:buNone/>
              <a:defRPr sz="5200">
                <a:solidFill>
                  <a:schemeClr val="lt1"/>
                </a:solidFill>
              </a:defRPr>
            </a:lvl9pPr>
          </a:lstStyle>
          <a:p/>
        </p:txBody>
      </p:sp>
      <p:sp>
        <p:nvSpPr>
          <p:cNvPr id="131" name="Google Shape;131;p28"/>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2" name="Google Shape;132;p28"/>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33" name="Google Shape;133;p28"/>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34" name="Google Shape;134;p28"/>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35" name="Shape 135"/>
        <p:cNvGrpSpPr/>
        <p:nvPr/>
      </p:nvGrpSpPr>
      <p:grpSpPr>
        <a:xfrm>
          <a:off x="0" y="0"/>
          <a:ext cx="0" cy="0"/>
          <a:chOff x="0" y="0"/>
          <a:chExt cx="0" cy="0"/>
        </a:xfrm>
      </p:grpSpPr>
      <p:sp>
        <p:nvSpPr>
          <p:cNvPr id="136" name="Google Shape;136;p29"/>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37" name="Google Shape;137;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38" name="Google Shape;138;p29"/>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9" name="Shape 139"/>
        <p:cNvGrpSpPr/>
        <p:nvPr/>
      </p:nvGrpSpPr>
      <p:grpSpPr>
        <a:xfrm>
          <a:off x="0" y="0"/>
          <a:ext cx="0" cy="0"/>
          <a:chOff x="0" y="0"/>
          <a:chExt cx="0" cy="0"/>
        </a:xfrm>
      </p:grpSpPr>
      <p:sp>
        <p:nvSpPr>
          <p:cNvPr id="140" name="Google Shape;140;p30"/>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1" name="Google Shape;141;p30"/>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2" name="Google Shape;142;p3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 name="Shape 143"/>
        <p:cNvGrpSpPr/>
        <p:nvPr/>
      </p:nvGrpSpPr>
      <p:grpSpPr>
        <a:xfrm>
          <a:off x="0" y="0"/>
          <a:ext cx="0" cy="0"/>
          <a:chOff x="0" y="0"/>
          <a:chExt cx="0" cy="0"/>
        </a:xfrm>
      </p:grpSpPr>
      <p:sp>
        <p:nvSpPr>
          <p:cNvPr id="144" name="Google Shape;144;p31"/>
          <p:cNvSpPr txBox="1"/>
          <p:nvPr>
            <p:ph type="title"/>
          </p:nvPr>
        </p:nvSpPr>
        <p:spPr>
          <a:xfrm>
            <a:off x="458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5" name="Google Shape;145;p31"/>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6" name="Google Shape;146;p31"/>
          <p:cNvSpPr txBox="1"/>
          <p:nvPr>
            <p:ph idx="2" type="body"/>
          </p:nvPr>
        </p:nvSpPr>
        <p:spPr>
          <a:xfrm>
            <a:off x="4733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7" name="Google Shape;147;p3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48" name="Google Shape;148;p31"/>
          <p:cNvSpPr txBox="1"/>
          <p:nvPr>
            <p:ph idx="3" type="title"/>
          </p:nvPr>
        </p:nvSpPr>
        <p:spPr>
          <a:xfrm>
            <a:off x="4733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p3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51" name="Google Shape;151;p3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Comparison slide with three elements">
    <p:spTree>
      <p:nvGrpSpPr>
        <p:cNvPr id="152" name="Shape 152"/>
        <p:cNvGrpSpPr/>
        <p:nvPr/>
      </p:nvGrpSpPr>
      <p:grpSpPr>
        <a:xfrm>
          <a:off x="0" y="0"/>
          <a:ext cx="0" cy="0"/>
          <a:chOff x="0" y="0"/>
          <a:chExt cx="0" cy="0"/>
        </a:xfrm>
      </p:grpSpPr>
      <p:sp>
        <p:nvSpPr>
          <p:cNvPr id="153" name="Google Shape;153;p3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54" name="Google Shape;154;p3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55" name="Google Shape;155;p33"/>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6" name="Google Shape;156;p33"/>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7" name="Google Shape;157;p33"/>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58" name="Google Shape;158;p33"/>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9" name="Google Shape;159;p33"/>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60" name="Google Shape;160;p33"/>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61" name="Google Shape;161;p33"/>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Setting tasks">
    <p:spTree>
      <p:nvGrpSpPr>
        <p:cNvPr id="162" name="Shape 162"/>
        <p:cNvGrpSpPr/>
        <p:nvPr/>
      </p:nvGrpSpPr>
      <p:grpSpPr>
        <a:xfrm>
          <a:off x="0" y="0"/>
          <a:ext cx="0" cy="0"/>
          <a:chOff x="0" y="0"/>
          <a:chExt cx="0" cy="0"/>
        </a:xfrm>
      </p:grpSpPr>
      <p:sp>
        <p:nvSpPr>
          <p:cNvPr id="163" name="Google Shape;163;p3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64" name="Google Shape;164;p34"/>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65" name="Google Shape;165;p34"/>
          <p:cNvSpPr txBox="1"/>
          <p:nvPr>
            <p:ph idx="2" type="subTitle"/>
          </p:nvPr>
        </p:nvSpPr>
        <p:spPr>
          <a:xfrm>
            <a:off x="5555725" y="2671200"/>
            <a:ext cx="3129300" cy="3945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66" name="Google Shape;166;p34"/>
          <p:cNvSpPr txBox="1"/>
          <p:nvPr>
            <p:ph idx="3" type="body"/>
          </p:nvPr>
        </p:nvSpPr>
        <p:spPr>
          <a:xfrm>
            <a:off x="458975" y="207007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67" name="Google Shape;167;p34"/>
          <p:cNvSpPr txBox="1"/>
          <p:nvPr>
            <p:ph idx="4" type="subTitle"/>
          </p:nvPr>
        </p:nvSpPr>
        <p:spPr>
          <a:xfrm>
            <a:off x="458975" y="267120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68" name="Google Shape;168;p34"/>
          <p:cNvSpPr txBox="1"/>
          <p:nvPr>
            <p:ph idx="5" type="body"/>
          </p:nvPr>
        </p:nvSpPr>
        <p:spPr>
          <a:xfrm>
            <a:off x="458975" y="330312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69" name="Google Shape;169;p34"/>
          <p:cNvSpPr txBox="1"/>
          <p:nvPr>
            <p:ph idx="6" type="subTitle"/>
          </p:nvPr>
        </p:nvSpPr>
        <p:spPr>
          <a:xfrm>
            <a:off x="5555725" y="3177725"/>
            <a:ext cx="3129300" cy="3945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70" name="Google Shape;170;p34"/>
          <p:cNvSpPr txBox="1"/>
          <p:nvPr>
            <p:ph idx="7" type="subTitle"/>
          </p:nvPr>
        </p:nvSpPr>
        <p:spPr>
          <a:xfrm>
            <a:off x="5555725" y="3684250"/>
            <a:ext cx="3129300" cy="3945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71" name="Google Shape;171;p3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Multiple choice options">
    <p:spTree>
      <p:nvGrpSpPr>
        <p:cNvPr id="172" name="Shape 172"/>
        <p:cNvGrpSpPr/>
        <p:nvPr/>
      </p:nvGrpSpPr>
      <p:grpSpPr>
        <a:xfrm>
          <a:off x="0" y="0"/>
          <a:ext cx="0" cy="0"/>
          <a:chOff x="0" y="0"/>
          <a:chExt cx="0" cy="0"/>
        </a:xfrm>
      </p:grpSpPr>
      <p:sp>
        <p:nvSpPr>
          <p:cNvPr id="173" name="Google Shape;173;p3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74" name="Google Shape;174;p35"/>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75" name="Google Shape;175;p35"/>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76" name="Google Shape;176;p35"/>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77" name="Google Shape;177;p35"/>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78" name="Google Shape;178;p35"/>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79" name="Google Shape;179;p35"/>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80" name="Google Shape;180;p35"/>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81" name="Google Shape;181;p35"/>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82" name="Google Shape;182;p3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2"/>
        </a:solidFill>
      </p:bgPr>
    </p:bg>
    <p:spTree>
      <p:nvGrpSpPr>
        <p:cNvPr id="183" name="Shape 183"/>
        <p:cNvGrpSpPr/>
        <p:nvPr/>
      </p:nvGrpSpPr>
      <p:grpSpPr>
        <a:xfrm>
          <a:off x="0" y="0"/>
          <a:ext cx="0" cy="0"/>
          <a:chOff x="0" y="0"/>
          <a:chExt cx="0" cy="0"/>
        </a:xfrm>
      </p:grpSpPr>
      <p:sp>
        <p:nvSpPr>
          <p:cNvPr id="184" name="Google Shape;184;p36"/>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85" name="Google Shape;185;p36"/>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86" name="Google Shape;186;p36"/>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87" name="Shape 187"/>
        <p:cNvGrpSpPr/>
        <p:nvPr/>
      </p:nvGrpSpPr>
      <p:grpSpPr>
        <a:xfrm>
          <a:off x="0" y="0"/>
          <a:ext cx="0" cy="0"/>
          <a:chOff x="0" y="0"/>
          <a:chExt cx="0" cy="0"/>
        </a:xfrm>
      </p:grpSpPr>
      <p:sp>
        <p:nvSpPr>
          <p:cNvPr id="188" name="Google Shape;188;p37"/>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9" name="Shape 189"/>
        <p:cNvGrpSpPr/>
        <p:nvPr/>
      </p:nvGrpSpPr>
      <p:grpSpPr>
        <a:xfrm>
          <a:off x="0" y="0"/>
          <a:ext cx="0" cy="0"/>
          <a:chOff x="0" y="0"/>
          <a:chExt cx="0" cy="0"/>
        </a:xfrm>
      </p:grpSpPr>
      <p:sp>
        <p:nvSpPr>
          <p:cNvPr id="190" name="Google Shape;190;p3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1" name="Shape 191"/>
        <p:cNvGrpSpPr/>
        <p:nvPr/>
      </p:nvGrpSpPr>
      <p:grpSpPr>
        <a:xfrm>
          <a:off x="0" y="0"/>
          <a:ext cx="0" cy="0"/>
          <a:chOff x="0" y="0"/>
          <a:chExt cx="0" cy="0"/>
        </a:xfrm>
      </p:grpSpPr>
      <p:sp>
        <p:nvSpPr>
          <p:cNvPr id="192" name="Google Shape;192;p39"/>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3" name="Google Shape;193;p39"/>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94" name="Google Shape;194;p3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image" Target="../media/image4.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5" Type="http://schemas.openxmlformats.org/officeDocument/2006/relationships/theme" Target="../theme/theme1.xml"/><Relationship Id="rId14" Type="http://schemas.openxmlformats.org/officeDocument/2006/relationships/slideLayout" Target="../slideLayouts/slideLayout3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04800" lvl="4" marL="2286000" rtl="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rtl="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rtl="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rtl="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rtl="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2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122" name="Google Shape;122;p2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23" name="Google Shape;123;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24" name="Google Shape;124;p26"/>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s://pixabay.com/illustrations/search/spain/" TargetMode="External"/><Relationship Id="rId5" Type="http://schemas.openxmlformats.org/officeDocument/2006/relationships/hyperlink" Target="https://pixabay.com/illustrations/search/logo/" TargetMode="External"/><Relationship Id="rId6" Type="http://schemas.openxmlformats.org/officeDocument/2006/relationships/image" Target="../media/image16.png"/><Relationship Id="rId7"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8" name="Shape 198"/>
        <p:cNvGrpSpPr/>
        <p:nvPr/>
      </p:nvGrpSpPr>
      <p:grpSpPr>
        <a:xfrm>
          <a:off x="0" y="0"/>
          <a:ext cx="0" cy="0"/>
          <a:chOff x="0" y="0"/>
          <a:chExt cx="0" cy="0"/>
        </a:xfrm>
      </p:grpSpPr>
      <p:sp>
        <p:nvSpPr>
          <p:cNvPr id="199" name="Google Shape;199;p40"/>
          <p:cNvSpPr txBox="1"/>
          <p:nvPr>
            <p:ph type="ctrTitle"/>
          </p:nvPr>
        </p:nvSpPr>
        <p:spPr>
          <a:xfrm>
            <a:off x="458975" y="1438150"/>
            <a:ext cx="7591800" cy="18615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Protecting the planet [1 / 3]</a:t>
            </a:r>
            <a:endParaRPr>
              <a:solidFill>
                <a:srgbClr val="4B3241"/>
              </a:solidFill>
            </a:endParaRPr>
          </a:p>
          <a:p>
            <a:pPr indent="-304800" lvl="0" marL="228600" marR="0" rtl="0" algn="l">
              <a:lnSpc>
                <a:spcPct val="115000"/>
              </a:lnSpc>
              <a:spcBef>
                <a:spcPts val="0"/>
              </a:spcBef>
              <a:spcAft>
                <a:spcPts val="0"/>
              </a:spcAft>
              <a:buClr>
                <a:srgbClr val="4B3241"/>
              </a:buClr>
              <a:buSzPts val="3000"/>
              <a:buChar char="-"/>
            </a:pPr>
            <a:r>
              <a:rPr lang="en-GB">
                <a:solidFill>
                  <a:srgbClr val="4B3241"/>
                </a:solidFill>
              </a:rPr>
              <a:t>Modal verbs in the conditional </a:t>
            </a:r>
            <a:endParaRPr>
              <a:solidFill>
                <a:srgbClr val="4B3241"/>
              </a:solidFill>
            </a:endParaRPr>
          </a:p>
        </p:txBody>
      </p:sp>
      <p:sp>
        <p:nvSpPr>
          <p:cNvPr id="200" name="Google Shape;200;p40"/>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a:solidFill>
                  <a:srgbClr val="4B3241"/>
                </a:solidFill>
              </a:rPr>
              <a:t>French </a:t>
            </a:r>
            <a:endParaRPr b="1">
              <a:solidFill>
                <a:srgbClr val="4B3241"/>
              </a:solidFill>
            </a:endParaRPr>
          </a:p>
        </p:txBody>
      </p:sp>
      <p:sp>
        <p:nvSpPr>
          <p:cNvPr id="201" name="Google Shape;201;p40"/>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solidFill>
                  <a:srgbClr val="4B3241"/>
                </a:solidFill>
              </a:rPr>
              <a:t>Madame Williams</a:t>
            </a:r>
            <a:endParaRPr>
              <a:solidFill>
                <a:srgbClr val="4B324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descr="rectangle" id="206" name="Google Shape;206;p41"/>
          <p:cNvSpPr/>
          <p:nvPr/>
        </p:nvSpPr>
        <p:spPr>
          <a:xfrm>
            <a:off x="2718013" y="1685316"/>
            <a:ext cx="3146700" cy="2601600"/>
          </a:xfrm>
          <a:prstGeom prst="roundRect">
            <a:avLst>
              <a:gd fmla="val 16667" name="adj"/>
            </a:avLst>
          </a:prstGeom>
          <a:noFill/>
          <a:ln cap="flat" cmpd="sng" w="22225">
            <a:solidFill>
              <a:srgbClr val="42719B"/>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07" name="Google Shape;207;p41"/>
          <p:cNvSpPr txBox="1"/>
          <p:nvPr/>
        </p:nvSpPr>
        <p:spPr>
          <a:xfrm>
            <a:off x="3029975" y="430638"/>
            <a:ext cx="2695200" cy="148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0">
                <a:solidFill>
                  <a:schemeClr val="accent5"/>
                </a:solidFill>
                <a:latin typeface="Montserrat"/>
                <a:ea typeface="Montserrat"/>
                <a:cs typeface="Montserrat"/>
                <a:sym typeface="Montserrat"/>
              </a:rPr>
              <a:t>[ r ]</a:t>
            </a:r>
            <a:endParaRPr b="1" sz="5000">
              <a:solidFill>
                <a:schemeClr val="accent5"/>
              </a:solidFill>
              <a:latin typeface="Montserrat"/>
              <a:ea typeface="Montserrat"/>
              <a:cs typeface="Montserrat"/>
              <a:sym typeface="Montserrat"/>
            </a:endParaRPr>
          </a:p>
        </p:txBody>
      </p:sp>
      <p:pic>
        <p:nvPicPr>
          <p:cNvPr id="208" name="Google Shape;208;p41"/>
          <p:cNvPicPr preferRelativeResize="0"/>
          <p:nvPr/>
        </p:nvPicPr>
        <p:blipFill>
          <a:blip r:embed="rId3">
            <a:alphaModFix/>
          </a:blip>
          <a:stretch>
            <a:fillRect/>
          </a:stretch>
        </p:blipFill>
        <p:spPr>
          <a:xfrm>
            <a:off x="3598062" y="1966825"/>
            <a:ext cx="1547850" cy="1209850"/>
          </a:xfrm>
          <a:prstGeom prst="rect">
            <a:avLst/>
          </a:prstGeom>
          <a:noFill/>
          <a:ln>
            <a:noFill/>
          </a:ln>
        </p:spPr>
      </p:pic>
      <p:sp>
        <p:nvSpPr>
          <p:cNvPr id="209" name="Google Shape;209;p41"/>
          <p:cNvSpPr txBox="1"/>
          <p:nvPr/>
        </p:nvSpPr>
        <p:spPr>
          <a:xfrm>
            <a:off x="3521863" y="3125550"/>
            <a:ext cx="1767600" cy="15000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6000">
                <a:solidFill>
                  <a:schemeClr val="accent5"/>
                </a:solidFill>
                <a:latin typeface="Montserrat"/>
                <a:ea typeface="Montserrat"/>
                <a:cs typeface="Montserrat"/>
                <a:sym typeface="Montserrat"/>
              </a:rPr>
              <a:t>r</a:t>
            </a:r>
            <a:r>
              <a:rPr lang="en-GB" sz="6000">
                <a:solidFill>
                  <a:schemeClr val="dk2"/>
                </a:solidFill>
                <a:latin typeface="Montserrat"/>
                <a:ea typeface="Montserrat"/>
                <a:cs typeface="Montserrat"/>
                <a:sym typeface="Montserrat"/>
              </a:rPr>
              <a:t>ien</a:t>
            </a:r>
            <a:endParaRPr sz="700"/>
          </a:p>
        </p:txBody>
      </p:sp>
      <p:sp>
        <p:nvSpPr>
          <p:cNvPr id="210" name="Google Shape;210;p41"/>
          <p:cNvSpPr txBox="1"/>
          <p:nvPr/>
        </p:nvSpPr>
        <p:spPr>
          <a:xfrm>
            <a:off x="6445800" y="2398963"/>
            <a:ext cx="2068500" cy="9894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en-GB" sz="5000">
                <a:solidFill>
                  <a:schemeClr val="accent5"/>
                </a:solidFill>
                <a:latin typeface="Montserrat"/>
                <a:ea typeface="Montserrat"/>
                <a:cs typeface="Montserrat"/>
                <a:sym typeface="Montserrat"/>
              </a:rPr>
              <a:t>[ rr ]</a:t>
            </a:r>
            <a:endParaRPr sz="7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42"/>
          <p:cNvSpPr/>
          <p:nvPr/>
        </p:nvSpPr>
        <p:spPr>
          <a:xfrm>
            <a:off x="202275" y="2982875"/>
            <a:ext cx="4274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15076"/>
              </a:buClr>
              <a:buSzPts val="6000"/>
              <a:buFont typeface="Arial"/>
              <a:buNone/>
            </a:pPr>
            <a:r>
              <a:rPr b="1" lang="en-GB" sz="3000">
                <a:solidFill>
                  <a:schemeClr val="accent5"/>
                </a:solidFill>
                <a:latin typeface="Montserrat"/>
                <a:ea typeface="Montserrat"/>
                <a:cs typeface="Montserrat"/>
                <a:sym typeface="Montserrat"/>
              </a:rPr>
              <a:t>r</a:t>
            </a:r>
            <a:r>
              <a:rPr lang="en-GB" sz="3000">
                <a:solidFill>
                  <a:schemeClr val="dk2"/>
                </a:solidFill>
                <a:latin typeface="Montserrat"/>
                <a:ea typeface="Montserrat"/>
                <a:cs typeface="Montserrat"/>
                <a:sym typeface="Montserrat"/>
              </a:rPr>
              <a:t>ecyclage</a:t>
            </a:r>
            <a:endParaRPr i="0" sz="3000" u="none" cap="none" strike="noStrike">
              <a:solidFill>
                <a:srgbClr val="434343"/>
              </a:solidFill>
              <a:latin typeface="Montserrat"/>
              <a:ea typeface="Montserrat"/>
              <a:cs typeface="Montserrat"/>
              <a:sym typeface="Montserrat"/>
            </a:endParaRPr>
          </a:p>
        </p:txBody>
      </p:sp>
      <p:pic>
        <p:nvPicPr>
          <p:cNvPr id="216" name="Google Shape;216;p42"/>
          <p:cNvPicPr preferRelativeResize="0"/>
          <p:nvPr/>
        </p:nvPicPr>
        <p:blipFill>
          <a:blip r:embed="rId3">
            <a:alphaModFix/>
          </a:blip>
          <a:stretch>
            <a:fillRect/>
          </a:stretch>
        </p:blipFill>
        <p:spPr>
          <a:xfrm>
            <a:off x="202275" y="187700"/>
            <a:ext cx="967050" cy="970000"/>
          </a:xfrm>
          <a:prstGeom prst="rect">
            <a:avLst/>
          </a:prstGeom>
          <a:noFill/>
          <a:ln>
            <a:noFill/>
          </a:ln>
        </p:spPr>
      </p:pic>
      <p:sp>
        <p:nvSpPr>
          <p:cNvPr id="217" name="Google Shape;217;p42"/>
          <p:cNvSpPr txBox="1"/>
          <p:nvPr/>
        </p:nvSpPr>
        <p:spPr>
          <a:xfrm>
            <a:off x="3413400" y="830538"/>
            <a:ext cx="2317200" cy="14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5000">
                <a:solidFill>
                  <a:schemeClr val="accent5"/>
                </a:solidFill>
                <a:latin typeface="Montserrat"/>
                <a:ea typeface="Montserrat"/>
                <a:cs typeface="Montserrat"/>
                <a:sym typeface="Montserrat"/>
              </a:rPr>
              <a:t>[r]</a:t>
            </a:r>
            <a:endParaRPr b="1" sz="5000">
              <a:solidFill>
                <a:schemeClr val="accent5"/>
              </a:solidFill>
              <a:latin typeface="Montserrat"/>
              <a:ea typeface="Montserrat"/>
              <a:cs typeface="Montserrat"/>
              <a:sym typeface="Montserrat"/>
            </a:endParaRPr>
          </a:p>
        </p:txBody>
      </p:sp>
      <p:sp>
        <p:nvSpPr>
          <p:cNvPr id="218" name="Google Shape;218;p42"/>
          <p:cNvSpPr txBox="1"/>
          <p:nvPr/>
        </p:nvSpPr>
        <p:spPr>
          <a:xfrm>
            <a:off x="51663" y="48150"/>
            <a:ext cx="1500000" cy="15000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600">
                <a:latin typeface="Times New Roman"/>
                <a:ea typeface="Times New Roman"/>
                <a:cs typeface="Times New Roman"/>
                <a:sym typeface="Times New Roman"/>
              </a:rPr>
              <a:t> </a:t>
            </a:r>
            <a:endParaRPr sz="600">
              <a:latin typeface="Times New Roman"/>
              <a:ea typeface="Times New Roman"/>
              <a:cs typeface="Times New Roman"/>
              <a:sym typeface="Times New Roman"/>
            </a:endParaRPr>
          </a:p>
        </p:txBody>
      </p:sp>
      <p:sp>
        <p:nvSpPr>
          <p:cNvPr id="219" name="Google Shape;219;p42"/>
          <p:cNvSpPr txBox="1"/>
          <p:nvPr/>
        </p:nvSpPr>
        <p:spPr>
          <a:xfrm>
            <a:off x="152400" y="152400"/>
            <a:ext cx="1500000" cy="1500000"/>
          </a:xfrm>
          <a:prstGeom prst="rect">
            <a:avLst/>
          </a:prstGeom>
          <a:no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a:p>
            <a:pPr indent="0" lvl="0" marL="76200" marR="76200" rtl="0" algn="l">
              <a:lnSpc>
                <a:spcPct val="287500"/>
              </a:lnSpc>
              <a:spcBef>
                <a:spcPts val="0"/>
              </a:spcBef>
              <a:spcAft>
                <a:spcPts val="1000"/>
              </a:spcAft>
              <a:buNone/>
            </a:pPr>
            <a:r>
              <a:rPr lang="en-GB" sz="600">
                <a:solidFill>
                  <a:srgbClr val="FFFFFF"/>
                </a:solidFill>
                <a:uFill>
                  <a:noFill/>
                </a:uFill>
                <a:hlinkClick r:id="rId4">
                  <a:extLst>
                    <a:ext uri="{A12FA001-AC4F-418D-AE19-62706E023703}">
                      <ahyp:hlinkClr val="tx"/>
                    </a:ext>
                  </a:extLst>
                </a:hlinkClick>
              </a:rPr>
              <a:t>Spain</a:t>
            </a:r>
            <a:r>
              <a:rPr lang="en-GB" sz="600">
                <a:solidFill>
                  <a:srgbClr val="191B26"/>
                </a:solidFill>
              </a:rPr>
              <a:t> </a:t>
            </a:r>
            <a:endParaRPr sz="600">
              <a:solidFill>
                <a:srgbClr val="191B26"/>
              </a:solidFill>
            </a:endParaRPr>
          </a:p>
        </p:txBody>
      </p:sp>
      <p:sp>
        <p:nvSpPr>
          <p:cNvPr id="220" name="Google Shape;220;p42"/>
          <p:cNvSpPr txBox="1"/>
          <p:nvPr/>
        </p:nvSpPr>
        <p:spPr>
          <a:xfrm>
            <a:off x="152400" y="152400"/>
            <a:ext cx="1500000" cy="1500000"/>
          </a:xfrm>
          <a:prstGeom prst="rect">
            <a:avLst/>
          </a:prstGeom>
          <a:no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a:p>
            <a:pPr indent="0" lvl="0" marL="76200" marR="76200" rtl="0" algn="l">
              <a:lnSpc>
                <a:spcPct val="287500"/>
              </a:lnSpc>
              <a:spcBef>
                <a:spcPts val="0"/>
              </a:spcBef>
              <a:spcAft>
                <a:spcPts val="1000"/>
              </a:spcAft>
              <a:buNone/>
            </a:pPr>
            <a:r>
              <a:rPr lang="en-GB" sz="600">
                <a:solidFill>
                  <a:srgbClr val="FFFFFF"/>
                </a:solidFill>
                <a:uFill>
                  <a:noFill/>
                </a:uFill>
                <a:hlinkClick r:id="rId5">
                  <a:extLst>
                    <a:ext uri="{A12FA001-AC4F-418D-AE19-62706E023703}">
                      <ahyp:hlinkClr val="tx"/>
                    </a:ext>
                  </a:extLst>
                </a:hlinkClick>
              </a:rPr>
              <a:t>Logo</a:t>
            </a:r>
            <a:r>
              <a:rPr lang="en-GB" sz="600">
                <a:solidFill>
                  <a:srgbClr val="191B26"/>
                </a:solidFill>
              </a:rPr>
              <a:t> </a:t>
            </a:r>
            <a:endParaRPr sz="600">
              <a:solidFill>
                <a:srgbClr val="191B26"/>
              </a:solidFill>
            </a:endParaRPr>
          </a:p>
        </p:txBody>
      </p:sp>
      <p:sp>
        <p:nvSpPr>
          <p:cNvPr id="221" name="Google Shape;221;p42"/>
          <p:cNvSpPr/>
          <p:nvPr/>
        </p:nvSpPr>
        <p:spPr>
          <a:xfrm>
            <a:off x="4934313" y="2984500"/>
            <a:ext cx="4382400" cy="79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15076"/>
              </a:buClr>
              <a:buSzPts val="6000"/>
              <a:buFont typeface="Arial"/>
              <a:buNone/>
            </a:pPr>
            <a:r>
              <a:rPr b="1" lang="en-GB" sz="3000">
                <a:solidFill>
                  <a:schemeClr val="accent5"/>
                </a:solidFill>
                <a:latin typeface="Montserrat"/>
                <a:ea typeface="Montserrat"/>
                <a:cs typeface="Montserrat"/>
                <a:sym typeface="Montserrat"/>
              </a:rPr>
              <a:t>r</a:t>
            </a:r>
            <a:r>
              <a:rPr lang="en-GB" sz="3000">
                <a:solidFill>
                  <a:schemeClr val="dk2"/>
                </a:solidFill>
                <a:latin typeface="Montserrat"/>
                <a:ea typeface="Montserrat"/>
                <a:cs typeface="Montserrat"/>
                <a:sym typeface="Montserrat"/>
              </a:rPr>
              <a:t>ecycler</a:t>
            </a:r>
            <a:endParaRPr i="0" sz="3000" u="none" cap="none" strike="noStrike">
              <a:solidFill>
                <a:srgbClr val="434343"/>
              </a:solidFill>
              <a:latin typeface="Montserrat"/>
              <a:ea typeface="Montserrat"/>
              <a:cs typeface="Montserrat"/>
              <a:sym typeface="Montserrat"/>
            </a:endParaRPr>
          </a:p>
        </p:txBody>
      </p:sp>
      <p:pic>
        <p:nvPicPr>
          <p:cNvPr id="222" name="Google Shape;222;p42"/>
          <p:cNvPicPr preferRelativeResize="0"/>
          <p:nvPr/>
        </p:nvPicPr>
        <p:blipFill>
          <a:blip r:embed="rId6">
            <a:alphaModFix/>
          </a:blip>
          <a:stretch>
            <a:fillRect/>
          </a:stretch>
        </p:blipFill>
        <p:spPr>
          <a:xfrm>
            <a:off x="1429350" y="1100150"/>
            <a:ext cx="1724025" cy="1762125"/>
          </a:xfrm>
          <a:prstGeom prst="rect">
            <a:avLst/>
          </a:prstGeom>
          <a:noFill/>
          <a:ln>
            <a:noFill/>
          </a:ln>
        </p:spPr>
      </p:pic>
      <p:pic>
        <p:nvPicPr>
          <p:cNvPr id="223" name="Google Shape;223;p42"/>
          <p:cNvPicPr preferRelativeResize="0"/>
          <p:nvPr/>
        </p:nvPicPr>
        <p:blipFill>
          <a:blip r:embed="rId7">
            <a:alphaModFix/>
          </a:blip>
          <a:stretch>
            <a:fillRect/>
          </a:stretch>
        </p:blipFill>
        <p:spPr>
          <a:xfrm>
            <a:off x="6254550" y="1385038"/>
            <a:ext cx="1571625" cy="1533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graphicFrame>
        <p:nvGraphicFramePr>
          <p:cNvPr id="228" name="Google Shape;228;p43"/>
          <p:cNvGraphicFramePr/>
          <p:nvPr/>
        </p:nvGraphicFramePr>
        <p:xfrm>
          <a:off x="417675" y="249475"/>
          <a:ext cx="3000000" cy="3000000"/>
        </p:xfrm>
        <a:graphic>
          <a:graphicData uri="http://schemas.openxmlformats.org/drawingml/2006/table">
            <a:tbl>
              <a:tblPr>
                <a:noFill/>
                <a:tableStyleId>{FFE09BDD-1404-4F5D-B972-0F894721DDC6}</a:tableStyleId>
              </a:tblPr>
              <a:tblGrid>
                <a:gridCol w="3900200"/>
                <a:gridCol w="3021800"/>
              </a:tblGrid>
              <a:tr h="381000">
                <a:tc>
                  <a:txBody>
                    <a:bodyPr/>
                    <a:lstStyle/>
                    <a:p>
                      <a:pPr indent="0" lvl="0" marL="0" rtl="0" algn="l">
                        <a:spcBef>
                          <a:spcPts val="0"/>
                        </a:spcBef>
                        <a:spcAft>
                          <a:spcPts val="0"/>
                        </a:spcAft>
                        <a:buNone/>
                      </a:pPr>
                      <a:r>
                        <a:rPr lang="en-GB" sz="1600">
                          <a:latin typeface="Montserrat"/>
                          <a:ea typeface="Montserrat"/>
                          <a:cs typeface="Montserrat"/>
                          <a:sym typeface="Montserrat"/>
                        </a:rPr>
                        <a:t>trier les déchets</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sort the rubbish</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consommer moins d’énergie</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consume less energy</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éteindre les appareils électriques</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turn off electrical appliances</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faire des achats responsables</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shop responsibly</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acheter des produits bios</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buy organic products</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utiliser les transports en commun</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use public transport</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éviter les sacs en plastique</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avoid plastic bags</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économiser l’eau</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save water</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installer des panneaux solaires</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to install solar panels</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229" name="Google Shape;229;p43"/>
          <p:cNvPicPr preferRelativeResize="0"/>
          <p:nvPr/>
        </p:nvPicPr>
        <p:blipFill>
          <a:blip r:embed="rId3">
            <a:alphaModFix/>
          </a:blip>
          <a:stretch>
            <a:fillRect/>
          </a:stretch>
        </p:blipFill>
        <p:spPr>
          <a:xfrm>
            <a:off x="7669700" y="121329"/>
            <a:ext cx="1316825" cy="1316825"/>
          </a:xfrm>
          <a:prstGeom prst="rect">
            <a:avLst/>
          </a:prstGeom>
          <a:noFill/>
          <a:ln>
            <a:noFill/>
          </a:ln>
        </p:spPr>
      </p:pic>
      <p:sp>
        <p:nvSpPr>
          <p:cNvPr id="230" name="Google Shape;230;p43"/>
          <p:cNvSpPr txBox="1"/>
          <p:nvPr/>
        </p:nvSpPr>
        <p:spPr>
          <a:xfrm>
            <a:off x="7637650" y="1601913"/>
            <a:ext cx="1317000" cy="24018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rPr lang="en-GB" sz="1400">
                <a:latin typeface="Montserrat"/>
                <a:ea typeface="Montserrat"/>
                <a:cs typeface="Montserrat"/>
                <a:sym typeface="Montserrat"/>
              </a:rPr>
              <a:t>The infinitive can also be translated by the gerund.</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rPr lang="en-GB" sz="1400">
                <a:latin typeface="Montserrat"/>
                <a:ea typeface="Montserrat"/>
                <a:cs typeface="Montserrat"/>
                <a:sym typeface="Montserrat"/>
              </a:rPr>
              <a:t>Trier les déchets to sort the rubbish AND sort</a:t>
            </a:r>
            <a:r>
              <a:rPr b="1" lang="en-GB" sz="1400">
                <a:solidFill>
                  <a:schemeClr val="accent4"/>
                </a:solidFill>
                <a:latin typeface="Montserrat"/>
                <a:ea typeface="Montserrat"/>
                <a:cs typeface="Montserrat"/>
                <a:sym typeface="Montserrat"/>
              </a:rPr>
              <a:t>ing</a:t>
            </a:r>
            <a:r>
              <a:rPr lang="en-GB" sz="1400">
                <a:latin typeface="Montserrat"/>
                <a:ea typeface="Montserrat"/>
                <a:cs typeface="Montserrat"/>
                <a:sym typeface="Montserrat"/>
              </a:rPr>
              <a:t> the rubbish.</a:t>
            </a:r>
            <a:endParaRPr sz="14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4"/>
          <p:cNvSpPr txBox="1"/>
          <p:nvPr>
            <p:ph type="title"/>
          </p:nvPr>
        </p:nvSpPr>
        <p:spPr>
          <a:xfrm>
            <a:off x="306575" y="254525"/>
            <a:ext cx="1122000" cy="411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On</a:t>
            </a:r>
            <a:endParaRPr>
              <a:solidFill>
                <a:schemeClr val="dk2"/>
              </a:solidFill>
            </a:endParaRPr>
          </a:p>
        </p:txBody>
      </p:sp>
      <p:sp>
        <p:nvSpPr>
          <p:cNvPr id="236" name="Google Shape;236;p44"/>
          <p:cNvSpPr txBox="1"/>
          <p:nvPr>
            <p:ph idx="1" type="body"/>
          </p:nvPr>
        </p:nvSpPr>
        <p:spPr>
          <a:xfrm>
            <a:off x="268475" y="2032175"/>
            <a:ext cx="3815700" cy="367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sz="1800"/>
              <a:t>To refer to one</a:t>
            </a:r>
            <a:r>
              <a:rPr b="1" lang="en-GB" sz="1800">
                <a:solidFill>
                  <a:schemeClr val="accent3"/>
                </a:solidFill>
              </a:rPr>
              <a:t> specific</a:t>
            </a:r>
            <a:r>
              <a:rPr lang="en-GB" sz="1800"/>
              <a:t> person</a:t>
            </a:r>
            <a:endParaRPr sz="1800"/>
          </a:p>
          <a:p>
            <a:pPr indent="0" lvl="0" marL="0" rtl="0" algn="ctr">
              <a:spcBef>
                <a:spcPts val="1000"/>
              </a:spcBef>
              <a:spcAft>
                <a:spcPts val="1000"/>
              </a:spcAft>
              <a:buNone/>
            </a:pPr>
            <a:r>
              <a:t/>
            </a:r>
            <a:endParaRPr sz="1400"/>
          </a:p>
        </p:txBody>
      </p:sp>
      <p:sp>
        <p:nvSpPr>
          <p:cNvPr id="237" name="Google Shape;237;p44"/>
          <p:cNvSpPr txBox="1"/>
          <p:nvPr>
            <p:ph idx="1" type="body"/>
          </p:nvPr>
        </p:nvSpPr>
        <p:spPr>
          <a:xfrm>
            <a:off x="1487075" y="832706"/>
            <a:ext cx="11220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800"/>
              <a:t>Tu</a:t>
            </a:r>
            <a:endParaRPr b="1" sz="1400"/>
          </a:p>
        </p:txBody>
      </p:sp>
      <p:sp>
        <p:nvSpPr>
          <p:cNvPr id="238" name="Google Shape;238;p44"/>
          <p:cNvSpPr txBox="1"/>
          <p:nvPr>
            <p:ph idx="1" type="body"/>
          </p:nvPr>
        </p:nvSpPr>
        <p:spPr>
          <a:xfrm>
            <a:off x="1965600" y="824950"/>
            <a:ext cx="1810500" cy="723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 You </a:t>
            </a:r>
            <a:br>
              <a:rPr lang="en-GB" sz="1800"/>
            </a:br>
            <a:endParaRPr b="1" sz="1400"/>
          </a:p>
        </p:txBody>
      </p:sp>
      <p:sp>
        <p:nvSpPr>
          <p:cNvPr id="239" name="Google Shape;239;p44"/>
          <p:cNvSpPr txBox="1"/>
          <p:nvPr>
            <p:ph idx="1" type="body"/>
          </p:nvPr>
        </p:nvSpPr>
        <p:spPr>
          <a:xfrm>
            <a:off x="4212425" y="3854738"/>
            <a:ext cx="4472700" cy="367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sz="1800"/>
              <a:t>To refer to people in </a:t>
            </a:r>
            <a:r>
              <a:rPr b="1" lang="en-GB" sz="1800">
                <a:solidFill>
                  <a:schemeClr val="accent3"/>
                </a:solidFill>
              </a:rPr>
              <a:t>general</a:t>
            </a:r>
            <a:endParaRPr sz="1800"/>
          </a:p>
          <a:p>
            <a:pPr indent="0" lvl="0" marL="0" rtl="0" algn="ctr">
              <a:spcBef>
                <a:spcPts val="1000"/>
              </a:spcBef>
              <a:spcAft>
                <a:spcPts val="1000"/>
              </a:spcAft>
              <a:buNone/>
            </a:pPr>
            <a:r>
              <a:t/>
            </a:r>
            <a:endParaRPr sz="1400"/>
          </a:p>
        </p:txBody>
      </p:sp>
      <p:sp>
        <p:nvSpPr>
          <p:cNvPr id="240" name="Google Shape;240;p44"/>
          <p:cNvSpPr txBox="1"/>
          <p:nvPr>
            <p:ph idx="1" type="body"/>
          </p:nvPr>
        </p:nvSpPr>
        <p:spPr>
          <a:xfrm>
            <a:off x="5486697" y="1340575"/>
            <a:ext cx="4947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800"/>
              <a:t>On</a:t>
            </a:r>
            <a:r>
              <a:rPr lang="en-GB" sz="1800"/>
              <a:t> </a:t>
            </a:r>
            <a:endParaRPr b="1" sz="1400"/>
          </a:p>
        </p:txBody>
      </p:sp>
      <p:sp>
        <p:nvSpPr>
          <p:cNvPr id="241" name="Google Shape;241;p44"/>
          <p:cNvSpPr txBox="1"/>
          <p:nvPr>
            <p:ph idx="1" type="body"/>
          </p:nvPr>
        </p:nvSpPr>
        <p:spPr>
          <a:xfrm>
            <a:off x="5932429" y="1347044"/>
            <a:ext cx="15552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 You, we</a:t>
            </a:r>
            <a:endParaRPr b="1" sz="1400"/>
          </a:p>
        </p:txBody>
      </p:sp>
      <p:pic>
        <p:nvPicPr>
          <p:cNvPr id="242" name="Google Shape;242;p44"/>
          <p:cNvPicPr preferRelativeResize="0"/>
          <p:nvPr/>
        </p:nvPicPr>
        <p:blipFill>
          <a:blip r:embed="rId3">
            <a:alphaModFix/>
          </a:blip>
          <a:stretch>
            <a:fillRect/>
          </a:stretch>
        </p:blipFill>
        <p:spPr>
          <a:xfrm>
            <a:off x="1267975" y="1134013"/>
            <a:ext cx="1555200" cy="833191"/>
          </a:xfrm>
          <a:prstGeom prst="rect">
            <a:avLst/>
          </a:prstGeom>
          <a:noFill/>
          <a:ln>
            <a:noFill/>
          </a:ln>
        </p:spPr>
      </p:pic>
      <p:pic>
        <p:nvPicPr>
          <p:cNvPr id="243" name="Google Shape;243;p44"/>
          <p:cNvPicPr preferRelativeResize="0"/>
          <p:nvPr/>
        </p:nvPicPr>
        <p:blipFill>
          <a:blip r:embed="rId4">
            <a:alphaModFix/>
          </a:blip>
          <a:stretch>
            <a:fillRect/>
          </a:stretch>
        </p:blipFill>
        <p:spPr>
          <a:xfrm>
            <a:off x="5983687" y="2229511"/>
            <a:ext cx="635583" cy="1038326"/>
          </a:xfrm>
          <a:prstGeom prst="rect">
            <a:avLst/>
          </a:prstGeom>
          <a:noFill/>
          <a:ln>
            <a:noFill/>
          </a:ln>
        </p:spPr>
      </p:pic>
      <p:cxnSp>
        <p:nvCxnSpPr>
          <p:cNvPr id="244" name="Google Shape;244;p44"/>
          <p:cNvCxnSpPr/>
          <p:nvPr/>
        </p:nvCxnSpPr>
        <p:spPr>
          <a:xfrm>
            <a:off x="4266238" y="800450"/>
            <a:ext cx="7500" cy="3514800"/>
          </a:xfrm>
          <a:prstGeom prst="straightConnector1">
            <a:avLst/>
          </a:prstGeom>
          <a:noFill/>
          <a:ln cap="flat" cmpd="sng" w="9525">
            <a:solidFill>
              <a:schemeClr val="dk2"/>
            </a:solidFill>
            <a:prstDash val="dashDot"/>
            <a:round/>
            <a:headEnd len="med" w="med" type="none"/>
            <a:tailEnd len="med" w="med" type="none"/>
          </a:ln>
        </p:spPr>
      </p:cxnSp>
      <p:pic>
        <p:nvPicPr>
          <p:cNvPr id="245" name="Google Shape;245;p44"/>
          <p:cNvPicPr preferRelativeResize="0"/>
          <p:nvPr/>
        </p:nvPicPr>
        <p:blipFill>
          <a:blip r:embed="rId4">
            <a:alphaModFix/>
          </a:blip>
          <a:stretch>
            <a:fillRect/>
          </a:stretch>
        </p:blipFill>
        <p:spPr>
          <a:xfrm>
            <a:off x="5300375" y="2016687"/>
            <a:ext cx="635583" cy="1038326"/>
          </a:xfrm>
          <a:prstGeom prst="rect">
            <a:avLst/>
          </a:prstGeom>
          <a:noFill/>
          <a:ln>
            <a:noFill/>
          </a:ln>
        </p:spPr>
      </p:pic>
      <p:pic>
        <p:nvPicPr>
          <p:cNvPr id="246" name="Google Shape;246;p44"/>
          <p:cNvPicPr preferRelativeResize="0"/>
          <p:nvPr/>
        </p:nvPicPr>
        <p:blipFill>
          <a:blip r:embed="rId4">
            <a:alphaModFix/>
          </a:blip>
          <a:stretch>
            <a:fillRect/>
          </a:stretch>
        </p:blipFill>
        <p:spPr>
          <a:xfrm>
            <a:off x="6658268" y="2059252"/>
            <a:ext cx="635583" cy="1038326"/>
          </a:xfrm>
          <a:prstGeom prst="rect">
            <a:avLst/>
          </a:prstGeom>
          <a:noFill/>
          <a:ln>
            <a:noFill/>
          </a:ln>
        </p:spPr>
      </p:pic>
      <p:sp>
        <p:nvSpPr>
          <p:cNvPr id="247" name="Google Shape;247;p44"/>
          <p:cNvSpPr txBox="1"/>
          <p:nvPr>
            <p:ph type="title"/>
          </p:nvPr>
        </p:nvSpPr>
        <p:spPr>
          <a:xfrm>
            <a:off x="954275" y="254525"/>
            <a:ext cx="6622500" cy="411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  You, we</a:t>
            </a:r>
            <a:endParaRPr>
              <a:solidFill>
                <a:schemeClr val="dk2"/>
              </a:solidFill>
            </a:endParaRPr>
          </a:p>
        </p:txBody>
      </p:sp>
      <p:sp>
        <p:nvSpPr>
          <p:cNvPr id="248" name="Google Shape;248;p44"/>
          <p:cNvSpPr txBox="1"/>
          <p:nvPr>
            <p:ph idx="1" type="body"/>
          </p:nvPr>
        </p:nvSpPr>
        <p:spPr>
          <a:xfrm>
            <a:off x="268475" y="3784775"/>
            <a:ext cx="3815700" cy="367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GB" sz="1800"/>
              <a:t>To refer to a group of </a:t>
            </a:r>
            <a:r>
              <a:rPr b="1" lang="en-GB" sz="1800">
                <a:solidFill>
                  <a:schemeClr val="accent3"/>
                </a:solidFill>
              </a:rPr>
              <a:t>specific </a:t>
            </a:r>
            <a:r>
              <a:rPr lang="en-GB" sz="1800"/>
              <a:t>people</a:t>
            </a:r>
            <a:endParaRPr sz="1800"/>
          </a:p>
          <a:p>
            <a:pPr indent="0" lvl="0" marL="0" rtl="0" algn="ctr">
              <a:spcBef>
                <a:spcPts val="1000"/>
              </a:spcBef>
              <a:spcAft>
                <a:spcPts val="1000"/>
              </a:spcAft>
              <a:buNone/>
            </a:pPr>
            <a:r>
              <a:t/>
            </a:r>
            <a:endParaRPr sz="1400"/>
          </a:p>
        </p:txBody>
      </p:sp>
      <p:sp>
        <p:nvSpPr>
          <p:cNvPr id="249" name="Google Shape;249;p44"/>
          <p:cNvSpPr txBox="1"/>
          <p:nvPr>
            <p:ph idx="1" type="body"/>
          </p:nvPr>
        </p:nvSpPr>
        <p:spPr>
          <a:xfrm>
            <a:off x="1487075" y="2585306"/>
            <a:ext cx="11220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800"/>
              <a:t>Vous</a:t>
            </a:r>
            <a:endParaRPr b="1" sz="1400"/>
          </a:p>
        </p:txBody>
      </p:sp>
      <p:sp>
        <p:nvSpPr>
          <p:cNvPr id="250" name="Google Shape;250;p44"/>
          <p:cNvSpPr txBox="1"/>
          <p:nvPr>
            <p:ph idx="1" type="body"/>
          </p:nvPr>
        </p:nvSpPr>
        <p:spPr>
          <a:xfrm>
            <a:off x="2156100" y="2577550"/>
            <a:ext cx="1810500" cy="723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 You </a:t>
            </a:r>
            <a:br>
              <a:rPr lang="en-GB" sz="1800"/>
            </a:br>
            <a:endParaRPr b="1" sz="1400"/>
          </a:p>
        </p:txBody>
      </p:sp>
      <p:pic>
        <p:nvPicPr>
          <p:cNvPr id="251" name="Google Shape;251;p44"/>
          <p:cNvPicPr preferRelativeResize="0"/>
          <p:nvPr/>
        </p:nvPicPr>
        <p:blipFill>
          <a:blip r:embed="rId5">
            <a:alphaModFix/>
          </a:blip>
          <a:stretch>
            <a:fillRect/>
          </a:stretch>
        </p:blipFill>
        <p:spPr>
          <a:xfrm>
            <a:off x="1716275" y="2920031"/>
            <a:ext cx="992996" cy="703299"/>
          </a:xfrm>
          <a:prstGeom prst="rect">
            <a:avLst/>
          </a:prstGeom>
          <a:noFill/>
          <a:ln>
            <a:noFill/>
          </a:ln>
        </p:spPr>
      </p:pic>
      <p:grpSp>
        <p:nvGrpSpPr>
          <p:cNvPr id="252" name="Google Shape;252;p44"/>
          <p:cNvGrpSpPr/>
          <p:nvPr/>
        </p:nvGrpSpPr>
        <p:grpSpPr>
          <a:xfrm>
            <a:off x="8449935" y="144001"/>
            <a:ext cx="469897" cy="633345"/>
            <a:chOff x="1177672" y="4392800"/>
            <a:chExt cx="1324399" cy="2193024"/>
          </a:xfrm>
        </p:grpSpPr>
        <p:pic>
          <p:nvPicPr>
            <p:cNvPr id="253" name="Google Shape;253;p44"/>
            <p:cNvPicPr preferRelativeResize="0"/>
            <p:nvPr/>
          </p:nvPicPr>
          <p:blipFill>
            <a:blip r:embed="rId6">
              <a:alphaModFix/>
            </a:blip>
            <a:stretch>
              <a:fillRect/>
            </a:stretch>
          </p:blipFill>
          <p:spPr>
            <a:xfrm>
              <a:off x="1177672" y="4392800"/>
              <a:ext cx="1324399" cy="1690351"/>
            </a:xfrm>
            <a:prstGeom prst="rect">
              <a:avLst/>
            </a:prstGeom>
            <a:noFill/>
            <a:ln>
              <a:noFill/>
            </a:ln>
          </p:spPr>
        </p:pic>
        <p:pic>
          <p:nvPicPr>
            <p:cNvPr descr="A picture containing table&#10;&#10;Description automatically generated" id="254" name="Google Shape;254;p44"/>
            <p:cNvPicPr preferRelativeResize="0"/>
            <p:nvPr/>
          </p:nvPicPr>
          <p:blipFill rotWithShape="1">
            <a:blip r:embed="rId7">
              <a:alphaModFix/>
            </a:blip>
            <a:srcRect b="-1927" l="0" r="0" t="84686"/>
            <a:stretch/>
          </p:blipFill>
          <p:spPr>
            <a:xfrm>
              <a:off x="1249738" y="6225833"/>
              <a:ext cx="1180275" cy="359991"/>
            </a:xfrm>
            <a:prstGeom prst="rect">
              <a:avLst/>
            </a:prstGeom>
            <a:noFill/>
            <a:ln>
              <a:noFill/>
            </a:ln>
          </p:spPr>
        </p:pic>
      </p:grpSp>
      <p:sp>
        <p:nvSpPr>
          <p:cNvPr id="255" name="Google Shape;255;p44"/>
          <p:cNvSpPr txBox="1"/>
          <p:nvPr/>
        </p:nvSpPr>
        <p:spPr>
          <a:xfrm>
            <a:off x="8448460" y="1687204"/>
            <a:ext cx="2694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3"/>
                </a:solidFill>
                <a:latin typeface="Montserrat"/>
                <a:ea typeface="Montserrat"/>
                <a:cs typeface="Montserrat"/>
                <a:sym typeface="Montserrat"/>
              </a:rPr>
              <a:t>3</a:t>
            </a:r>
            <a:endParaRPr b="1" sz="3200">
              <a:solidFill>
                <a:schemeClr val="accent3"/>
              </a:solidFill>
              <a:latin typeface="Montserrat"/>
              <a:ea typeface="Montserrat"/>
              <a:cs typeface="Montserrat"/>
              <a:sym typeface="Montserrat"/>
            </a:endParaRPr>
          </a:p>
        </p:txBody>
      </p:sp>
      <p:sp>
        <p:nvSpPr>
          <p:cNvPr id="256" name="Google Shape;256;p44"/>
          <p:cNvSpPr txBox="1"/>
          <p:nvPr/>
        </p:nvSpPr>
        <p:spPr>
          <a:xfrm>
            <a:off x="8448460" y="2074372"/>
            <a:ext cx="2694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3"/>
                </a:solidFill>
                <a:latin typeface="Montserrat"/>
                <a:ea typeface="Montserrat"/>
                <a:cs typeface="Montserrat"/>
                <a:sym typeface="Montserrat"/>
              </a:rPr>
              <a:t>2</a:t>
            </a:r>
            <a:endParaRPr b="1" sz="3200">
              <a:solidFill>
                <a:schemeClr val="accent3"/>
              </a:solidFill>
              <a:latin typeface="Montserrat"/>
              <a:ea typeface="Montserrat"/>
              <a:cs typeface="Montserrat"/>
              <a:sym typeface="Montserrat"/>
            </a:endParaRPr>
          </a:p>
        </p:txBody>
      </p:sp>
      <p:sp>
        <p:nvSpPr>
          <p:cNvPr id="257" name="Google Shape;257;p44"/>
          <p:cNvSpPr txBox="1"/>
          <p:nvPr/>
        </p:nvSpPr>
        <p:spPr>
          <a:xfrm>
            <a:off x="8475270" y="2442380"/>
            <a:ext cx="2694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3"/>
                </a:solidFill>
                <a:latin typeface="Montserrat"/>
                <a:ea typeface="Montserrat"/>
                <a:cs typeface="Montserrat"/>
                <a:sym typeface="Montserrat"/>
              </a:rPr>
              <a:t>1</a:t>
            </a:r>
            <a:endParaRPr b="1" sz="3200">
              <a:solidFill>
                <a:schemeClr val="accent3"/>
              </a:solidFill>
              <a:latin typeface="Montserrat"/>
              <a:ea typeface="Montserrat"/>
              <a:cs typeface="Montserrat"/>
              <a:sym typeface="Montserrat"/>
            </a:endParaRPr>
          </a:p>
          <a:p>
            <a:pPr indent="0" lvl="0" marL="0" rtl="0" algn="l">
              <a:spcBef>
                <a:spcPts val="0"/>
              </a:spcBef>
              <a:spcAft>
                <a:spcPts val="0"/>
              </a:spcAft>
              <a:buNone/>
            </a:pPr>
            <a:r>
              <a:t/>
            </a:r>
            <a:endParaRPr b="1" sz="2500">
              <a:solidFill>
                <a:schemeClr val="accent3"/>
              </a:solidFill>
              <a:latin typeface="Montserrat"/>
              <a:ea typeface="Montserrat"/>
              <a:cs typeface="Montserrat"/>
              <a:sym typeface="Montserrat"/>
            </a:endParaRPr>
          </a:p>
        </p:txBody>
      </p:sp>
      <p:sp>
        <p:nvSpPr>
          <p:cNvPr id="258" name="Google Shape;258;p44"/>
          <p:cNvSpPr txBox="1"/>
          <p:nvPr/>
        </p:nvSpPr>
        <p:spPr>
          <a:xfrm>
            <a:off x="8448460" y="895438"/>
            <a:ext cx="4317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3"/>
                </a:solidFill>
                <a:latin typeface="Montserrat"/>
                <a:ea typeface="Montserrat"/>
                <a:cs typeface="Montserrat"/>
                <a:sym typeface="Montserrat"/>
              </a:rPr>
              <a:t>5</a:t>
            </a:r>
            <a:endParaRPr b="1" sz="3200">
              <a:solidFill>
                <a:schemeClr val="accent3"/>
              </a:solidFill>
              <a:latin typeface="Montserrat"/>
              <a:ea typeface="Montserrat"/>
              <a:cs typeface="Montserrat"/>
              <a:sym typeface="Montserrat"/>
            </a:endParaRPr>
          </a:p>
        </p:txBody>
      </p:sp>
      <p:sp>
        <p:nvSpPr>
          <p:cNvPr id="259" name="Google Shape;259;p44"/>
          <p:cNvSpPr txBox="1"/>
          <p:nvPr/>
        </p:nvSpPr>
        <p:spPr>
          <a:xfrm>
            <a:off x="8421649" y="1273025"/>
            <a:ext cx="2694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3"/>
                </a:solidFill>
                <a:latin typeface="Montserrat"/>
                <a:ea typeface="Montserrat"/>
                <a:cs typeface="Montserrat"/>
                <a:sym typeface="Montserrat"/>
              </a:rPr>
              <a:t>4</a:t>
            </a:r>
            <a:endParaRPr b="1" sz="3200">
              <a:solidFill>
                <a:schemeClr val="accent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265" name="Google Shape;265;p45"/>
          <p:cNvSpPr txBox="1"/>
          <p:nvPr>
            <p:ph type="title"/>
          </p:nvPr>
        </p:nvSpPr>
        <p:spPr>
          <a:xfrm>
            <a:off x="458975" y="445025"/>
            <a:ext cx="7599900" cy="411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Using the modal verbs devoir and pouvoir</a:t>
            </a:r>
            <a:endParaRPr>
              <a:solidFill>
                <a:schemeClr val="dk2"/>
              </a:solidFill>
            </a:endParaRPr>
          </a:p>
        </p:txBody>
      </p:sp>
      <p:sp>
        <p:nvSpPr>
          <p:cNvPr id="266" name="Google Shape;266;p45"/>
          <p:cNvSpPr txBox="1"/>
          <p:nvPr>
            <p:ph idx="1" type="body"/>
          </p:nvPr>
        </p:nvSpPr>
        <p:spPr>
          <a:xfrm>
            <a:off x="512525" y="1350150"/>
            <a:ext cx="11220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800"/>
              <a:t>Je </a:t>
            </a:r>
            <a:r>
              <a:rPr lang="en-GB" sz="1800"/>
              <a:t>doi</a:t>
            </a:r>
            <a:r>
              <a:rPr b="1" lang="en-GB" sz="1800"/>
              <a:t>s</a:t>
            </a:r>
            <a:endParaRPr b="1" sz="1400"/>
          </a:p>
        </p:txBody>
      </p:sp>
      <p:sp>
        <p:nvSpPr>
          <p:cNvPr id="267" name="Google Shape;267;p45"/>
          <p:cNvSpPr txBox="1"/>
          <p:nvPr>
            <p:ph idx="1" type="body"/>
          </p:nvPr>
        </p:nvSpPr>
        <p:spPr>
          <a:xfrm>
            <a:off x="1698900" y="1358350"/>
            <a:ext cx="22137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 I must, have to</a:t>
            </a:r>
            <a:endParaRPr b="1" sz="1400"/>
          </a:p>
        </p:txBody>
      </p:sp>
      <p:sp>
        <p:nvSpPr>
          <p:cNvPr id="268" name="Google Shape;268;p45"/>
          <p:cNvSpPr txBox="1"/>
          <p:nvPr>
            <p:ph idx="1" type="body"/>
          </p:nvPr>
        </p:nvSpPr>
        <p:spPr>
          <a:xfrm>
            <a:off x="4785238" y="1347038"/>
            <a:ext cx="10251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800"/>
              <a:t>On</a:t>
            </a:r>
            <a:r>
              <a:rPr lang="en-GB" sz="1800"/>
              <a:t> doi</a:t>
            </a:r>
            <a:r>
              <a:rPr b="1" lang="en-GB" sz="1800"/>
              <a:t>t</a:t>
            </a:r>
            <a:endParaRPr b="1" sz="1400"/>
          </a:p>
        </p:txBody>
      </p:sp>
      <p:sp>
        <p:nvSpPr>
          <p:cNvPr id="269" name="Google Shape;269;p45"/>
          <p:cNvSpPr txBox="1"/>
          <p:nvPr>
            <p:ph idx="1" type="body"/>
          </p:nvPr>
        </p:nvSpPr>
        <p:spPr>
          <a:xfrm>
            <a:off x="5901175" y="1347038"/>
            <a:ext cx="32220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 You must, have to</a:t>
            </a:r>
            <a:endParaRPr b="1" sz="1400"/>
          </a:p>
        </p:txBody>
      </p:sp>
      <p:pic>
        <p:nvPicPr>
          <p:cNvPr id="270" name="Google Shape;270;p45"/>
          <p:cNvPicPr preferRelativeResize="0"/>
          <p:nvPr/>
        </p:nvPicPr>
        <p:blipFill>
          <a:blip r:embed="rId3">
            <a:alphaModFix/>
          </a:blip>
          <a:stretch>
            <a:fillRect/>
          </a:stretch>
        </p:blipFill>
        <p:spPr>
          <a:xfrm>
            <a:off x="6275300" y="2184107"/>
            <a:ext cx="612824" cy="929411"/>
          </a:xfrm>
          <a:prstGeom prst="rect">
            <a:avLst/>
          </a:prstGeom>
          <a:noFill/>
          <a:ln>
            <a:noFill/>
          </a:ln>
        </p:spPr>
      </p:pic>
      <p:cxnSp>
        <p:nvCxnSpPr>
          <p:cNvPr id="271" name="Google Shape;271;p45"/>
          <p:cNvCxnSpPr>
            <a:endCxn id="272" idx="3"/>
          </p:cNvCxnSpPr>
          <p:nvPr/>
        </p:nvCxnSpPr>
        <p:spPr>
          <a:xfrm flipH="1">
            <a:off x="4369800" y="1159450"/>
            <a:ext cx="23100" cy="2554200"/>
          </a:xfrm>
          <a:prstGeom prst="straightConnector1">
            <a:avLst/>
          </a:prstGeom>
          <a:noFill/>
          <a:ln cap="flat" cmpd="sng" w="9525">
            <a:solidFill>
              <a:schemeClr val="dk2"/>
            </a:solidFill>
            <a:prstDash val="dashDot"/>
            <a:round/>
            <a:headEnd len="med" w="med" type="none"/>
            <a:tailEnd len="med" w="med" type="none"/>
          </a:ln>
        </p:spPr>
      </p:cxnSp>
      <p:pic>
        <p:nvPicPr>
          <p:cNvPr id="273" name="Google Shape;273;p45"/>
          <p:cNvPicPr preferRelativeResize="0"/>
          <p:nvPr/>
        </p:nvPicPr>
        <p:blipFill>
          <a:blip r:embed="rId3">
            <a:alphaModFix/>
          </a:blip>
          <a:stretch>
            <a:fillRect/>
          </a:stretch>
        </p:blipFill>
        <p:spPr>
          <a:xfrm>
            <a:off x="5622975" y="1993607"/>
            <a:ext cx="612824" cy="929411"/>
          </a:xfrm>
          <a:prstGeom prst="rect">
            <a:avLst/>
          </a:prstGeom>
          <a:noFill/>
          <a:ln>
            <a:noFill/>
          </a:ln>
        </p:spPr>
      </p:pic>
      <p:pic>
        <p:nvPicPr>
          <p:cNvPr id="274" name="Google Shape;274;p45"/>
          <p:cNvPicPr preferRelativeResize="0"/>
          <p:nvPr/>
        </p:nvPicPr>
        <p:blipFill>
          <a:blip r:embed="rId3">
            <a:alphaModFix/>
          </a:blip>
          <a:stretch>
            <a:fillRect/>
          </a:stretch>
        </p:blipFill>
        <p:spPr>
          <a:xfrm>
            <a:off x="6999200" y="2031707"/>
            <a:ext cx="612824" cy="929411"/>
          </a:xfrm>
          <a:prstGeom prst="rect">
            <a:avLst/>
          </a:prstGeom>
          <a:noFill/>
          <a:ln>
            <a:noFill/>
          </a:ln>
        </p:spPr>
      </p:pic>
      <p:pic>
        <p:nvPicPr>
          <p:cNvPr id="275" name="Google Shape;275;p45"/>
          <p:cNvPicPr preferRelativeResize="0"/>
          <p:nvPr/>
        </p:nvPicPr>
        <p:blipFill>
          <a:blip r:embed="rId4">
            <a:alphaModFix/>
          </a:blip>
          <a:stretch>
            <a:fillRect/>
          </a:stretch>
        </p:blipFill>
        <p:spPr>
          <a:xfrm>
            <a:off x="1678175" y="1762831"/>
            <a:ext cx="766001" cy="1617837"/>
          </a:xfrm>
          <a:prstGeom prst="rect">
            <a:avLst/>
          </a:prstGeom>
          <a:noFill/>
          <a:ln>
            <a:noFill/>
          </a:ln>
        </p:spPr>
      </p:pic>
      <p:sp>
        <p:nvSpPr>
          <p:cNvPr id="276" name="Google Shape;276;p45"/>
          <p:cNvSpPr txBox="1"/>
          <p:nvPr>
            <p:ph idx="1" type="body"/>
          </p:nvPr>
        </p:nvSpPr>
        <p:spPr>
          <a:xfrm>
            <a:off x="969725" y="3521850"/>
            <a:ext cx="11220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800"/>
              <a:t>Je </a:t>
            </a:r>
            <a:r>
              <a:rPr lang="en-GB" sz="1800"/>
              <a:t>peu</a:t>
            </a:r>
            <a:r>
              <a:rPr b="1" lang="en-GB" sz="1800"/>
              <a:t>x</a:t>
            </a:r>
            <a:endParaRPr b="1" sz="1400"/>
          </a:p>
        </p:txBody>
      </p:sp>
      <p:sp>
        <p:nvSpPr>
          <p:cNvPr id="272" name="Google Shape;272;p45"/>
          <p:cNvSpPr txBox="1"/>
          <p:nvPr>
            <p:ph idx="1" type="body"/>
          </p:nvPr>
        </p:nvSpPr>
        <p:spPr>
          <a:xfrm>
            <a:off x="2156100" y="3530050"/>
            <a:ext cx="22137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 I can</a:t>
            </a:r>
            <a:endParaRPr b="1" sz="1400"/>
          </a:p>
        </p:txBody>
      </p:sp>
      <p:sp>
        <p:nvSpPr>
          <p:cNvPr id="277" name="Google Shape;277;p45"/>
          <p:cNvSpPr txBox="1"/>
          <p:nvPr>
            <p:ph idx="1" type="body"/>
          </p:nvPr>
        </p:nvSpPr>
        <p:spPr>
          <a:xfrm>
            <a:off x="5547238" y="3480638"/>
            <a:ext cx="10251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800"/>
              <a:t>On</a:t>
            </a:r>
            <a:r>
              <a:rPr lang="en-GB" sz="1800"/>
              <a:t> peu</a:t>
            </a:r>
            <a:r>
              <a:rPr b="1" lang="en-GB" sz="1800"/>
              <a:t>t</a:t>
            </a:r>
            <a:endParaRPr b="1" sz="1400"/>
          </a:p>
        </p:txBody>
      </p:sp>
      <p:sp>
        <p:nvSpPr>
          <p:cNvPr id="278" name="Google Shape;278;p45"/>
          <p:cNvSpPr txBox="1"/>
          <p:nvPr>
            <p:ph idx="1" type="body"/>
          </p:nvPr>
        </p:nvSpPr>
        <p:spPr>
          <a:xfrm>
            <a:off x="6663175" y="3480638"/>
            <a:ext cx="32220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 You can</a:t>
            </a:r>
            <a:endParaRPr b="1" sz="1400"/>
          </a:p>
        </p:txBody>
      </p:sp>
      <p:sp>
        <p:nvSpPr>
          <p:cNvPr id="279" name="Google Shape;279;p45"/>
          <p:cNvSpPr/>
          <p:nvPr/>
        </p:nvSpPr>
        <p:spPr>
          <a:xfrm>
            <a:off x="1004375" y="1274700"/>
            <a:ext cx="434700" cy="4119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0" name="Google Shape;280;p45"/>
          <p:cNvSpPr/>
          <p:nvPr/>
        </p:nvSpPr>
        <p:spPr>
          <a:xfrm>
            <a:off x="5385875" y="1312800"/>
            <a:ext cx="434700" cy="4119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1" name="Google Shape;281;p45"/>
          <p:cNvSpPr/>
          <p:nvPr/>
        </p:nvSpPr>
        <p:spPr>
          <a:xfrm>
            <a:off x="1575875" y="3446400"/>
            <a:ext cx="434700" cy="4119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2" name="Google Shape;282;p45"/>
          <p:cNvSpPr/>
          <p:nvPr/>
        </p:nvSpPr>
        <p:spPr>
          <a:xfrm>
            <a:off x="6213688" y="3380663"/>
            <a:ext cx="434700" cy="4119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6"/>
          <p:cNvSpPr txBox="1"/>
          <p:nvPr/>
        </p:nvSpPr>
        <p:spPr>
          <a:xfrm>
            <a:off x="468400" y="45647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288" name="Google Shape;288;p46"/>
          <p:cNvSpPr txBox="1"/>
          <p:nvPr>
            <p:ph idx="1" type="body"/>
          </p:nvPr>
        </p:nvSpPr>
        <p:spPr>
          <a:xfrm>
            <a:off x="817325" y="1273950"/>
            <a:ext cx="12822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800"/>
              <a:t>Je </a:t>
            </a:r>
            <a:r>
              <a:rPr lang="en-GB" sz="1800"/>
              <a:t>devr</a:t>
            </a:r>
            <a:r>
              <a:rPr b="1" lang="en-GB" sz="1800"/>
              <a:t>ais</a:t>
            </a:r>
            <a:endParaRPr b="1" sz="1400"/>
          </a:p>
        </p:txBody>
      </p:sp>
      <p:sp>
        <p:nvSpPr>
          <p:cNvPr id="289" name="Google Shape;289;p46"/>
          <p:cNvSpPr txBox="1"/>
          <p:nvPr>
            <p:ph idx="1" type="body"/>
          </p:nvPr>
        </p:nvSpPr>
        <p:spPr>
          <a:xfrm>
            <a:off x="2118000" y="1282150"/>
            <a:ext cx="22137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 I should</a:t>
            </a:r>
            <a:endParaRPr b="1" sz="1400"/>
          </a:p>
        </p:txBody>
      </p:sp>
      <p:sp>
        <p:nvSpPr>
          <p:cNvPr id="290" name="Google Shape;290;p46"/>
          <p:cNvSpPr txBox="1"/>
          <p:nvPr>
            <p:ph idx="1" type="body"/>
          </p:nvPr>
        </p:nvSpPr>
        <p:spPr>
          <a:xfrm>
            <a:off x="4975738" y="1270838"/>
            <a:ext cx="18780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800"/>
              <a:t>On</a:t>
            </a:r>
            <a:r>
              <a:rPr lang="en-GB" sz="1800"/>
              <a:t> devr</a:t>
            </a:r>
            <a:r>
              <a:rPr b="1" lang="en-GB" sz="1800"/>
              <a:t>ait</a:t>
            </a:r>
            <a:endParaRPr b="1" sz="1400"/>
          </a:p>
        </p:txBody>
      </p:sp>
      <p:sp>
        <p:nvSpPr>
          <p:cNvPr id="291" name="Google Shape;291;p46"/>
          <p:cNvSpPr txBox="1"/>
          <p:nvPr>
            <p:ph idx="1" type="body"/>
          </p:nvPr>
        </p:nvSpPr>
        <p:spPr>
          <a:xfrm>
            <a:off x="6244075" y="1270838"/>
            <a:ext cx="32220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 You should</a:t>
            </a:r>
            <a:endParaRPr b="1" sz="1400"/>
          </a:p>
        </p:txBody>
      </p:sp>
      <p:cxnSp>
        <p:nvCxnSpPr>
          <p:cNvPr id="292" name="Google Shape;292;p46"/>
          <p:cNvCxnSpPr>
            <a:endCxn id="293" idx="3"/>
          </p:cNvCxnSpPr>
          <p:nvPr/>
        </p:nvCxnSpPr>
        <p:spPr>
          <a:xfrm flipH="1">
            <a:off x="4369800" y="1159450"/>
            <a:ext cx="23100" cy="2554200"/>
          </a:xfrm>
          <a:prstGeom prst="straightConnector1">
            <a:avLst/>
          </a:prstGeom>
          <a:noFill/>
          <a:ln cap="flat" cmpd="sng" w="9525">
            <a:solidFill>
              <a:schemeClr val="dk2"/>
            </a:solidFill>
            <a:prstDash val="dashDot"/>
            <a:round/>
            <a:headEnd len="med" w="med" type="none"/>
            <a:tailEnd len="med" w="med" type="none"/>
          </a:ln>
        </p:spPr>
      </p:cxnSp>
      <p:sp>
        <p:nvSpPr>
          <p:cNvPr id="294" name="Google Shape;294;p46"/>
          <p:cNvSpPr txBox="1"/>
          <p:nvPr>
            <p:ph idx="1" type="body"/>
          </p:nvPr>
        </p:nvSpPr>
        <p:spPr>
          <a:xfrm>
            <a:off x="808100" y="3521850"/>
            <a:ext cx="15120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800"/>
              <a:t>Je </a:t>
            </a:r>
            <a:r>
              <a:rPr lang="en-GB" sz="1800"/>
              <a:t>pourr</a:t>
            </a:r>
            <a:r>
              <a:rPr b="1" lang="en-GB" sz="1800"/>
              <a:t>ais</a:t>
            </a:r>
            <a:endParaRPr b="1" sz="1400"/>
          </a:p>
        </p:txBody>
      </p:sp>
      <p:sp>
        <p:nvSpPr>
          <p:cNvPr id="293" name="Google Shape;293;p46"/>
          <p:cNvSpPr txBox="1"/>
          <p:nvPr>
            <p:ph idx="1" type="body"/>
          </p:nvPr>
        </p:nvSpPr>
        <p:spPr>
          <a:xfrm>
            <a:off x="2156100" y="3530050"/>
            <a:ext cx="22137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 I could</a:t>
            </a:r>
            <a:endParaRPr b="1" sz="1400"/>
          </a:p>
        </p:txBody>
      </p:sp>
      <p:sp>
        <p:nvSpPr>
          <p:cNvPr id="295" name="Google Shape;295;p46"/>
          <p:cNvSpPr txBox="1"/>
          <p:nvPr>
            <p:ph idx="1" type="body"/>
          </p:nvPr>
        </p:nvSpPr>
        <p:spPr>
          <a:xfrm>
            <a:off x="5212438" y="3480638"/>
            <a:ext cx="15120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800"/>
              <a:t>On</a:t>
            </a:r>
            <a:r>
              <a:rPr lang="en-GB" sz="1800"/>
              <a:t> pourr</a:t>
            </a:r>
            <a:r>
              <a:rPr b="1" lang="en-GB" sz="1800"/>
              <a:t>ait</a:t>
            </a:r>
            <a:endParaRPr b="1" sz="1400"/>
          </a:p>
        </p:txBody>
      </p:sp>
      <p:sp>
        <p:nvSpPr>
          <p:cNvPr id="296" name="Google Shape;296;p46"/>
          <p:cNvSpPr txBox="1"/>
          <p:nvPr>
            <p:ph idx="1" type="body"/>
          </p:nvPr>
        </p:nvSpPr>
        <p:spPr>
          <a:xfrm>
            <a:off x="6663175" y="3480638"/>
            <a:ext cx="3222000" cy="36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 You could</a:t>
            </a:r>
            <a:endParaRPr b="1" sz="1400"/>
          </a:p>
        </p:txBody>
      </p:sp>
      <p:sp>
        <p:nvSpPr>
          <p:cNvPr id="297" name="Google Shape;297;p46"/>
          <p:cNvSpPr txBox="1"/>
          <p:nvPr>
            <p:ph idx="1" type="body"/>
          </p:nvPr>
        </p:nvSpPr>
        <p:spPr>
          <a:xfrm>
            <a:off x="162075" y="3911825"/>
            <a:ext cx="9144000" cy="3672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lang="en-GB" sz="1800"/>
              <a:t>Use </a:t>
            </a:r>
            <a:r>
              <a:rPr b="1" lang="en-GB" sz="1800"/>
              <a:t>devoir and pouvoir</a:t>
            </a:r>
            <a:r>
              <a:rPr lang="en-GB" sz="1800"/>
              <a:t> with an infinitive to say what someone </a:t>
            </a:r>
            <a:endParaRPr sz="1800"/>
          </a:p>
          <a:p>
            <a:pPr indent="0" lvl="0" marL="0" rtl="0" algn="ctr">
              <a:lnSpc>
                <a:spcPct val="100000"/>
              </a:lnSpc>
              <a:spcBef>
                <a:spcPts val="1000"/>
              </a:spcBef>
              <a:spcAft>
                <a:spcPts val="0"/>
              </a:spcAft>
              <a:buNone/>
            </a:pPr>
            <a:r>
              <a:rPr lang="en-GB" sz="1800"/>
              <a:t>should or could do.</a:t>
            </a:r>
            <a:endParaRPr sz="1800"/>
          </a:p>
          <a:p>
            <a:pPr indent="0" lvl="0" marL="0" rtl="0" algn="l">
              <a:spcBef>
                <a:spcPts val="1000"/>
              </a:spcBef>
              <a:spcAft>
                <a:spcPts val="1000"/>
              </a:spcAft>
              <a:buNone/>
            </a:pPr>
            <a:r>
              <a:t/>
            </a:r>
            <a:endParaRPr sz="1400"/>
          </a:p>
        </p:txBody>
      </p:sp>
      <p:sp>
        <p:nvSpPr>
          <p:cNvPr id="298" name="Google Shape;298;p46"/>
          <p:cNvSpPr/>
          <p:nvPr/>
        </p:nvSpPr>
        <p:spPr>
          <a:xfrm>
            <a:off x="1562175" y="1212725"/>
            <a:ext cx="421500" cy="411900"/>
          </a:xfrm>
          <a:prstGeom prst="ellipse">
            <a:avLst/>
          </a:prstGeom>
          <a:noFill/>
          <a:ln cap="flat" cmpd="sng" w="9525">
            <a:solidFill>
              <a:schemeClr val="accent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9" name="Google Shape;299;p46"/>
          <p:cNvSpPr/>
          <p:nvPr/>
        </p:nvSpPr>
        <p:spPr>
          <a:xfrm>
            <a:off x="5774127" y="1212725"/>
            <a:ext cx="470100" cy="411900"/>
          </a:xfrm>
          <a:prstGeom prst="ellipse">
            <a:avLst/>
          </a:prstGeom>
          <a:noFill/>
          <a:ln cap="flat" cmpd="sng" w="9525">
            <a:solidFill>
              <a:schemeClr val="accent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0" name="Google Shape;300;p46"/>
          <p:cNvSpPr/>
          <p:nvPr/>
        </p:nvSpPr>
        <p:spPr>
          <a:xfrm>
            <a:off x="1696500" y="3461400"/>
            <a:ext cx="421500" cy="411900"/>
          </a:xfrm>
          <a:prstGeom prst="ellipse">
            <a:avLst/>
          </a:prstGeom>
          <a:noFill/>
          <a:ln cap="flat" cmpd="sng" w="9525">
            <a:solidFill>
              <a:schemeClr val="accent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1" name="Google Shape;301;p46"/>
          <p:cNvSpPr/>
          <p:nvPr/>
        </p:nvSpPr>
        <p:spPr>
          <a:xfrm>
            <a:off x="6159600" y="3421100"/>
            <a:ext cx="421500" cy="411900"/>
          </a:xfrm>
          <a:prstGeom prst="ellipse">
            <a:avLst/>
          </a:prstGeom>
          <a:noFill/>
          <a:ln cap="flat" cmpd="sng" w="9525">
            <a:solidFill>
              <a:schemeClr val="accent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302" name="Google Shape;302;p46"/>
          <p:cNvGrpSpPr/>
          <p:nvPr/>
        </p:nvGrpSpPr>
        <p:grpSpPr>
          <a:xfrm>
            <a:off x="8449935" y="144001"/>
            <a:ext cx="469897" cy="633345"/>
            <a:chOff x="1177672" y="4392800"/>
            <a:chExt cx="1324399" cy="2193024"/>
          </a:xfrm>
        </p:grpSpPr>
        <p:pic>
          <p:nvPicPr>
            <p:cNvPr id="303" name="Google Shape;303;p46"/>
            <p:cNvPicPr preferRelativeResize="0"/>
            <p:nvPr/>
          </p:nvPicPr>
          <p:blipFill>
            <a:blip r:embed="rId3">
              <a:alphaModFix/>
            </a:blip>
            <a:stretch>
              <a:fillRect/>
            </a:stretch>
          </p:blipFill>
          <p:spPr>
            <a:xfrm>
              <a:off x="1177672" y="4392800"/>
              <a:ext cx="1324399" cy="1690351"/>
            </a:xfrm>
            <a:prstGeom prst="rect">
              <a:avLst/>
            </a:prstGeom>
            <a:noFill/>
            <a:ln>
              <a:noFill/>
            </a:ln>
          </p:spPr>
        </p:pic>
        <p:pic>
          <p:nvPicPr>
            <p:cNvPr descr="A picture containing table&#10;&#10;Description automatically generated" id="304" name="Google Shape;304;p46"/>
            <p:cNvPicPr preferRelativeResize="0"/>
            <p:nvPr/>
          </p:nvPicPr>
          <p:blipFill rotWithShape="1">
            <a:blip r:embed="rId4">
              <a:alphaModFix/>
            </a:blip>
            <a:srcRect b="-1927" l="0" r="0" t="84686"/>
            <a:stretch/>
          </p:blipFill>
          <p:spPr>
            <a:xfrm>
              <a:off x="1249738" y="6225833"/>
              <a:ext cx="1180275" cy="359991"/>
            </a:xfrm>
            <a:prstGeom prst="rect">
              <a:avLst/>
            </a:prstGeom>
            <a:noFill/>
            <a:ln>
              <a:noFill/>
            </a:ln>
          </p:spPr>
        </p:pic>
      </p:grpSp>
      <p:sp>
        <p:nvSpPr>
          <p:cNvPr id="305" name="Google Shape;305;p46"/>
          <p:cNvSpPr txBox="1"/>
          <p:nvPr/>
        </p:nvSpPr>
        <p:spPr>
          <a:xfrm>
            <a:off x="8448460" y="1687204"/>
            <a:ext cx="2694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3"/>
                </a:solidFill>
                <a:latin typeface="Montserrat"/>
                <a:ea typeface="Montserrat"/>
                <a:cs typeface="Montserrat"/>
                <a:sym typeface="Montserrat"/>
              </a:rPr>
              <a:t>3</a:t>
            </a:r>
            <a:endParaRPr b="1" sz="3200">
              <a:solidFill>
                <a:schemeClr val="accent3"/>
              </a:solidFill>
              <a:latin typeface="Montserrat"/>
              <a:ea typeface="Montserrat"/>
              <a:cs typeface="Montserrat"/>
              <a:sym typeface="Montserrat"/>
            </a:endParaRPr>
          </a:p>
        </p:txBody>
      </p:sp>
      <p:sp>
        <p:nvSpPr>
          <p:cNvPr id="306" name="Google Shape;306;p46"/>
          <p:cNvSpPr txBox="1"/>
          <p:nvPr/>
        </p:nvSpPr>
        <p:spPr>
          <a:xfrm>
            <a:off x="8448460" y="2074372"/>
            <a:ext cx="2694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3"/>
                </a:solidFill>
                <a:latin typeface="Montserrat"/>
                <a:ea typeface="Montserrat"/>
                <a:cs typeface="Montserrat"/>
                <a:sym typeface="Montserrat"/>
              </a:rPr>
              <a:t>2</a:t>
            </a:r>
            <a:endParaRPr b="1" sz="3200">
              <a:solidFill>
                <a:schemeClr val="accent3"/>
              </a:solidFill>
              <a:latin typeface="Montserrat"/>
              <a:ea typeface="Montserrat"/>
              <a:cs typeface="Montserrat"/>
              <a:sym typeface="Montserrat"/>
            </a:endParaRPr>
          </a:p>
        </p:txBody>
      </p:sp>
      <p:sp>
        <p:nvSpPr>
          <p:cNvPr id="307" name="Google Shape;307;p46"/>
          <p:cNvSpPr txBox="1"/>
          <p:nvPr/>
        </p:nvSpPr>
        <p:spPr>
          <a:xfrm>
            <a:off x="8475270" y="2442380"/>
            <a:ext cx="2694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3"/>
                </a:solidFill>
                <a:latin typeface="Montserrat"/>
                <a:ea typeface="Montserrat"/>
                <a:cs typeface="Montserrat"/>
                <a:sym typeface="Montserrat"/>
              </a:rPr>
              <a:t>1</a:t>
            </a:r>
            <a:endParaRPr b="1" sz="3200">
              <a:solidFill>
                <a:schemeClr val="accent3"/>
              </a:solidFill>
              <a:latin typeface="Montserrat"/>
              <a:ea typeface="Montserrat"/>
              <a:cs typeface="Montserrat"/>
              <a:sym typeface="Montserrat"/>
            </a:endParaRPr>
          </a:p>
          <a:p>
            <a:pPr indent="0" lvl="0" marL="0" rtl="0" algn="l">
              <a:spcBef>
                <a:spcPts val="0"/>
              </a:spcBef>
              <a:spcAft>
                <a:spcPts val="0"/>
              </a:spcAft>
              <a:buNone/>
            </a:pPr>
            <a:r>
              <a:t/>
            </a:r>
            <a:endParaRPr b="1" sz="2500">
              <a:solidFill>
                <a:schemeClr val="accent3"/>
              </a:solidFill>
              <a:latin typeface="Montserrat"/>
              <a:ea typeface="Montserrat"/>
              <a:cs typeface="Montserrat"/>
              <a:sym typeface="Montserrat"/>
            </a:endParaRPr>
          </a:p>
        </p:txBody>
      </p:sp>
      <p:sp>
        <p:nvSpPr>
          <p:cNvPr id="308" name="Google Shape;308;p46"/>
          <p:cNvSpPr txBox="1"/>
          <p:nvPr/>
        </p:nvSpPr>
        <p:spPr>
          <a:xfrm>
            <a:off x="8448460" y="895438"/>
            <a:ext cx="4317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3"/>
                </a:solidFill>
                <a:latin typeface="Montserrat"/>
                <a:ea typeface="Montserrat"/>
                <a:cs typeface="Montserrat"/>
                <a:sym typeface="Montserrat"/>
              </a:rPr>
              <a:t>5</a:t>
            </a:r>
            <a:endParaRPr b="1" sz="3200">
              <a:solidFill>
                <a:schemeClr val="accent3"/>
              </a:solidFill>
              <a:latin typeface="Montserrat"/>
              <a:ea typeface="Montserrat"/>
              <a:cs typeface="Montserrat"/>
              <a:sym typeface="Montserrat"/>
            </a:endParaRPr>
          </a:p>
        </p:txBody>
      </p:sp>
      <p:sp>
        <p:nvSpPr>
          <p:cNvPr id="309" name="Google Shape;309;p46"/>
          <p:cNvSpPr txBox="1"/>
          <p:nvPr/>
        </p:nvSpPr>
        <p:spPr>
          <a:xfrm>
            <a:off x="8421649" y="1273025"/>
            <a:ext cx="269400" cy="1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200">
                <a:solidFill>
                  <a:schemeClr val="accent3"/>
                </a:solidFill>
                <a:latin typeface="Montserrat"/>
                <a:ea typeface="Montserrat"/>
                <a:cs typeface="Montserrat"/>
                <a:sym typeface="Montserrat"/>
              </a:rPr>
              <a:t>4</a:t>
            </a:r>
            <a:endParaRPr b="1" sz="3200">
              <a:solidFill>
                <a:schemeClr val="accent3"/>
              </a:solidFill>
              <a:latin typeface="Montserrat"/>
              <a:ea typeface="Montserrat"/>
              <a:cs typeface="Montserrat"/>
              <a:sym typeface="Montserrat"/>
            </a:endParaRPr>
          </a:p>
        </p:txBody>
      </p:sp>
      <p:sp>
        <p:nvSpPr>
          <p:cNvPr id="310" name="Google Shape;310;p46"/>
          <p:cNvSpPr txBox="1"/>
          <p:nvPr>
            <p:ph type="title"/>
          </p:nvPr>
        </p:nvSpPr>
        <p:spPr>
          <a:xfrm>
            <a:off x="458975" y="445025"/>
            <a:ext cx="7599900" cy="411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Using the modal verbs devoir and pouvoir in the conditional</a:t>
            </a:r>
            <a:endParaRPr>
              <a:solidFill>
                <a:schemeClr val="dk2"/>
              </a:solidFill>
            </a:endParaRPr>
          </a:p>
        </p:txBody>
      </p:sp>
      <p:pic>
        <p:nvPicPr>
          <p:cNvPr id="311" name="Google Shape;311;p46"/>
          <p:cNvPicPr preferRelativeResize="0"/>
          <p:nvPr/>
        </p:nvPicPr>
        <p:blipFill>
          <a:blip r:embed="rId5">
            <a:alphaModFix/>
          </a:blip>
          <a:stretch>
            <a:fillRect/>
          </a:stretch>
        </p:blipFill>
        <p:spPr>
          <a:xfrm>
            <a:off x="6275300" y="2184107"/>
            <a:ext cx="612824" cy="929411"/>
          </a:xfrm>
          <a:prstGeom prst="rect">
            <a:avLst/>
          </a:prstGeom>
          <a:noFill/>
          <a:ln>
            <a:noFill/>
          </a:ln>
        </p:spPr>
      </p:pic>
      <p:pic>
        <p:nvPicPr>
          <p:cNvPr id="312" name="Google Shape;312;p46"/>
          <p:cNvPicPr preferRelativeResize="0"/>
          <p:nvPr/>
        </p:nvPicPr>
        <p:blipFill>
          <a:blip r:embed="rId5">
            <a:alphaModFix/>
          </a:blip>
          <a:stretch>
            <a:fillRect/>
          </a:stretch>
        </p:blipFill>
        <p:spPr>
          <a:xfrm>
            <a:off x="5622975" y="1993607"/>
            <a:ext cx="612824" cy="929411"/>
          </a:xfrm>
          <a:prstGeom prst="rect">
            <a:avLst/>
          </a:prstGeom>
          <a:noFill/>
          <a:ln>
            <a:noFill/>
          </a:ln>
        </p:spPr>
      </p:pic>
      <p:pic>
        <p:nvPicPr>
          <p:cNvPr id="313" name="Google Shape;313;p46"/>
          <p:cNvPicPr preferRelativeResize="0"/>
          <p:nvPr/>
        </p:nvPicPr>
        <p:blipFill>
          <a:blip r:embed="rId5">
            <a:alphaModFix/>
          </a:blip>
          <a:stretch>
            <a:fillRect/>
          </a:stretch>
        </p:blipFill>
        <p:spPr>
          <a:xfrm>
            <a:off x="6999200" y="2031707"/>
            <a:ext cx="612824" cy="929411"/>
          </a:xfrm>
          <a:prstGeom prst="rect">
            <a:avLst/>
          </a:prstGeom>
          <a:noFill/>
          <a:ln>
            <a:noFill/>
          </a:ln>
        </p:spPr>
      </p:pic>
      <p:pic>
        <p:nvPicPr>
          <p:cNvPr id="314" name="Google Shape;314;p46"/>
          <p:cNvPicPr preferRelativeResize="0"/>
          <p:nvPr/>
        </p:nvPicPr>
        <p:blipFill>
          <a:blip r:embed="rId6">
            <a:alphaModFix/>
          </a:blip>
          <a:stretch>
            <a:fillRect/>
          </a:stretch>
        </p:blipFill>
        <p:spPr>
          <a:xfrm>
            <a:off x="1678175" y="1762831"/>
            <a:ext cx="766001" cy="16178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18" name="Shape 318"/>
        <p:cNvGrpSpPr/>
        <p:nvPr/>
      </p:nvGrpSpPr>
      <p:grpSpPr>
        <a:xfrm>
          <a:off x="0" y="0"/>
          <a:ext cx="0" cy="0"/>
          <a:chOff x="0" y="0"/>
          <a:chExt cx="0" cy="0"/>
        </a:xfrm>
      </p:grpSpPr>
      <p:sp>
        <p:nvSpPr>
          <p:cNvPr id="319" name="Google Shape;319;p47"/>
          <p:cNvSpPr txBox="1"/>
          <p:nvPr>
            <p:ph type="title"/>
          </p:nvPr>
        </p:nvSpPr>
        <p:spPr>
          <a:xfrm>
            <a:off x="459000" y="490888"/>
            <a:ext cx="8226000" cy="318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solidFill>
                  <a:schemeClr val="dk2"/>
                </a:solidFill>
              </a:rPr>
              <a:t>Protecting the Environment</a:t>
            </a:r>
            <a:endParaRPr sz="2800">
              <a:solidFill>
                <a:schemeClr val="dk2"/>
              </a:solidFill>
            </a:endParaRPr>
          </a:p>
          <a:p>
            <a:pPr indent="0" lvl="0" marL="0" rtl="0" algn="l">
              <a:spcBef>
                <a:spcPts val="0"/>
              </a:spcBef>
              <a:spcAft>
                <a:spcPts val="0"/>
              </a:spcAft>
              <a:buNone/>
            </a:pPr>
            <a:r>
              <a:t/>
            </a:r>
            <a:endParaRPr sz="2800">
              <a:solidFill>
                <a:schemeClr val="dk2"/>
              </a:solidFill>
            </a:endParaRPr>
          </a:p>
          <a:p>
            <a:pPr indent="0" lvl="0" marL="0" rtl="0" algn="l">
              <a:spcBef>
                <a:spcPts val="0"/>
              </a:spcBef>
              <a:spcAft>
                <a:spcPts val="0"/>
              </a:spcAft>
              <a:buNone/>
            </a:pPr>
            <a:r>
              <a:t/>
            </a:r>
            <a:endParaRPr i="1" sz="3600">
              <a:solidFill>
                <a:schemeClr val="dk2"/>
              </a:solidFill>
            </a:endParaRPr>
          </a:p>
          <a:p>
            <a:pPr indent="0" lvl="0" marL="0" rtl="0" algn="l">
              <a:spcBef>
                <a:spcPts val="0"/>
              </a:spcBef>
              <a:spcAft>
                <a:spcPts val="0"/>
              </a:spcAft>
              <a:buNone/>
            </a:pPr>
            <a:r>
              <a:t/>
            </a:r>
            <a:endParaRPr i="1" sz="2900">
              <a:solidFill>
                <a:schemeClr val="dk2"/>
              </a:solidFill>
            </a:endParaRPr>
          </a:p>
        </p:txBody>
      </p:sp>
      <p:graphicFrame>
        <p:nvGraphicFramePr>
          <p:cNvPr id="320" name="Google Shape;320;p47"/>
          <p:cNvGraphicFramePr/>
          <p:nvPr/>
        </p:nvGraphicFramePr>
        <p:xfrm>
          <a:off x="476250" y="1313150"/>
          <a:ext cx="3000000" cy="3000000"/>
        </p:xfrm>
        <a:graphic>
          <a:graphicData uri="http://schemas.openxmlformats.org/drawingml/2006/table">
            <a:tbl>
              <a:tblPr>
                <a:noFill/>
                <a:tableStyleId>{FFE09BDD-1404-4F5D-B972-0F894721DDC6}</a:tableStyleId>
              </a:tblPr>
              <a:tblGrid>
                <a:gridCol w="5014550"/>
                <a:gridCol w="2534550"/>
              </a:tblGrid>
              <a:tr h="560050">
                <a:tc>
                  <a:txBody>
                    <a:bodyPr/>
                    <a:lstStyle/>
                    <a:p>
                      <a:pPr indent="-228600" lvl="0" marL="228600" rtl="0" algn="l">
                        <a:spcBef>
                          <a:spcPts val="0"/>
                        </a:spcBef>
                        <a:spcAft>
                          <a:spcPts val="0"/>
                        </a:spcAft>
                        <a:buClr>
                          <a:schemeClr val="dk2"/>
                        </a:buClr>
                        <a:buSzPts val="1800"/>
                        <a:buFont typeface="Montserrat"/>
                        <a:buAutoNum type="arabicPeriod"/>
                      </a:pPr>
                      <a:r>
                        <a:rPr b="1" lang="en-GB" sz="1800">
                          <a:solidFill>
                            <a:schemeClr val="dk2"/>
                          </a:solidFill>
                          <a:latin typeface="Montserrat"/>
                          <a:ea typeface="Montserrat"/>
                          <a:cs typeface="Montserrat"/>
                          <a:sym typeface="Montserrat"/>
                        </a:rPr>
                        <a:t> The pronoun ‘on’ can mean ...</a:t>
                      </a:r>
                      <a:endParaRPr b="1" sz="1800">
                        <a:solidFill>
                          <a:schemeClr val="dk2"/>
                        </a:solidFill>
                        <a:latin typeface="Montserrat"/>
                        <a:ea typeface="Montserrat"/>
                        <a:cs typeface="Montserrat"/>
                        <a:sym typeface="Montserrat"/>
                      </a:endParaRPr>
                    </a:p>
                  </a:txBody>
                  <a:tcPr marT="45725" marB="45725" marR="45725" marL="457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txBody>
                  <a:tcPr marT="45725" marB="45725" marR="45725" marL="457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538550">
                <a:tc>
                  <a:txBody>
                    <a:bodyPr/>
                    <a:lstStyle/>
                    <a:p>
                      <a:pPr indent="0" lvl="0" marL="0" rtl="0" algn="l">
                        <a:spcBef>
                          <a:spcPts val="0"/>
                        </a:spcBef>
                        <a:spcAft>
                          <a:spcPts val="0"/>
                        </a:spcAft>
                        <a:buNone/>
                      </a:pPr>
                      <a:r>
                        <a:rPr b="1" lang="en-GB" sz="1800">
                          <a:solidFill>
                            <a:schemeClr val="dk2"/>
                          </a:solidFill>
                          <a:latin typeface="Montserrat"/>
                          <a:ea typeface="Montserrat"/>
                          <a:cs typeface="Montserrat"/>
                          <a:sym typeface="Montserrat"/>
                        </a:rPr>
                        <a:t>2.  I should / You should =</a:t>
                      </a:r>
                      <a:endParaRPr b="1" sz="1800">
                        <a:solidFill>
                          <a:schemeClr val="dk2"/>
                        </a:solidFill>
                        <a:latin typeface="Montserrat"/>
                        <a:ea typeface="Montserrat"/>
                        <a:cs typeface="Montserrat"/>
                        <a:sym typeface="Montserrat"/>
                      </a:endParaRPr>
                    </a:p>
                  </a:txBody>
                  <a:tcPr marT="45725" marB="45725" marR="45725" marL="457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txBody>
                  <a:tcPr marT="45725" marB="45725" marR="45725" marL="457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538550">
                <a:tc>
                  <a:txBody>
                    <a:bodyPr/>
                    <a:lstStyle/>
                    <a:p>
                      <a:pPr indent="0" lvl="0" marL="0" rtl="0" algn="l">
                        <a:spcBef>
                          <a:spcPts val="0"/>
                        </a:spcBef>
                        <a:spcAft>
                          <a:spcPts val="0"/>
                        </a:spcAft>
                        <a:buNone/>
                      </a:pPr>
                      <a:r>
                        <a:rPr b="1" lang="en-GB" sz="1800">
                          <a:solidFill>
                            <a:schemeClr val="dk2"/>
                          </a:solidFill>
                          <a:latin typeface="Montserrat"/>
                          <a:ea typeface="Montserrat"/>
                          <a:cs typeface="Montserrat"/>
                          <a:sym typeface="Montserrat"/>
                        </a:rPr>
                        <a:t>3. I could / You could = </a:t>
                      </a:r>
                      <a:endParaRPr b="1" sz="1800">
                        <a:solidFill>
                          <a:schemeClr val="dk2"/>
                        </a:solidFill>
                        <a:latin typeface="Montserrat"/>
                        <a:ea typeface="Montserrat"/>
                        <a:cs typeface="Montserrat"/>
                        <a:sym typeface="Montserrat"/>
                      </a:endParaRPr>
                    </a:p>
                  </a:txBody>
                  <a:tcPr marT="45725" marB="45725" marR="45725" marL="457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txBody>
                  <a:tcPr marT="45725" marB="45725" marR="45725" marL="457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538550">
                <a:tc>
                  <a:txBody>
                    <a:bodyPr/>
                    <a:lstStyle/>
                    <a:p>
                      <a:pPr indent="0" lvl="0" marL="0" rtl="0" algn="l">
                        <a:spcBef>
                          <a:spcPts val="0"/>
                        </a:spcBef>
                        <a:spcAft>
                          <a:spcPts val="0"/>
                        </a:spcAft>
                        <a:buNone/>
                      </a:pPr>
                      <a:r>
                        <a:rPr b="1" lang="en-GB" sz="1800">
                          <a:solidFill>
                            <a:schemeClr val="dk2"/>
                          </a:solidFill>
                          <a:latin typeface="Montserrat"/>
                          <a:ea typeface="Montserrat"/>
                          <a:cs typeface="Montserrat"/>
                          <a:sym typeface="Montserrat"/>
                        </a:rPr>
                        <a:t>4.  The second verb in a clause in a sentence must be in the ...</a:t>
                      </a:r>
                      <a:endParaRPr b="1" sz="1800">
                        <a:solidFill>
                          <a:schemeClr val="dk2"/>
                        </a:solidFill>
                        <a:latin typeface="Montserrat"/>
                        <a:ea typeface="Montserrat"/>
                        <a:cs typeface="Montserrat"/>
                        <a:sym typeface="Montserrat"/>
                      </a:endParaRPr>
                    </a:p>
                  </a:txBody>
                  <a:tcPr marT="45725" marB="45725" marR="45725" marL="457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txBody>
                  <a:tcPr marT="45725" marB="45725" marR="45725" marL="457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538550">
                <a:tc>
                  <a:txBody>
                    <a:bodyPr/>
                    <a:lstStyle/>
                    <a:p>
                      <a:pPr indent="0" lvl="0" marL="0" rtl="0" algn="l">
                        <a:spcBef>
                          <a:spcPts val="0"/>
                        </a:spcBef>
                        <a:spcAft>
                          <a:spcPts val="0"/>
                        </a:spcAft>
                        <a:buNone/>
                      </a:pPr>
                      <a:r>
                        <a:rPr b="1" lang="en-GB" sz="1800">
                          <a:solidFill>
                            <a:schemeClr val="dk2"/>
                          </a:solidFill>
                          <a:latin typeface="Montserrat"/>
                          <a:ea typeface="Montserrat"/>
                          <a:cs typeface="Montserrat"/>
                          <a:sym typeface="Montserrat"/>
                        </a:rPr>
                        <a:t>5.  Infinitives can have two translations.  What are they?</a:t>
                      </a:r>
                      <a:endParaRPr b="1" sz="1800">
                        <a:solidFill>
                          <a:schemeClr val="dk2"/>
                        </a:solidFill>
                        <a:latin typeface="Montserrat"/>
                        <a:ea typeface="Montserrat"/>
                        <a:cs typeface="Montserrat"/>
                        <a:sym typeface="Montserrat"/>
                      </a:endParaRPr>
                    </a:p>
                  </a:txBody>
                  <a:tcPr marT="45725" marB="45725" marR="45725" marL="457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txBody>
                  <a:tcPr marT="45725" marB="45725" marR="45725" marL="457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
        <p:nvSpPr>
          <p:cNvPr id="321" name="Google Shape;321;p47"/>
          <p:cNvSpPr txBox="1"/>
          <p:nvPr/>
        </p:nvSpPr>
        <p:spPr>
          <a:xfrm>
            <a:off x="5583413" y="1391025"/>
            <a:ext cx="2317500" cy="427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chemeClr val="dk2"/>
                </a:solidFill>
                <a:latin typeface="Montserrat"/>
                <a:ea typeface="Montserrat"/>
                <a:cs typeface="Montserrat"/>
                <a:sym typeface="Montserrat"/>
              </a:rPr>
              <a:t>You / We</a:t>
            </a:r>
            <a:endParaRPr b="1" sz="1400">
              <a:solidFill>
                <a:schemeClr val="dk2"/>
              </a:solidFill>
              <a:latin typeface="Montserrat"/>
              <a:ea typeface="Montserrat"/>
              <a:cs typeface="Montserrat"/>
              <a:sym typeface="Montserrat"/>
            </a:endParaRPr>
          </a:p>
        </p:txBody>
      </p:sp>
      <p:sp>
        <p:nvSpPr>
          <p:cNvPr id="322" name="Google Shape;322;p47"/>
          <p:cNvSpPr txBox="1"/>
          <p:nvPr/>
        </p:nvSpPr>
        <p:spPr>
          <a:xfrm>
            <a:off x="5583438" y="1923113"/>
            <a:ext cx="2317500" cy="427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chemeClr val="dk2"/>
                </a:solidFill>
                <a:latin typeface="Montserrat"/>
                <a:ea typeface="Montserrat"/>
                <a:cs typeface="Montserrat"/>
                <a:sym typeface="Montserrat"/>
              </a:rPr>
              <a:t>je devrais/on devrait</a:t>
            </a:r>
            <a:endParaRPr b="1" sz="1400">
              <a:solidFill>
                <a:schemeClr val="dk2"/>
              </a:solidFill>
              <a:latin typeface="Montserrat"/>
              <a:ea typeface="Montserrat"/>
              <a:cs typeface="Montserrat"/>
              <a:sym typeface="Montserrat"/>
            </a:endParaRPr>
          </a:p>
        </p:txBody>
      </p:sp>
      <p:sp>
        <p:nvSpPr>
          <p:cNvPr id="323" name="Google Shape;323;p47"/>
          <p:cNvSpPr txBox="1"/>
          <p:nvPr/>
        </p:nvSpPr>
        <p:spPr>
          <a:xfrm>
            <a:off x="5557038" y="2455200"/>
            <a:ext cx="2317500" cy="427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chemeClr val="dk2"/>
                </a:solidFill>
                <a:latin typeface="Montserrat"/>
                <a:ea typeface="Montserrat"/>
                <a:cs typeface="Montserrat"/>
                <a:sym typeface="Montserrat"/>
              </a:rPr>
              <a:t>je pourrais/on pourrait</a:t>
            </a:r>
            <a:endParaRPr b="1" sz="1400">
              <a:solidFill>
                <a:schemeClr val="dk2"/>
              </a:solidFill>
              <a:latin typeface="Montserrat"/>
              <a:ea typeface="Montserrat"/>
              <a:cs typeface="Montserrat"/>
              <a:sym typeface="Montserrat"/>
            </a:endParaRPr>
          </a:p>
        </p:txBody>
      </p:sp>
      <p:sp>
        <p:nvSpPr>
          <p:cNvPr id="324" name="Google Shape;324;p47"/>
          <p:cNvSpPr txBox="1"/>
          <p:nvPr/>
        </p:nvSpPr>
        <p:spPr>
          <a:xfrm>
            <a:off x="5583438" y="3028013"/>
            <a:ext cx="2317500" cy="427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chemeClr val="dk2"/>
                </a:solidFill>
                <a:latin typeface="Montserrat"/>
                <a:ea typeface="Montserrat"/>
                <a:cs typeface="Montserrat"/>
                <a:sym typeface="Montserrat"/>
              </a:rPr>
              <a:t>infinitive</a:t>
            </a:r>
            <a:endParaRPr b="1" sz="1400">
              <a:solidFill>
                <a:schemeClr val="dk2"/>
              </a:solidFill>
              <a:latin typeface="Montserrat"/>
              <a:ea typeface="Montserrat"/>
              <a:cs typeface="Montserrat"/>
              <a:sym typeface="Montserrat"/>
            </a:endParaRPr>
          </a:p>
        </p:txBody>
      </p:sp>
      <p:sp>
        <p:nvSpPr>
          <p:cNvPr id="325" name="Google Shape;325;p47"/>
          <p:cNvSpPr txBox="1"/>
          <p:nvPr/>
        </p:nvSpPr>
        <p:spPr>
          <a:xfrm>
            <a:off x="5583438" y="3675713"/>
            <a:ext cx="2317500" cy="427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chemeClr val="dk2"/>
                </a:solidFill>
                <a:latin typeface="Montserrat"/>
                <a:ea typeface="Montserrat"/>
                <a:cs typeface="Montserrat"/>
                <a:sym typeface="Montserrat"/>
              </a:rPr>
              <a:t>To + action, action+ing</a:t>
            </a:r>
            <a:endParaRPr b="1" sz="14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