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bd71573f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bd71573f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c690544f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c690544f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e7570254e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e7570254e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67245e8b2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67245e8b2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e7570254e_0_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e7570254e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e7570254e_0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e7570254e_0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679f24c6b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679f24c6b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679f24c6b_0_7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679f24c6b_0_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9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Long multiplication and area models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6"/>
          <p:cNvSpPr txBox="1"/>
          <p:nvPr>
            <p:ph type="title"/>
          </p:nvPr>
        </p:nvSpPr>
        <p:spPr>
          <a:xfrm>
            <a:off x="917950" y="4218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rgbClr val="4B3241"/>
                </a:solidFill>
              </a:rPr>
              <a:t>Warm up - Doubling and halving</a:t>
            </a:r>
            <a:endParaRPr sz="46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Use adapted bar model to help solve the following calculations.</a:t>
            </a:r>
            <a:endParaRPr sz="30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2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9443125" y="3716975"/>
            <a:ext cx="7032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8200" y="235650"/>
            <a:ext cx="2418800" cy="24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600" y="2543275"/>
            <a:ext cx="163068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0341" y="5626475"/>
            <a:ext cx="12687300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8780125" y="2973575"/>
            <a:ext cx="7032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25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8880575" y="3716975"/>
            <a:ext cx="10650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50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9635750" y="4411850"/>
            <a:ext cx="10650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endParaRPr b="1"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817450" y="3515975"/>
            <a:ext cx="9645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50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847600" y="3536075"/>
            <a:ext cx="13419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15076900" y="3356425"/>
            <a:ext cx="13419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795325" y="427925"/>
            <a:ext cx="14820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chemeClr val="dk2"/>
                </a:solidFill>
              </a:rPr>
              <a:t>Area Model - Your turn!</a:t>
            </a:r>
            <a:endParaRPr sz="5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000">
                <a:solidFill>
                  <a:schemeClr val="dk2"/>
                </a:solidFill>
              </a:rPr>
              <a:t>Work out the calculation</a:t>
            </a:r>
            <a:endParaRPr b="0"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000">
                <a:solidFill>
                  <a:schemeClr val="dk2"/>
                </a:solidFill>
              </a:rPr>
              <a:t>Complete the area model</a:t>
            </a:r>
            <a:endParaRPr b="0"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 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0">
              <a:solidFill>
                <a:srgbClr val="4B3241"/>
              </a:solidFill>
            </a:endParaRPr>
          </a:p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6275" y="334625"/>
            <a:ext cx="2418800" cy="24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325" y="2986200"/>
            <a:ext cx="7400925" cy="607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8650" y="2986200"/>
            <a:ext cx="7572375" cy="62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355375" y="94725"/>
            <a:ext cx="14231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Talk Task - Sketching area models</a:t>
            </a:r>
            <a:endParaRPr sz="4800">
              <a:solidFill>
                <a:schemeClr val="dk2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GB" sz="3600">
                <a:solidFill>
                  <a:schemeClr val="dk2"/>
                </a:solidFill>
              </a:rPr>
              <a:t>Sketch the dienes to make an area model</a:t>
            </a:r>
            <a:endParaRPr sz="3600">
              <a:solidFill>
                <a:schemeClr val="dk2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GB" sz="3600">
                <a:solidFill>
                  <a:schemeClr val="dk2"/>
                </a:solidFill>
              </a:rPr>
              <a:t>Complete the area model</a:t>
            </a:r>
            <a:endParaRPr sz="3600">
              <a:solidFill>
                <a:schemeClr val="dk2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GB" sz="3600">
                <a:solidFill>
                  <a:schemeClr val="dk2"/>
                </a:solidFill>
              </a:rPr>
              <a:t>Work out the product for the calculation</a:t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0" lang="en-GB" sz="1100">
                <a:latin typeface="Arial"/>
                <a:ea typeface="Arial"/>
                <a:cs typeface="Arial"/>
                <a:sym typeface="Arial"/>
              </a:rPr>
              <a:t> </a:t>
            </a:r>
            <a:endParaRPr b="0"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38761D"/>
              </a:solidFill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7526" y="225200"/>
            <a:ext cx="3294000" cy="197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14935700" y="322175"/>
            <a:ext cx="368100" cy="4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375" y="2876312"/>
            <a:ext cx="10215500" cy="640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47725" y="3788292"/>
            <a:ext cx="4448100" cy="53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717025" y="4882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Formal Long multiplication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Concrete and pictorial representations</a:t>
            </a:r>
            <a:endParaRPr b="0"/>
          </a:p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9425" y="212700"/>
            <a:ext cx="2934175" cy="21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188" y="2370825"/>
            <a:ext cx="17573625" cy="661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281275" y="4641200"/>
            <a:ext cx="6308700" cy="3757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725" y="2323200"/>
            <a:ext cx="17755825" cy="67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700" y="2361300"/>
            <a:ext cx="17755825" cy="663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8960950" y="3395525"/>
            <a:ext cx="10248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latin typeface="Montserrat"/>
                <a:ea typeface="Montserrat"/>
                <a:cs typeface="Montserrat"/>
                <a:sym typeface="Montserrat"/>
              </a:rPr>
              <a:t>680</a:t>
            </a:r>
            <a:endParaRPr b="1"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5000" y="2117200"/>
            <a:ext cx="17755823" cy="68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15465025" y="598375"/>
            <a:ext cx="299100" cy="39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717025" y="4882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Formal Long multiplication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Concrete and pictorial representations</a:t>
            </a:r>
            <a:endParaRPr b="0"/>
          </a:p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9425" y="212700"/>
            <a:ext cx="2934175" cy="21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/>
          <p:nvPr/>
        </p:nvSpPr>
        <p:spPr>
          <a:xfrm>
            <a:off x="924225" y="4359925"/>
            <a:ext cx="6690600" cy="663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1004600" y="4018350"/>
            <a:ext cx="7233000" cy="2792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950" y="3587200"/>
            <a:ext cx="6000750" cy="47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19600" y="3277800"/>
            <a:ext cx="5067300" cy="5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/>
          <p:nvPr/>
        </p:nvSpPr>
        <p:spPr>
          <a:xfrm>
            <a:off x="332650" y="3672125"/>
            <a:ext cx="3484800" cy="4569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 txBox="1"/>
          <p:nvPr/>
        </p:nvSpPr>
        <p:spPr>
          <a:xfrm>
            <a:off x="11492500" y="5806525"/>
            <a:ext cx="10248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160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88250" y="3366775"/>
            <a:ext cx="5067300" cy="51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7916175" y="5659925"/>
            <a:ext cx="22101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400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8780125" y="3777250"/>
            <a:ext cx="10248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560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100" y="2685775"/>
            <a:ext cx="17760450" cy="63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15465025" y="598375"/>
            <a:ext cx="299100" cy="39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" name="Google Shape;158;p21"/>
          <p:cNvSpPr txBox="1"/>
          <p:nvPr>
            <p:ph type="title"/>
          </p:nvPr>
        </p:nvSpPr>
        <p:spPr>
          <a:xfrm>
            <a:off x="375450" y="333975"/>
            <a:ext cx="15653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Use Long multiplication to solve these equations</a:t>
            </a:r>
            <a:r>
              <a:rPr lang="en-GB" sz="4000">
                <a:solidFill>
                  <a:schemeClr val="dk2"/>
                </a:solidFill>
              </a:rPr>
              <a:t> 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38761D"/>
                </a:solidFill>
              </a:rPr>
              <a:t>Remember your derived facts and multiplying by multiples of 10</a:t>
            </a:r>
            <a:endParaRPr sz="36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38761D"/>
                </a:solidFill>
              </a:rPr>
              <a:t>Sketching an area model is optional but recommended to help</a:t>
            </a:r>
            <a:endParaRPr sz="3600">
              <a:solidFill>
                <a:srgbClr val="38761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accent5"/>
              </a:solidFill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8650" y="333975"/>
            <a:ext cx="2036100" cy="20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375450" y="3983450"/>
            <a:ext cx="17217000" cy="4460400"/>
          </a:xfrm>
          <a:prstGeom prst="rect">
            <a:avLst/>
          </a:prstGeom>
          <a:noFill/>
          <a:ln cap="flat" cmpd="sng" w="762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latin typeface="Montserrat"/>
                <a:ea typeface="Montserrat"/>
                <a:cs typeface="Montserrat"/>
                <a:sym typeface="Montserrat"/>
              </a:rPr>
              <a:t> 1) </a:t>
            </a:r>
            <a:r>
              <a:rPr lang="en-GB" sz="5600">
                <a:latin typeface="Montserrat"/>
                <a:ea typeface="Montserrat"/>
                <a:cs typeface="Montserrat"/>
                <a:sym typeface="Montserrat"/>
              </a:rPr>
              <a:t> 31 × 23      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latin typeface="Montserrat"/>
                <a:ea typeface="Montserrat"/>
                <a:cs typeface="Montserrat"/>
                <a:sym typeface="Montserrat"/>
              </a:rPr>
              <a:t> 2) 43 × 29				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latin typeface="Montserrat"/>
                <a:ea typeface="Montserrat"/>
                <a:cs typeface="Montserrat"/>
                <a:sym typeface="Montserrat"/>
              </a:rPr>
              <a:t> 3) 72 × 61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latin typeface="Montserrat"/>
                <a:ea typeface="Montserrat"/>
                <a:cs typeface="Montserrat"/>
                <a:sym typeface="Montserrat"/>
              </a:rPr>
              <a:t> 4) 64 × 25		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latin typeface="Montserrat"/>
                <a:ea typeface="Montserrat"/>
                <a:cs typeface="Montserrat"/>
                <a:sym typeface="Montserrat"/>
              </a:rPr>
              <a:t> 5) 87 × 59</a:t>
            </a:r>
            <a:endParaRPr sz="5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13923100" y="6006500"/>
            <a:ext cx="368100" cy="4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3875" y="4109051"/>
            <a:ext cx="4348176" cy="420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47675" y="4145041"/>
            <a:ext cx="5251525" cy="38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8438550" y="4480525"/>
            <a:ext cx="8640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32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14134575" y="4480525"/>
            <a:ext cx="7032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32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566350" y="4319675"/>
            <a:ext cx="7032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2" name="Google Shape;172;p22"/>
          <p:cNvCxnSpPr/>
          <p:nvPr/>
        </p:nvCxnSpPr>
        <p:spPr>
          <a:xfrm>
            <a:off x="11579650" y="5360550"/>
            <a:ext cx="30000" cy="1868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" name="Google Shape;173;p22"/>
          <p:cNvSpPr txBox="1"/>
          <p:nvPr/>
        </p:nvSpPr>
        <p:spPr>
          <a:xfrm>
            <a:off x="11243050" y="4757838"/>
            <a:ext cx="7032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 sz="32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3519425" y="4757850"/>
            <a:ext cx="7032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32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2"/>
          <p:cNvSpPr txBox="1"/>
          <p:nvPr>
            <p:ph type="title"/>
          </p:nvPr>
        </p:nvSpPr>
        <p:spPr>
          <a:xfrm>
            <a:off x="566350" y="429800"/>
            <a:ext cx="15024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</a:rPr>
              <a:t>Challenge Slide</a:t>
            </a:r>
            <a:endParaRPr sz="6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</a:rPr>
              <a:t>Multiplication Master</a:t>
            </a:r>
            <a:endParaRPr sz="6600">
              <a:solidFill>
                <a:schemeClr val="dk2"/>
              </a:solidFill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AutoNum type="arabicPeriod"/>
            </a:pPr>
            <a:r>
              <a:rPr lang="en-GB" sz="3300">
                <a:solidFill>
                  <a:schemeClr val="accent1"/>
                </a:solidFill>
              </a:rPr>
              <a:t>Create a maths story for each calculation</a:t>
            </a:r>
            <a:endParaRPr sz="3300">
              <a:solidFill>
                <a:schemeClr val="accent1"/>
              </a:solidFill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AutoNum type="arabicPeriod"/>
            </a:pPr>
            <a:r>
              <a:rPr lang="en-GB" sz="3300">
                <a:solidFill>
                  <a:schemeClr val="accent1"/>
                </a:solidFill>
              </a:rPr>
              <a:t>Can you think of three different ways to solve the equations?</a:t>
            </a:r>
            <a:endParaRPr sz="33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</a:endParaRPr>
          </a:p>
        </p:txBody>
      </p:sp>
      <p:cxnSp>
        <p:nvCxnSpPr>
          <p:cNvPr id="176" name="Google Shape;176;p22"/>
          <p:cNvCxnSpPr/>
          <p:nvPr/>
        </p:nvCxnSpPr>
        <p:spPr>
          <a:xfrm flipH="1">
            <a:off x="14445975" y="5183675"/>
            <a:ext cx="40200" cy="1928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7" name="Google Shape;1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0453" y="100450"/>
            <a:ext cx="3232275" cy="32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1004600" y="4380000"/>
            <a:ext cx="15410400" cy="52065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848450" y="4922500"/>
            <a:ext cx="7775400" cy="3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Char char="●"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64  x  25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Char char="●"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33 x 14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Char char="●"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 46 x 21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7775525" y="4757850"/>
            <a:ext cx="8197500" cy="444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Formal?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Informal?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Mental strategies?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would you estimate first?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92450" y="5457480"/>
            <a:ext cx="2301139" cy="19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