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D631DA-A279-4B2A-8937-4E6BF3C9195B}">
  <a:tblStyle styleId="{C9D631DA-A279-4B2A-8937-4E6BF3C919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081ebc8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081ebc8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ff72075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ff72075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ff720756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ff72075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ef5eb48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1ef5eb48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1ef5eb489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1ef5eb489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1ef5eb489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1ef5eb489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81ebc83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81ebc83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95750" y="2876300"/>
            <a:ext cx="17227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B3241"/>
                </a:solidFill>
              </a:rPr>
              <a:t>Talk about nouns you can’t count </a:t>
            </a:r>
            <a:r>
              <a:rPr lang="en-GB" sz="3500">
                <a:solidFill>
                  <a:srgbClr val="4B3241"/>
                </a:solidFill>
              </a:rPr>
              <a:t>[2  / 2]</a:t>
            </a:r>
            <a:endParaRPr sz="4900">
              <a:solidFill>
                <a:srgbClr val="4B3241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900"/>
              <a:buChar char="-"/>
            </a:pPr>
            <a:r>
              <a:rPr lang="en-GB" sz="4900">
                <a:solidFill>
                  <a:srgbClr val="4B3241"/>
                </a:solidFill>
              </a:rPr>
              <a:t>The verb </a:t>
            </a:r>
            <a:r>
              <a:rPr i="1" lang="en-GB" sz="4900">
                <a:solidFill>
                  <a:srgbClr val="4B3241"/>
                </a:solidFill>
              </a:rPr>
              <a:t>boire</a:t>
            </a:r>
            <a:endParaRPr i="1" sz="4900">
              <a:solidFill>
                <a:srgbClr val="4B3241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900"/>
              <a:buChar char="-"/>
            </a:pPr>
            <a:r>
              <a:rPr lang="en-GB" sz="4900">
                <a:solidFill>
                  <a:srgbClr val="4B3241"/>
                </a:solidFill>
              </a:rPr>
              <a:t>Expressions of quantity</a:t>
            </a:r>
            <a:endParaRPr sz="4900">
              <a:solidFill>
                <a:srgbClr val="4B3241"/>
              </a:solidFill>
            </a:endParaRPr>
          </a:p>
          <a:p>
            <a:pPr indent="-5397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900"/>
              <a:buChar char="-"/>
            </a:pPr>
            <a:r>
              <a:rPr i="1" lang="en-GB" sz="4900">
                <a:solidFill>
                  <a:srgbClr val="4B3241"/>
                </a:solidFill>
              </a:rPr>
              <a:t>Ne...pas + de/d’</a:t>
            </a:r>
            <a:endParaRPr i="1" sz="49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359826" y="2684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788250" y="533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erson looking into a microscope" id="89" name="Google Shape;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800" y="2892851"/>
            <a:ext cx="2286325" cy="27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6905296" y="543444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528854" y="3381253"/>
            <a:ext cx="283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row pointing to the right" id="97" name="Google Shape;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580" y="2946260"/>
            <a:ext cx="1198955" cy="124891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472755" y="5195670"/>
            <a:ext cx="5078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Pourqu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8165375" y="64370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[why?]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3768156" y="1183657"/>
            <a:ext cx="283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hree" id="101" name="Google Shape;1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98737" y="2494221"/>
            <a:ext cx="1376525" cy="23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6788250" y="533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1054750" y="125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{C9D631DA-A279-4B2A-8937-4E6BF3C9195B}</a:tableStyleId>
              </a:tblPr>
              <a:tblGrid>
                <a:gridCol w="7020850"/>
                <a:gridCol w="6823150"/>
              </a:tblGrid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drink, drinking</a:t>
                      </a:r>
                      <a:endParaRPr sz="15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b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drink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 b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drink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 b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drinks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verre 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glass of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peu 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little of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eaucoup 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ots of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lait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thé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café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coffee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5" name="Google Shape;115;p17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16" name="Google Shape;11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17" name="Google Shape;117;p17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557400" y="678775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Expressions of quantity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2353" y="-19675"/>
            <a:ext cx="1985275" cy="198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 b="12136" l="22306" r="11912" t="10409"/>
          <a:stretch/>
        </p:blipFill>
        <p:spPr>
          <a:xfrm>
            <a:off x="2105600" y="3643275"/>
            <a:ext cx="3232250" cy="25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5">
            <a:alphaModFix/>
          </a:blip>
          <a:srcRect b="7981" l="10321" r="24514" t="9483"/>
          <a:stretch/>
        </p:blipFill>
        <p:spPr>
          <a:xfrm>
            <a:off x="7038450" y="3643275"/>
            <a:ext cx="3232250" cy="25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6">
            <a:alphaModFix/>
          </a:blip>
          <a:srcRect b="12874" l="13192" r="14359" t="13133"/>
          <a:stretch/>
        </p:blipFill>
        <p:spPr>
          <a:xfrm>
            <a:off x="11971300" y="3674075"/>
            <a:ext cx="3232250" cy="24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756925" y="6155625"/>
            <a:ext cx="39063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peu    du </a:t>
            </a:r>
            <a:r>
              <a:rPr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thé</a:t>
            </a:r>
            <a:endParaRPr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779350" y="6155625"/>
            <a:ext cx="39063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verre du </a:t>
            </a:r>
            <a:r>
              <a:rPr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lait</a:t>
            </a:r>
            <a:endParaRPr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1379400" y="6155625"/>
            <a:ext cx="45807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beaucoup du </a:t>
            </a:r>
            <a:r>
              <a:rPr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café</a:t>
            </a:r>
            <a:endParaRPr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375150" y="8093100"/>
            <a:ext cx="4355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a little tea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079904" y="8093100"/>
            <a:ext cx="52500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a glass of milk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0993437" y="8093100"/>
            <a:ext cx="5835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lots of coffee </a:t>
            </a:r>
            <a:endParaRPr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2404425" y="6990375"/>
            <a:ext cx="12147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7509825" y="6990375"/>
            <a:ext cx="12147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12234225" y="6990375"/>
            <a:ext cx="1214700" cy="111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1560850" y="1692300"/>
            <a:ext cx="4742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peu de</a:t>
            </a:r>
            <a:endParaRPr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340225" y="1692300"/>
            <a:ext cx="5165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verre de</a:t>
            </a:r>
            <a:endParaRPr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1620800" y="1692300"/>
            <a:ext cx="57417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beaucoup de</a:t>
            </a:r>
            <a:endParaRPr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635025" y="2530500"/>
            <a:ext cx="3906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a little of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035425" y="2530500"/>
            <a:ext cx="5165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a glass of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0173000" y="2530500"/>
            <a:ext cx="57417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lots of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449100" y="538250"/>
            <a:ext cx="157128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Ne...pas de/d’ with partitives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5650" y="-19675"/>
            <a:ext cx="1611976" cy="1613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9"/>
          <p:cNvGrpSpPr/>
          <p:nvPr/>
        </p:nvGrpSpPr>
        <p:grpSpPr>
          <a:xfrm>
            <a:off x="15694544" y="396404"/>
            <a:ext cx="629090" cy="987299"/>
            <a:chOff x="1177672" y="4392800"/>
            <a:chExt cx="1324399" cy="2193024"/>
          </a:xfrm>
        </p:grpSpPr>
        <p:pic>
          <p:nvPicPr>
            <p:cNvPr id="149" name="Google Shape;14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0" name="Google Shape;150;p19"/>
            <p:cNvPicPr preferRelativeResize="0"/>
            <p:nvPr/>
          </p:nvPicPr>
          <p:blipFill rotWithShape="1">
            <a:blip r:embed="rId5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19"/>
          <p:cNvSpPr txBox="1"/>
          <p:nvPr/>
        </p:nvSpPr>
        <p:spPr>
          <a:xfrm>
            <a:off x="233400" y="1786950"/>
            <a:ext cx="171732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the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indefinite article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changes to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negative sentences.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146550" y="7185650"/>
            <a:ext cx="59484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Il y a </a:t>
            </a:r>
            <a:r>
              <a:rPr b="1" lang="en-GB" sz="4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verre</a:t>
            </a:r>
            <a:endParaRPr sz="4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9518700" y="7147750"/>
            <a:ext cx="66432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b="1" lang="en-GB" sz="4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n’</a:t>
            </a: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4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pas </a:t>
            </a:r>
            <a:r>
              <a:rPr b="1" lang="en-GB" sz="4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verre</a:t>
            </a:r>
            <a:endParaRPr sz="4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29382" y="4495500"/>
            <a:ext cx="1611975" cy="222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7330" y="4495513"/>
            <a:ext cx="1820762" cy="189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3442" y="3472350"/>
            <a:ext cx="3941899" cy="394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81717" y="3638275"/>
            <a:ext cx="3941899" cy="394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1146550" y="8328650"/>
            <a:ext cx="59484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</a:t>
            </a:r>
            <a:r>
              <a:rPr b="1"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glass</a:t>
            </a:r>
            <a:endParaRPr sz="4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9518700" y="8290750"/>
            <a:ext cx="66432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is </a:t>
            </a:r>
            <a:r>
              <a:rPr lang="en-GB" sz="49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glass</a:t>
            </a:r>
            <a:endParaRPr sz="4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3238625" y="7147750"/>
            <a:ext cx="1041000" cy="113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9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3390300" y="2390738"/>
            <a:ext cx="59484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4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une</a:t>
            </a:r>
            <a:endParaRPr b="1" sz="43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449100" y="538250"/>
            <a:ext cx="157128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Ne...pas de/d’ with partitives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5650" y="-19675"/>
            <a:ext cx="1611976" cy="1613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20"/>
          <p:cNvGrpSpPr/>
          <p:nvPr/>
        </p:nvGrpSpPr>
        <p:grpSpPr>
          <a:xfrm>
            <a:off x="15694544" y="396404"/>
            <a:ext cx="629090" cy="987299"/>
            <a:chOff x="1177672" y="4392800"/>
            <a:chExt cx="1324399" cy="2193024"/>
          </a:xfrm>
        </p:grpSpPr>
        <p:pic>
          <p:nvPicPr>
            <p:cNvPr id="169" name="Google Shape;1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0" name="Google Shape;170;p20"/>
            <p:cNvPicPr preferRelativeResize="0"/>
            <p:nvPr/>
          </p:nvPicPr>
          <p:blipFill rotWithShape="1">
            <a:blip r:embed="rId5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20"/>
          <p:cNvSpPr txBox="1"/>
          <p:nvPr/>
        </p:nvSpPr>
        <p:spPr>
          <a:xfrm>
            <a:off x="233400" y="1786950"/>
            <a:ext cx="171732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partitive article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also changes to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negative sentences</a:t>
            </a:r>
            <a:endParaRPr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171100" y="2543138"/>
            <a:ext cx="59484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 </a:t>
            </a:r>
            <a:r>
              <a:rPr lang="en-GB" sz="4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4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 la </a:t>
            </a:r>
            <a:r>
              <a:rPr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4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 l’</a:t>
            </a:r>
            <a:r>
              <a:rPr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b="1" lang="en-GB" sz="4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endParaRPr b="1" sz="4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6">
            <a:alphaModFix/>
          </a:blip>
          <a:srcRect b="12136" l="22306" r="11912" t="10409"/>
          <a:stretch/>
        </p:blipFill>
        <p:spPr>
          <a:xfrm>
            <a:off x="1045450" y="4076150"/>
            <a:ext cx="2493811" cy="25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7">
            <a:alphaModFix/>
          </a:blip>
          <a:srcRect b="7981" l="10321" r="24514" t="9483"/>
          <a:stretch/>
        </p:blipFill>
        <p:spPr>
          <a:xfrm>
            <a:off x="4917790" y="4076150"/>
            <a:ext cx="2493811" cy="25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6">
            <a:alphaModFix/>
          </a:blip>
          <a:srcRect b="12136" l="22306" r="11912" t="10409"/>
          <a:stretch/>
        </p:blipFill>
        <p:spPr>
          <a:xfrm>
            <a:off x="10195875" y="4076150"/>
            <a:ext cx="2493811" cy="25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7">
            <a:alphaModFix/>
          </a:blip>
          <a:srcRect b="7981" l="10321" r="24514" t="9483"/>
          <a:stretch/>
        </p:blipFill>
        <p:spPr>
          <a:xfrm>
            <a:off x="14068215" y="4076150"/>
            <a:ext cx="2493811" cy="25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689676" y="4231150"/>
            <a:ext cx="1378550" cy="22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9251" y="4397075"/>
            <a:ext cx="1378550" cy="18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296700" y="7013975"/>
            <a:ext cx="77805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Il y a </a:t>
            </a: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lait dans le thé.</a:t>
            </a:r>
            <a:endParaRPr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9048600" y="7047950"/>
            <a:ext cx="87795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b="1" lang="en-GB" sz="44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n’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a </a:t>
            </a:r>
            <a:r>
              <a:rPr b="1" lang="en-GB" sz="44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pas </a:t>
            </a: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lait dans le thé.</a:t>
            </a:r>
            <a:endParaRPr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296700" y="8233175"/>
            <a:ext cx="77805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</a:t>
            </a:r>
            <a:r>
              <a:rPr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some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milk in the tea.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9548100" y="8233175"/>
            <a:ext cx="80760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</a:t>
            </a:r>
            <a:r>
              <a:rPr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isn’t</a:t>
            </a:r>
            <a:r>
              <a:rPr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any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milk in the tea.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12400425" y="6995350"/>
            <a:ext cx="940200" cy="113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sz="4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21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{C9D631DA-A279-4B2A-8937-4E6BF3C9195B}</a:tableStyleId>
              </a:tblPr>
              <a:tblGrid>
                <a:gridCol w="889200"/>
                <a:gridCol w="10696975"/>
                <a:gridCol w="5388950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Conjugate boire: elle ______.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Conjugate boire: je ______.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 does ‘de’ replace partitive articles?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‘I don’t drink’ into French.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‘il ne mange pas</a:t>
                      </a:r>
                      <a:r>
                        <a:rPr b="1" i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 </a:t>
                      </a: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‘tu ne bois pas de lait’.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21"/>
          <p:cNvSpPr txBox="1"/>
          <p:nvPr/>
        </p:nvSpPr>
        <p:spPr>
          <a:xfrm>
            <a:off x="12287700" y="2326675"/>
            <a:ext cx="51582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boit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2287698" y="3418650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bois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12287698" y="4536475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negative sentences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2287860" y="5628450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je ne bois pas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12287698" y="6720425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 doesn’t eat</a:t>
            </a:r>
            <a:endParaRPr b="1" sz="3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2245250" y="7812400"/>
            <a:ext cx="5158200" cy="9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don’t drink any milk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Talk about nouns you can’t count</a:t>
            </a:r>
            <a:endParaRPr b="1" sz="54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