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0F181A-BBCC-4B17-8D2A-B26A9773B2C1}">
  <a:tblStyle styleId="{B30F181A-BBCC-4B17-8D2A-B26A9773B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5b8eb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5b8eb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c313d12b9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c313d12b9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c313d12b9_0_1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c313d12b9_0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c313d12b9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c313d12b9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416a1dd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c416a1dd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313d12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313d12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313d12b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313d12b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313d12b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c313d12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c313d12b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c313d12b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313d12b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c313d12b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c313d12b9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c313d12b9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313d12b9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313d12b9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917950" y="3320125"/>
            <a:ext cx="168054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 about doing and making things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lang="en-GB" sz="3000">
                <a:solidFill>
                  <a:srgbClr val="4B3241"/>
                </a:solidFill>
              </a:rPr>
              <a:t>[2/ 2]</a:t>
            </a:r>
            <a:endParaRPr sz="3000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i="1" lang="en-GB">
                <a:solidFill>
                  <a:srgbClr val="4B3241"/>
                </a:solidFill>
              </a:rPr>
              <a:t>Faire</a:t>
            </a:r>
            <a:r>
              <a:rPr lang="en-GB">
                <a:solidFill>
                  <a:srgbClr val="4B3241"/>
                </a:solidFill>
              </a:rPr>
              <a:t>: singular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821575" y="86308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24"/>
          <p:cNvSpPr txBox="1"/>
          <p:nvPr>
            <p:ph type="title"/>
          </p:nvPr>
        </p:nvSpPr>
        <p:spPr>
          <a:xfrm>
            <a:off x="917950" y="14234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Faire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856475" y="84890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</a:t>
            </a:r>
            <a:r>
              <a:rPr b="1" lang="en-GB" sz="3500" u="sng"/>
              <a:t>one specific </a:t>
            </a:r>
            <a:r>
              <a:rPr lang="en-GB" sz="3500"/>
              <a:t>person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2111125" y="3227475"/>
            <a:ext cx="474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Tu </a:t>
            </a:r>
            <a:r>
              <a:rPr b="1" lang="en-GB" sz="3600"/>
              <a:t>fais </a:t>
            </a:r>
            <a:r>
              <a:rPr lang="en-GB" sz="3600"/>
              <a:t>les courses</a:t>
            </a:r>
            <a:endParaRPr sz="3600"/>
          </a:p>
        </p:txBody>
      </p:sp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8424850" y="84714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</a:t>
            </a:r>
            <a:r>
              <a:rPr b="1" lang="en-GB" sz="3500" u="sng"/>
              <a:t>people in general</a:t>
            </a:r>
            <a:endParaRPr b="1" sz="3500" u="sng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10705400" y="3227475"/>
            <a:ext cx="5936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On </a:t>
            </a:r>
            <a:r>
              <a:rPr b="1" lang="en-GB" sz="3600"/>
              <a:t>fait </a:t>
            </a:r>
            <a:r>
              <a:rPr lang="en-GB" sz="3600"/>
              <a:t>les courses</a:t>
            </a:r>
            <a:endParaRPr b="1" sz="3600"/>
          </a:p>
        </p:txBody>
      </p:sp>
      <p:cxnSp>
        <p:nvCxnSpPr>
          <p:cNvPr id="208" name="Google Shape;208;p24"/>
          <p:cNvCxnSpPr/>
          <p:nvPr/>
        </p:nvCxnSpPr>
        <p:spPr>
          <a:xfrm flipH="1">
            <a:off x="7842413" y="25379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9" name="Google Shape;209;p24"/>
          <p:cNvSpPr txBox="1"/>
          <p:nvPr>
            <p:ph type="title"/>
          </p:nvPr>
        </p:nvSpPr>
        <p:spPr>
          <a:xfrm>
            <a:off x="2518150" y="14234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lang="en-GB">
                <a:solidFill>
                  <a:schemeClr val="dk2"/>
                </a:solidFill>
              </a:rPr>
              <a:t>to do / to make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2201" y="4087600"/>
            <a:ext cx="1375315" cy="230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8862" y="4896320"/>
            <a:ext cx="1375315" cy="230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5547" y="4087600"/>
            <a:ext cx="1375315" cy="2308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655150" y="7624738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You </a:t>
            </a:r>
            <a:r>
              <a:rPr b="1" lang="en-GB" sz="3500"/>
              <a:t>do </a:t>
            </a:r>
            <a:r>
              <a:rPr lang="en-GB" sz="3500"/>
              <a:t>the shopping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8223525" y="7607213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You </a:t>
            </a:r>
            <a:r>
              <a:rPr b="1" lang="en-GB" sz="3500"/>
              <a:t>do </a:t>
            </a:r>
            <a:r>
              <a:rPr lang="en-GB" sz="3500"/>
              <a:t>the shopping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013" y="4333653"/>
            <a:ext cx="3329356" cy="287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7519" y="4315899"/>
            <a:ext cx="3329356" cy="287619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940950" y="2261050"/>
            <a:ext cx="16452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faire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describe what you are doing or making.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French grammar</a:t>
            </a:r>
            <a:endParaRPr b="1" sz="4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59350" y="0"/>
            <a:ext cx="1628651" cy="16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300" y="3820525"/>
            <a:ext cx="3558274" cy="351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/>
        </p:nvSpPr>
        <p:spPr>
          <a:xfrm>
            <a:off x="418150" y="3679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Writing Practice</a:t>
            </a:r>
            <a:endParaRPr b="1" sz="44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4275" y="0"/>
            <a:ext cx="2353725" cy="23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4">
            <a:alphaModFix/>
          </a:blip>
          <a:srcRect b="20220" l="24987" r="26698" t="19582"/>
          <a:stretch/>
        </p:blipFill>
        <p:spPr>
          <a:xfrm>
            <a:off x="5222250" y="1187613"/>
            <a:ext cx="1495199" cy="18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>
            <a:off x="24750" y="1344750"/>
            <a:ext cx="1062000" cy="88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43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2791300" y="1208724"/>
            <a:ext cx="2306700" cy="1433400"/>
          </a:xfrm>
          <a:prstGeom prst="wedgeRectCallout">
            <a:avLst>
              <a:gd fmla="val -56526" name="adj1"/>
              <a:gd fmla="val 66289" name="adj2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Tu fais</a:t>
            </a: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la cuisine?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6786875" y="1132525"/>
            <a:ext cx="2914500" cy="1509600"/>
          </a:xfrm>
          <a:prstGeom prst="wedgeRectCallout">
            <a:avLst>
              <a:gd fmla="val -56526" name="adj1"/>
              <a:gd fmla="val 66289" name="adj2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Non, c’est </a:t>
            </a: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ma mère.</a:t>
            </a: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5">
            <a:alphaModFix/>
          </a:blip>
          <a:srcRect b="72425" l="13252" r="31596" t="0"/>
          <a:stretch/>
        </p:blipFill>
        <p:spPr>
          <a:xfrm>
            <a:off x="781950" y="1187613"/>
            <a:ext cx="1871300" cy="18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 rotWithShape="1">
          <a:blip r:embed="rId4">
            <a:alphaModFix/>
          </a:blip>
          <a:srcRect b="20220" l="24987" r="26698" t="19582"/>
          <a:stretch/>
        </p:blipFill>
        <p:spPr>
          <a:xfrm>
            <a:off x="5234650" y="3186713"/>
            <a:ext cx="1495199" cy="18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/>
          <p:nvPr/>
        </p:nvSpPr>
        <p:spPr>
          <a:xfrm>
            <a:off x="37150" y="3343850"/>
            <a:ext cx="1062000" cy="88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sz="43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2803700" y="3207824"/>
            <a:ext cx="2306700" cy="1433400"/>
          </a:xfrm>
          <a:prstGeom prst="wedgeRectCallout">
            <a:avLst>
              <a:gd fmla="val -56526" name="adj1"/>
              <a:gd fmla="val 66289" name="adj2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Tu fais</a:t>
            </a: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 le lit?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6794199" y="3131625"/>
            <a:ext cx="2914500" cy="1509600"/>
          </a:xfrm>
          <a:prstGeom prst="wedgeRectCallout">
            <a:avLst>
              <a:gd fmla="val -56526" name="adj1"/>
              <a:gd fmla="val 66289" name="adj2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Non, c’est </a:t>
            </a: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mon père. </a:t>
            </a:r>
            <a:endParaRPr b="1"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25"/>
          <p:cNvPicPr preferRelativeResize="0"/>
          <p:nvPr/>
        </p:nvPicPr>
        <p:blipFill rotWithShape="1">
          <a:blip r:embed="rId5">
            <a:alphaModFix/>
          </a:blip>
          <a:srcRect b="72425" l="13252" r="31596" t="0"/>
          <a:stretch/>
        </p:blipFill>
        <p:spPr>
          <a:xfrm>
            <a:off x="794350" y="3186713"/>
            <a:ext cx="1871300" cy="18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 rotWithShape="1">
          <a:blip r:embed="rId4">
            <a:alphaModFix/>
          </a:blip>
          <a:srcRect b="20220" l="24987" r="26698" t="19582"/>
          <a:stretch/>
        </p:blipFill>
        <p:spPr>
          <a:xfrm>
            <a:off x="5310850" y="5167913"/>
            <a:ext cx="1495199" cy="18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/>
          <p:nvPr/>
        </p:nvSpPr>
        <p:spPr>
          <a:xfrm>
            <a:off x="113350" y="5325050"/>
            <a:ext cx="1062000" cy="88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sz="43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2879900" y="5189024"/>
            <a:ext cx="2306700" cy="1433400"/>
          </a:xfrm>
          <a:prstGeom prst="wedgeRectCallout">
            <a:avLst>
              <a:gd fmla="val -56526" name="adj1"/>
              <a:gd fmla="val 66289" name="adj2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Tu fais </a:t>
            </a: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la lessive?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6839207" y="5112825"/>
            <a:ext cx="2914500" cy="1509600"/>
          </a:xfrm>
          <a:prstGeom prst="wedgeRectCallout">
            <a:avLst>
              <a:gd fmla="val -56526" name="adj1"/>
              <a:gd fmla="val 66289" name="adj2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Non, c’est </a:t>
            </a: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mon père. </a:t>
            </a:r>
            <a:endParaRPr b="1"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25"/>
          <p:cNvPicPr preferRelativeResize="0"/>
          <p:nvPr/>
        </p:nvPicPr>
        <p:blipFill rotWithShape="1">
          <a:blip r:embed="rId5">
            <a:alphaModFix/>
          </a:blip>
          <a:srcRect b="72425" l="13252" r="31596" t="0"/>
          <a:stretch/>
        </p:blipFill>
        <p:spPr>
          <a:xfrm>
            <a:off x="870550" y="5167913"/>
            <a:ext cx="1871300" cy="18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 rotWithShape="1">
          <a:blip r:embed="rId4">
            <a:alphaModFix/>
          </a:blip>
          <a:srcRect b="20220" l="24987" r="26698" t="19582"/>
          <a:stretch/>
        </p:blipFill>
        <p:spPr>
          <a:xfrm>
            <a:off x="5310850" y="7149113"/>
            <a:ext cx="1495199" cy="18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/>
          <p:nvPr/>
        </p:nvSpPr>
        <p:spPr>
          <a:xfrm>
            <a:off x="113350" y="7306250"/>
            <a:ext cx="1062000" cy="88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43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2879900" y="7170225"/>
            <a:ext cx="2306700" cy="1668300"/>
          </a:xfrm>
          <a:prstGeom prst="wedgeRectCallout">
            <a:avLst>
              <a:gd fmla="val -56526" name="adj1"/>
              <a:gd fmla="val 66289" name="adj2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Tu fais </a:t>
            </a: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les courses?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6839207" y="7094025"/>
            <a:ext cx="2914500" cy="1509600"/>
          </a:xfrm>
          <a:prstGeom prst="wedgeRectCallout">
            <a:avLst>
              <a:gd fmla="val -56526" name="adj1"/>
              <a:gd fmla="val 66289" name="adj2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Non, c’est </a:t>
            </a:r>
            <a:r>
              <a:rPr b="1"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ma mère. </a:t>
            </a:r>
            <a:endParaRPr b="1"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5">
            <a:alphaModFix/>
          </a:blip>
          <a:srcRect b="72425" l="13252" r="31596" t="0"/>
          <a:stretch/>
        </p:blipFill>
        <p:spPr>
          <a:xfrm>
            <a:off x="870550" y="7149113"/>
            <a:ext cx="1871300" cy="18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10561000" y="1078975"/>
            <a:ext cx="53733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10561000" y="1418700"/>
            <a:ext cx="5373300" cy="7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 cuisine.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10484800" y="3343850"/>
            <a:ext cx="5373300" cy="7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le lit.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10561000" y="5248850"/>
            <a:ext cx="5373300" cy="7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Il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 lessive.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10532900" y="7267775"/>
            <a:ext cx="5373300" cy="76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les courses.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10667491" y="2276625"/>
            <a:ext cx="5831100" cy="599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She does the cooking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10667491" y="4105425"/>
            <a:ext cx="5831100" cy="599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does the bed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10588050" y="6010425"/>
            <a:ext cx="5831100" cy="599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does the washing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10588050" y="7991625"/>
            <a:ext cx="5831100" cy="599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She does the shopping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26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{B30F181A-BBCC-4B17-8D2A-B26A9773B2C1}</a:tableStyleId>
              </a:tblPr>
              <a:tblGrid>
                <a:gridCol w="845700"/>
                <a:gridCol w="11585275"/>
                <a:gridCol w="3713750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does ‘to do’ mean in French?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‘you do’ in French?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‘he does’ in French?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‘cleaning’ in French?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you use ‘le/la/les’ before ‘lit’?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you use ‘le/la/les’ before ‘courses’?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1" name="Google Shape;261;p26"/>
          <p:cNvSpPr txBox="1"/>
          <p:nvPr/>
        </p:nvSpPr>
        <p:spPr>
          <a:xfrm>
            <a:off x="13088050" y="2326675"/>
            <a:ext cx="3480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faire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13088050" y="3418650"/>
            <a:ext cx="3480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 fais/on fait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13088050" y="4536475"/>
            <a:ext cx="3480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fait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13088161" y="5628450"/>
            <a:ext cx="3480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 ménage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13088050" y="6720425"/>
            <a:ext cx="3480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13088050" y="7812400"/>
            <a:ext cx="3480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latin typeface="Montserrat"/>
                <a:ea typeface="Montserrat"/>
                <a:cs typeface="Montserrat"/>
                <a:sym typeface="Montserrat"/>
              </a:rPr>
              <a:t>Talk about doing and making things</a:t>
            </a:r>
            <a:endParaRPr b="1" sz="6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2173750" y="8612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0667638" y="8928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92" name="Google Shape;92;p16"/>
          <p:cNvSpPr/>
          <p:nvPr/>
        </p:nvSpPr>
        <p:spPr>
          <a:xfrm>
            <a:off x="17784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986271" y="636619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boy pointing to a girl"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125" y="3686820"/>
            <a:ext cx="2839601" cy="2499508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" id="95" name="Google Shape;95;p16"/>
          <p:cNvSpPr/>
          <p:nvPr/>
        </p:nvSpPr>
        <p:spPr>
          <a:xfrm>
            <a:off x="101604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1307750" y="6120250"/>
            <a:ext cx="45285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97" name="Google Shape;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4950" y="3814525"/>
            <a:ext cx="2610825" cy="21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2" name="Google Shape;102;p17"/>
          <p:cNvSpPr/>
          <p:nvPr/>
        </p:nvSpPr>
        <p:spPr>
          <a:xfrm>
            <a:off x="5359826" y="2837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7169250" y="685875"/>
            <a:ext cx="3105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7567671" y="583279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boy pointing to a girl" id="106" name="Google Shape;10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525" y="3153420"/>
            <a:ext cx="2839601" cy="249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2356100" y="2381025"/>
            <a:ext cx="39432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sant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tiliser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7169250" y="685875"/>
            <a:ext cx="3105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 b="21219" l="14583" r="71943" t="54583"/>
          <a:stretch/>
        </p:blipFill>
        <p:spPr>
          <a:xfrm>
            <a:off x="2895650" y="3447750"/>
            <a:ext cx="2463802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8205000" y="69756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[on]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13670050" y="36630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use]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23" name="Google Shape;123;p19"/>
          <p:cNvSpPr/>
          <p:nvPr/>
        </p:nvSpPr>
        <p:spPr>
          <a:xfrm>
            <a:off x="5359826" y="27610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6635850" y="609675"/>
            <a:ext cx="4165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6507150" y="5510650"/>
            <a:ext cx="45285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127" name="Google Shape;12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4350" y="3204925"/>
            <a:ext cx="2610825" cy="21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7515121" y="37271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6635850" y="609675"/>
            <a:ext cx="4165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 b="36282" l="14170" r="74302" t="37670"/>
          <a:stretch/>
        </p:blipFill>
        <p:spPr>
          <a:xfrm>
            <a:off x="2565450" y="3443626"/>
            <a:ext cx="2108198" cy="26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b="36678" l="73354" r="10674" t="37275"/>
          <a:stretch/>
        </p:blipFill>
        <p:spPr>
          <a:xfrm>
            <a:off x="7896788" y="4983875"/>
            <a:ext cx="2921002" cy="26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/>
          <p:nvPr/>
        </p:nvSpPr>
        <p:spPr>
          <a:xfrm>
            <a:off x="7470213" y="7011975"/>
            <a:ext cx="1066800" cy="3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14023422" y="3405225"/>
            <a:ext cx="835500" cy="3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13142275" y="3586875"/>
            <a:ext cx="353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[always; still]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09350" y="2577293"/>
            <a:ext cx="1734250" cy="13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4" name="Google Shape;154;p21"/>
          <p:cNvGraphicFramePr/>
          <p:nvPr/>
        </p:nvGraphicFramePr>
        <p:xfrm>
          <a:off x="12796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{B30F181A-BBCC-4B17-8D2A-B26A9773B2C1}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lessive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laundry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courses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shopping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lit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bed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ménage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cleaning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cuisine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cooking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vaisselle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washing up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devoirs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homework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5" name="Google Shape;155;p21"/>
          <p:cNvSpPr txBox="1"/>
          <p:nvPr/>
        </p:nvSpPr>
        <p:spPr>
          <a:xfrm>
            <a:off x="3191950" y="14524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En français</a:t>
            </a:r>
            <a:endParaRPr sz="3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0371000" y="14524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En anglais</a:t>
            </a:r>
            <a:endParaRPr sz="3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917950" y="17282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Faire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856475" y="82604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To refer to yourself</a:t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730125" y="3684675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Je </a:t>
            </a:r>
            <a:r>
              <a:rPr b="1" lang="en-GB" sz="3600"/>
              <a:t>fais</a:t>
            </a:r>
            <a:endParaRPr b="1" sz="3600"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397800" y="370730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= I </a:t>
            </a:r>
            <a:r>
              <a:rPr b="1" lang="en-GB" sz="3600"/>
              <a:t>do / make</a:t>
            </a:r>
            <a:endParaRPr b="1" sz="3600"/>
          </a:p>
        </p:txBody>
      </p:sp>
      <p:cxnSp>
        <p:nvCxnSpPr>
          <p:cNvPr id="165" name="Google Shape;165;p22"/>
          <p:cNvCxnSpPr/>
          <p:nvPr/>
        </p:nvCxnSpPr>
        <p:spPr>
          <a:xfrm flipH="1">
            <a:off x="8147213" y="23093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66" name="Google Shape;166;p22"/>
          <p:cNvSpPr txBox="1"/>
          <p:nvPr>
            <p:ph type="title"/>
          </p:nvPr>
        </p:nvSpPr>
        <p:spPr>
          <a:xfrm>
            <a:off x="2518150" y="1728250"/>
            <a:ext cx="5307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lang="en-GB">
                <a:solidFill>
                  <a:schemeClr val="dk2"/>
                </a:solidFill>
              </a:rPr>
              <a:t>to do / to make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9738125" y="3806513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a singular male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10459375" y="449988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Il </a:t>
            </a:r>
            <a:r>
              <a:rPr b="1" lang="en-GB" sz="3600"/>
              <a:t>fait</a:t>
            </a:r>
            <a:endParaRPr b="1" sz="3600"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11822250" y="472613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= He </a:t>
            </a:r>
            <a:r>
              <a:rPr b="1" lang="en-GB" sz="3600"/>
              <a:t>does / makes</a:t>
            </a:r>
            <a:endParaRPr b="1" sz="3600"/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1526" y="1097057"/>
            <a:ext cx="3769049" cy="266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8958250" y="84714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a singular female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10248200" y="51324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Elle </a:t>
            </a:r>
            <a:r>
              <a:rPr b="1" lang="en-GB" sz="3600"/>
              <a:t>fait</a:t>
            </a:r>
            <a:endParaRPr b="1" sz="3600"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12107150" y="51324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= She </a:t>
            </a:r>
            <a:r>
              <a:rPr b="1" lang="en-GB" sz="3600"/>
              <a:t>does / makes</a:t>
            </a:r>
            <a:endParaRPr b="1" sz="3600"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9688" y="5637975"/>
            <a:ext cx="3832730" cy="27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French grammar</a:t>
            </a:r>
            <a:endParaRPr b="1" sz="4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725" y="4675273"/>
            <a:ext cx="1420425" cy="300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3"/>
          <p:cNvSpPr txBox="1"/>
          <p:nvPr>
            <p:ph type="title"/>
          </p:nvPr>
        </p:nvSpPr>
        <p:spPr>
          <a:xfrm>
            <a:off x="841750" y="15758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Faire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780275" y="82604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one specific person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1501525" y="3684675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Tu </a:t>
            </a:r>
            <a:r>
              <a:rPr lang="en-GB" sz="3600"/>
              <a:t> </a:t>
            </a:r>
            <a:r>
              <a:rPr b="1" lang="en-GB" sz="3600"/>
              <a:t>fais</a:t>
            </a:r>
            <a:endParaRPr b="1" sz="3600"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3321600" y="3707300"/>
            <a:ext cx="5027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= You </a:t>
            </a:r>
            <a:r>
              <a:rPr b="1" lang="en-GB" sz="3600"/>
              <a:t>do / make</a:t>
            </a:r>
            <a:endParaRPr b="1" sz="3600"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8348650" y="82428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people in general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9867200" y="36846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On </a:t>
            </a:r>
            <a:r>
              <a:rPr b="1" lang="en-GB" sz="3600"/>
              <a:t>fait</a:t>
            </a:r>
            <a:endParaRPr b="1" sz="3600"/>
          </a:p>
        </p:txBody>
      </p:sp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11726150" y="36846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= You </a:t>
            </a:r>
            <a:r>
              <a:rPr b="1" lang="en-GB" sz="3600"/>
              <a:t>do / make</a:t>
            </a:r>
            <a:endParaRPr b="1" sz="36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cxnSp>
        <p:nvCxnSpPr>
          <p:cNvPr id="189" name="Google Shape;189;p23"/>
          <p:cNvCxnSpPr/>
          <p:nvPr/>
        </p:nvCxnSpPr>
        <p:spPr>
          <a:xfrm flipH="1">
            <a:off x="8071013" y="32999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90" name="Google Shape;190;p23"/>
          <p:cNvSpPr txBox="1"/>
          <p:nvPr>
            <p:ph type="title"/>
          </p:nvPr>
        </p:nvSpPr>
        <p:spPr>
          <a:xfrm>
            <a:off x="2441950" y="15758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lang="en-GB">
                <a:solidFill>
                  <a:schemeClr val="dk2"/>
                </a:solidFill>
              </a:rPr>
              <a:t>to do / to make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0902" y="4441402"/>
            <a:ext cx="1415251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9502" y="5355852"/>
            <a:ext cx="1415251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4002" y="4441402"/>
            <a:ext cx="1415251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864750" y="2642050"/>
            <a:ext cx="16452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faire</a:t>
            </a: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describe what you are doing or making.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French grammar</a:t>
            </a:r>
            <a:endParaRPr b="1" sz="44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9350" y="0"/>
            <a:ext cx="1628651" cy="16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5050" y="4418775"/>
            <a:ext cx="4849201" cy="351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