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611A4CE-FB49-43FC-936B-7C9DFDFE99D3}">
  <a:tblStyle styleId="{C611A4CE-FB49-43FC-936B-7C9DFDFE99D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6a172a37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6a172a37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eaad48b93_0_1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eaad48b93_0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eaad48b93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eaad48b93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eaad48b93_0_2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eaad48b93_0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eaad48b93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eaad48b93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Fuel Cells</a:t>
            </a:r>
            <a:endParaRPr/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Triple - Chemistry - Key stage 4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Energy Changes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Mrs. Begum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</a:t>
            </a:r>
            <a:endParaRPr/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What do simple cells need to work?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What are the 2 types of batteries?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Why do alkaline batteries go flat?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How do rechargeable batteries regain their charge?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Why is hydrogen a better fuel to use?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 answers</a:t>
            </a:r>
            <a:endParaRPr/>
          </a:p>
        </p:txBody>
      </p:sp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What do simple cells need to work? </a:t>
            </a:r>
            <a:r>
              <a:rPr b="1" lang="en-GB">
                <a:solidFill>
                  <a:srgbClr val="000000"/>
                </a:solidFill>
              </a:rPr>
              <a:t>Chemicals (electrolyte) and 2 metal electrodes</a:t>
            </a:r>
            <a:endParaRPr b="1"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What are the 2 types of batteries? </a:t>
            </a:r>
            <a:r>
              <a:rPr b="1" lang="en-GB">
                <a:solidFill>
                  <a:srgbClr val="000000"/>
                </a:solidFill>
              </a:rPr>
              <a:t>Alkaline</a:t>
            </a:r>
            <a:r>
              <a:rPr b="1" lang="en-GB">
                <a:solidFill>
                  <a:srgbClr val="000000"/>
                </a:solidFill>
              </a:rPr>
              <a:t> and rechargeable</a:t>
            </a:r>
            <a:endParaRPr b="1"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Why do alkaline batteries go flat? </a:t>
            </a:r>
            <a:r>
              <a:rPr b="1" lang="en-GB">
                <a:solidFill>
                  <a:srgbClr val="000000"/>
                </a:solidFill>
              </a:rPr>
              <a:t>The electrolyte gets used up.</a:t>
            </a:r>
            <a:endParaRPr b="1"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How do rechargeable batteries regain their charge? </a:t>
            </a:r>
            <a:r>
              <a:rPr b="1" lang="en-GB">
                <a:solidFill>
                  <a:srgbClr val="000000"/>
                </a:solidFill>
              </a:rPr>
              <a:t>The reaction is reversible.</a:t>
            </a:r>
            <a:endParaRPr b="1"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Why is hydrogen a better fuel to use? </a:t>
            </a:r>
            <a:r>
              <a:rPr b="1" lang="en-GB">
                <a:solidFill>
                  <a:srgbClr val="000000"/>
                </a:solidFill>
              </a:rPr>
              <a:t>It doesn’t produce any pollution, just water as a waste product.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</a:t>
            </a:r>
            <a:endParaRPr/>
          </a:p>
        </p:txBody>
      </p:sp>
      <p:sp>
        <p:nvSpPr>
          <p:cNvPr id="102" name="Google Shape;102;p17"/>
          <p:cNvSpPr txBox="1"/>
          <p:nvPr>
            <p:ph idx="1" type="body"/>
          </p:nvPr>
        </p:nvSpPr>
        <p:spPr>
          <a:xfrm>
            <a:off x="918000" y="2072875"/>
            <a:ext cx="16452000" cy="129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Evaluate the use of hydrogen fuel cells compared with rechargeable lithium-ion batteries to power electric cars.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3" name="Google Shape;103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4" name="Google Shape;104;p17"/>
          <p:cNvGraphicFramePr/>
          <p:nvPr/>
        </p:nvGraphicFramePr>
        <p:xfrm>
          <a:off x="918000" y="3319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{C611A4CE-FB49-43FC-936B-7C9DFDFE99D3}</a:tableStyleId>
              </a:tblPr>
              <a:tblGrid>
                <a:gridCol w="4992250"/>
                <a:gridCol w="4025525"/>
                <a:gridCol w="3356250"/>
              </a:tblGrid>
              <a:tr h="1293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Rechargeable lithium-ion battery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Hydrogen fuel cell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645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Distance travelled before a recharge/refuel is necessary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(miles)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163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Time taken to recharge/refuel (mins)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682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Cost of refuel/recharge (£)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682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Minimum cost of car (£)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11000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50000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 answers</a:t>
            </a:r>
            <a:endParaRPr/>
          </a:p>
        </p:txBody>
      </p:sp>
      <p:sp>
        <p:nvSpPr>
          <p:cNvPr id="110" name="Google Shape;110;p18"/>
          <p:cNvSpPr txBox="1"/>
          <p:nvPr>
            <p:ph idx="1" type="body"/>
          </p:nvPr>
        </p:nvSpPr>
        <p:spPr>
          <a:xfrm>
            <a:off x="918000" y="1880288"/>
            <a:ext cx="16452000" cy="1843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</a:rPr>
              <a:t>The hydrogen fuel cell can travel </a:t>
            </a:r>
            <a:r>
              <a:rPr b="1" lang="en-GB" sz="2800">
                <a:solidFill>
                  <a:srgbClr val="000000"/>
                </a:solidFill>
              </a:rPr>
              <a:t>twice</a:t>
            </a:r>
            <a:r>
              <a:rPr lang="en-GB" sz="2800">
                <a:solidFill>
                  <a:srgbClr val="000000"/>
                </a:solidFill>
              </a:rPr>
              <a:t> the distance as the lithium-ion battery before it needs to refuel. This is good if you are travelling a long journey and you don’t have to stop to refuel.</a:t>
            </a:r>
            <a:endParaRPr sz="2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</a:endParaRPr>
          </a:p>
        </p:txBody>
      </p:sp>
      <p:sp>
        <p:nvSpPr>
          <p:cNvPr id="111" name="Google Shape;111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  <p:sp>
        <p:nvSpPr>
          <p:cNvPr id="112" name="Google Shape;112;p18"/>
          <p:cNvSpPr txBox="1"/>
          <p:nvPr/>
        </p:nvSpPr>
        <p:spPr>
          <a:xfrm>
            <a:off x="815250" y="3473233"/>
            <a:ext cx="166575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The hydrogen fuel cell takes </a:t>
            </a: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much less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time to refuel/recharge, only </a:t>
            </a:r>
            <a:r>
              <a:rPr b="1" lang="en-GB" sz="3300">
                <a:latin typeface="Montserrat"/>
                <a:ea typeface="Montserrat"/>
                <a:cs typeface="Montserrat"/>
                <a:sym typeface="Montserrat"/>
              </a:rPr>
              <a:t>¼</a:t>
            </a: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of the time of the lithium-ion battery – again making journeys shorter.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991525" y="6469650"/>
            <a:ext cx="10113600" cy="101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8"/>
          <p:cNvSpPr txBox="1"/>
          <p:nvPr/>
        </p:nvSpPr>
        <p:spPr>
          <a:xfrm>
            <a:off x="815250" y="4930391"/>
            <a:ext cx="16657500" cy="1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The cost of recharging the lithium-ion battery is </a:t>
            </a: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much less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than the hydrogen fuel cell, it costs </a:t>
            </a: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20x more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to refuel the hydrogen fuel cell.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815250" y="6189637"/>
            <a:ext cx="15740400" cy="9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The cost of a lithium-ion car is much less than a hydrogen fuel cell car, the lithium-ion car is about </a:t>
            </a: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4.5x cheaper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than the hydrogen fuel car.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8"/>
          <p:cNvSpPr txBox="1"/>
          <p:nvPr/>
        </p:nvSpPr>
        <p:spPr>
          <a:xfrm>
            <a:off x="815250" y="7500700"/>
            <a:ext cx="161121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Judgement 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