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10287000" cx="18288000"/>
  <p:notesSz cx="6858000" cy="9144000"/>
  <p:embeddedFontLst>
    <p:embeddedFont>
      <p:font typeface="Montserrat SemiBold"/>
      <p:regular r:id="rId12"/>
      <p:bold r:id="rId13"/>
      <p:italic r:id="rId14"/>
      <p:boldItalic r:id="rId15"/>
    </p:embeddedFont>
    <p:embeddedFont>
      <p:font typeface="Montserrat"/>
      <p:regular r:id="rId16"/>
      <p:bold r:id="rId17"/>
      <p:italic r:id="rId18"/>
      <p:boldItalic r:id="rId19"/>
    </p:embeddedFont>
    <p:embeddedFont>
      <p:font typeface="Montserrat Medium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regular.fntdata"/><Relationship Id="rId11" Type="http://schemas.openxmlformats.org/officeDocument/2006/relationships/slide" Target="slides/slide7.xml"/><Relationship Id="rId22" Type="http://schemas.openxmlformats.org/officeDocument/2006/relationships/font" Target="fonts/MontserratMedium-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Medium-bold.fntdata"/><Relationship Id="rId13" Type="http://schemas.openxmlformats.org/officeDocument/2006/relationships/font" Target="fonts/MontserratSemiBold-bold.fntdata"/><Relationship Id="rId12" Type="http://schemas.openxmlformats.org/officeDocument/2006/relationships/font" Target="fonts/MontserratSemiBold-regular.fntdata"/><Relationship Id="rId23" Type="http://schemas.openxmlformats.org/officeDocument/2006/relationships/font" Target="fonts/Montserrat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SemiBold-boldItalic.fntdata"/><Relationship Id="rId14" Type="http://schemas.openxmlformats.org/officeDocument/2006/relationships/font" Target="fonts/MontserratSemiBold-italic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slide" Target="slides/slide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c3e8afb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c3e8afb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c3e8afb3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c3e8afb3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c3e8afb3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c3e8afb3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c3e8afb3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c3e8afb3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c3e8afb3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c3e8afb3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c3e8afb3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c3e8afb3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e5d0317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e5d0317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idx="4294967295"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What are the roles of different percussion instruments, and how can we best describe their sounds?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0" name="Google Shape;80;p14"/>
          <p:cNvSpPr txBox="1"/>
          <p:nvPr>
            <p:ph idx="4294967295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Music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1" name="Google Shape;81;p14"/>
          <p:cNvSpPr txBox="1"/>
          <p:nvPr>
            <p:ph idx="4294967295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Mr Chapman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4294967295" type="body"/>
          </p:nvPr>
        </p:nvSpPr>
        <p:spPr>
          <a:xfrm>
            <a:off x="888975" y="147430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Are the following instruments tuned or untuned? Why?</a:t>
            </a:r>
            <a:endParaRPr sz="3500"/>
          </a:p>
        </p:txBody>
      </p:sp>
      <p:sp>
        <p:nvSpPr>
          <p:cNvPr id="88" name="Google Shape;88;p15"/>
          <p:cNvSpPr txBox="1"/>
          <p:nvPr>
            <p:ph idx="1" type="subTitle"/>
          </p:nvPr>
        </p:nvSpPr>
        <p:spPr>
          <a:xfrm>
            <a:off x="9005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Djembe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5"/>
          <p:cNvSpPr txBox="1"/>
          <p:nvPr>
            <p:ph idx="3" type="subTitle"/>
          </p:nvPr>
        </p:nvSpPr>
        <p:spPr>
          <a:xfrm>
            <a:off x="654117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Sabar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5"/>
          <p:cNvSpPr txBox="1"/>
          <p:nvPr>
            <p:ph type="title"/>
          </p:nvPr>
        </p:nvSpPr>
        <p:spPr>
          <a:xfrm>
            <a:off x="917950" y="890050"/>
            <a:ext cx="13201200" cy="104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Percussion instruments in West Africa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p15"/>
          <p:cNvSpPr txBox="1"/>
          <p:nvPr/>
        </p:nvSpPr>
        <p:spPr>
          <a:xfrm>
            <a:off x="287375" y="-469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299" y="3546975"/>
            <a:ext cx="3000001" cy="465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1825" y="3546975"/>
            <a:ext cx="3000000" cy="448601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>
            <p:ph idx="2" type="body"/>
          </p:nvPr>
        </p:nvSpPr>
        <p:spPr>
          <a:xfrm>
            <a:off x="121818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500">
                <a:solidFill>
                  <a:srgbClr val="FFFFFF"/>
                </a:solidFill>
              </a:rPr>
              <a:t>Gankogui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67225" y="3573050"/>
            <a:ext cx="3000000" cy="460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4294967295" type="body"/>
          </p:nvPr>
        </p:nvSpPr>
        <p:spPr>
          <a:xfrm>
            <a:off x="888975" y="147430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Are the following instruments tuned or untuned? Why?</a:t>
            </a:r>
            <a:endParaRPr sz="3500"/>
          </a:p>
        </p:txBody>
      </p:sp>
      <p:sp>
        <p:nvSpPr>
          <p:cNvPr id="102" name="Google Shape;102;p16"/>
          <p:cNvSpPr txBox="1"/>
          <p:nvPr>
            <p:ph idx="1" type="subTitle"/>
          </p:nvPr>
        </p:nvSpPr>
        <p:spPr>
          <a:xfrm>
            <a:off x="9005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Axatse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6"/>
          <p:cNvSpPr txBox="1"/>
          <p:nvPr>
            <p:ph idx="3" type="subTitle"/>
          </p:nvPr>
        </p:nvSpPr>
        <p:spPr>
          <a:xfrm>
            <a:off x="654117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Balafon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6"/>
          <p:cNvSpPr txBox="1"/>
          <p:nvPr>
            <p:ph idx="5" type="subTitle"/>
          </p:nvPr>
        </p:nvSpPr>
        <p:spPr>
          <a:xfrm>
            <a:off x="121818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Gankogui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6"/>
          <p:cNvSpPr txBox="1"/>
          <p:nvPr>
            <p:ph type="title"/>
          </p:nvPr>
        </p:nvSpPr>
        <p:spPr>
          <a:xfrm>
            <a:off x="917950" y="890050"/>
            <a:ext cx="13201200" cy="104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Percussion instruments in West Africa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287375" y="-469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073" y="3486637"/>
            <a:ext cx="3673703" cy="489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2275" y="4227059"/>
            <a:ext cx="6236798" cy="4157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>
            <p:ph idx="4" type="body"/>
          </p:nvPr>
        </p:nvSpPr>
        <p:spPr>
          <a:xfrm>
            <a:off x="121818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3500">
                <a:solidFill>
                  <a:srgbClr val="FFFFFF"/>
                </a:solidFill>
              </a:rPr>
              <a:t>Tama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76650" y="3546975"/>
            <a:ext cx="2509772" cy="4517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idx="4294967295" type="body"/>
          </p:nvPr>
        </p:nvSpPr>
        <p:spPr>
          <a:xfrm>
            <a:off x="888975" y="147430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Are the following instruments tuned or untuned? Why?</a:t>
            </a:r>
            <a:endParaRPr sz="3500"/>
          </a:p>
        </p:txBody>
      </p:sp>
      <p:sp>
        <p:nvSpPr>
          <p:cNvPr id="117" name="Google Shape;117;p17"/>
          <p:cNvSpPr txBox="1"/>
          <p:nvPr>
            <p:ph idx="1" type="subTitle"/>
          </p:nvPr>
        </p:nvSpPr>
        <p:spPr>
          <a:xfrm>
            <a:off x="9005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Kora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7"/>
          <p:cNvSpPr txBox="1"/>
          <p:nvPr>
            <p:ph idx="3" type="subTitle"/>
          </p:nvPr>
        </p:nvSpPr>
        <p:spPr>
          <a:xfrm>
            <a:off x="654117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Ngoni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7"/>
          <p:cNvSpPr txBox="1"/>
          <p:nvPr>
            <p:ph idx="5" type="subTitle"/>
          </p:nvPr>
        </p:nvSpPr>
        <p:spPr>
          <a:xfrm>
            <a:off x="12181825" y="238070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Senegalese bongo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917950" y="890050"/>
            <a:ext cx="13201200" cy="104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Non-percussion instruments in West Africa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448" y="3565400"/>
            <a:ext cx="3498577" cy="527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9226" y="3733050"/>
            <a:ext cx="3719923" cy="495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48152" y="3733050"/>
            <a:ext cx="4122185" cy="52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idx="4294967295" type="body"/>
          </p:nvPr>
        </p:nvSpPr>
        <p:spPr>
          <a:xfrm>
            <a:off x="912300" y="1934850"/>
            <a:ext cx="16463400" cy="14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Instruments can have different roles and functions in an ensemble.</a:t>
            </a:r>
            <a:endParaRPr sz="3500"/>
          </a:p>
        </p:txBody>
      </p:sp>
      <p:sp>
        <p:nvSpPr>
          <p:cNvPr id="130" name="Google Shape;130;p18"/>
          <p:cNvSpPr txBox="1"/>
          <p:nvPr>
            <p:ph idx="1" type="subTitle"/>
          </p:nvPr>
        </p:nvSpPr>
        <p:spPr>
          <a:xfrm>
            <a:off x="917950" y="31546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Melodic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8"/>
          <p:cNvSpPr txBox="1"/>
          <p:nvPr>
            <p:ph idx="2" type="body"/>
          </p:nvPr>
        </p:nvSpPr>
        <p:spPr>
          <a:xfrm>
            <a:off x="917950" y="43756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Provides the melody for the music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Tuned / pitched instruments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Usually high pitch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Can play an improvised melody</a:t>
            </a:r>
            <a:endParaRPr/>
          </a:p>
        </p:txBody>
      </p:sp>
      <p:sp>
        <p:nvSpPr>
          <p:cNvPr id="132" name="Google Shape;132;p18"/>
          <p:cNvSpPr txBox="1"/>
          <p:nvPr>
            <p:ph idx="3" type="subTitle"/>
          </p:nvPr>
        </p:nvSpPr>
        <p:spPr>
          <a:xfrm>
            <a:off x="6558600" y="31546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Harmonic 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8"/>
          <p:cNvSpPr txBox="1"/>
          <p:nvPr>
            <p:ph idx="4" type="body"/>
          </p:nvPr>
        </p:nvSpPr>
        <p:spPr>
          <a:xfrm>
            <a:off x="6558600" y="43756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Accompanies the melody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Usually chords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Tuned / pitched instruments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>
            <p:ph idx="5" type="subTitle"/>
          </p:nvPr>
        </p:nvSpPr>
        <p:spPr>
          <a:xfrm>
            <a:off x="12199250" y="31546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Rhythmic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8"/>
          <p:cNvSpPr txBox="1"/>
          <p:nvPr>
            <p:ph idx="6" type="body"/>
          </p:nvPr>
        </p:nvSpPr>
        <p:spPr>
          <a:xfrm>
            <a:off x="12199250" y="43756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Adds rhythmic interest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Untuned instruments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Establishes the tempo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Keeps players in time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 txBox="1"/>
          <p:nvPr>
            <p:ph type="title"/>
          </p:nvPr>
        </p:nvSpPr>
        <p:spPr>
          <a:xfrm>
            <a:off x="917950" y="890050"/>
            <a:ext cx="13201200" cy="75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Role of instruments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0" y="-32150"/>
            <a:ext cx="18288000" cy="258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 txBox="1"/>
          <p:nvPr>
            <p:ph idx="1" type="subTitle"/>
          </p:nvPr>
        </p:nvSpPr>
        <p:spPr>
          <a:xfrm>
            <a:off x="917950" y="16445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Melodic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9"/>
          <p:cNvSpPr txBox="1"/>
          <p:nvPr>
            <p:ph idx="2" type="body"/>
          </p:nvPr>
        </p:nvSpPr>
        <p:spPr>
          <a:xfrm>
            <a:off x="917950" y="2865550"/>
            <a:ext cx="5170800" cy="29067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45" name="Google Shape;145;p19"/>
          <p:cNvSpPr txBox="1"/>
          <p:nvPr>
            <p:ph idx="3" type="subTitle"/>
          </p:nvPr>
        </p:nvSpPr>
        <p:spPr>
          <a:xfrm>
            <a:off x="6558600" y="16445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Harmonic 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9"/>
          <p:cNvSpPr txBox="1"/>
          <p:nvPr>
            <p:ph idx="4" type="body"/>
          </p:nvPr>
        </p:nvSpPr>
        <p:spPr>
          <a:xfrm>
            <a:off x="6558600" y="2865550"/>
            <a:ext cx="5170800" cy="29067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 txBox="1"/>
          <p:nvPr>
            <p:ph idx="5" type="subTitle"/>
          </p:nvPr>
        </p:nvSpPr>
        <p:spPr>
          <a:xfrm>
            <a:off x="12199250" y="1644550"/>
            <a:ext cx="5170800" cy="906600"/>
          </a:xfrm>
          <a:prstGeom prst="rect">
            <a:avLst/>
          </a:prstGeom>
          <a:solidFill>
            <a:srgbClr val="008237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Rhythmic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9"/>
          <p:cNvSpPr txBox="1"/>
          <p:nvPr>
            <p:ph idx="6" type="body"/>
          </p:nvPr>
        </p:nvSpPr>
        <p:spPr>
          <a:xfrm>
            <a:off x="12199250" y="2865550"/>
            <a:ext cx="5170800" cy="29067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 txBox="1"/>
          <p:nvPr>
            <p:ph type="title"/>
          </p:nvPr>
        </p:nvSpPr>
        <p:spPr>
          <a:xfrm>
            <a:off x="917950" y="890050"/>
            <a:ext cx="13201200" cy="75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Role of instruments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table&#10;&#10;Description automatically generated" id="151" name="Google Shape;151;p19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8819999" y="294425"/>
            <a:ext cx="574400" cy="103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9885236" y="503275"/>
            <a:ext cx="7769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967425" y="6417275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Axatse</a:t>
            </a:r>
            <a:endParaRPr b="1" sz="38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967425" y="2876300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rgbClr val="00A099"/>
                </a:solidFill>
                <a:latin typeface="Montserrat"/>
                <a:ea typeface="Montserrat"/>
                <a:cs typeface="Montserrat"/>
                <a:sym typeface="Montserrat"/>
              </a:rPr>
              <a:t>Balafon</a:t>
            </a:r>
            <a:endParaRPr b="1" sz="3800">
              <a:solidFill>
                <a:srgbClr val="00A0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6259350" y="7516525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Sabar</a:t>
            </a:r>
            <a:endParaRPr b="1" sz="38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9869575" y="7802900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rgbClr val="008237"/>
                </a:solidFill>
                <a:latin typeface="Montserrat"/>
                <a:ea typeface="Montserrat"/>
                <a:cs typeface="Montserrat"/>
                <a:sym typeface="Montserrat"/>
              </a:rPr>
              <a:t>Tama</a:t>
            </a:r>
            <a:endParaRPr b="1" sz="3800">
              <a:solidFill>
                <a:srgbClr val="00823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11666850" y="6480925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Kora</a:t>
            </a:r>
            <a:endParaRPr b="1"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4728450" y="6417275"/>
            <a:ext cx="34467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Gankogui</a:t>
            </a:r>
            <a:endParaRPr b="1"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8808450" y="6417275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Ngoni</a:t>
            </a:r>
            <a:endParaRPr b="1" sz="38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6583338" y="2876300"/>
            <a:ext cx="22251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rgbClr val="00A099"/>
                </a:solidFill>
                <a:latin typeface="Montserrat"/>
                <a:ea typeface="Montserrat"/>
                <a:cs typeface="Montserrat"/>
                <a:sym typeface="Montserrat"/>
              </a:rPr>
              <a:t>Balafon</a:t>
            </a:r>
            <a:endParaRPr b="1" sz="3800">
              <a:solidFill>
                <a:srgbClr val="00A0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00A0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2357950" y="8097900"/>
            <a:ext cx="30000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800">
                <a:solidFill>
                  <a:srgbClr val="00A099"/>
                </a:solidFill>
                <a:latin typeface="Montserrat"/>
                <a:ea typeface="Montserrat"/>
                <a:cs typeface="Montserrat"/>
                <a:sym typeface="Montserrat"/>
              </a:rPr>
              <a:t>Balafon</a:t>
            </a:r>
            <a:endParaRPr b="1" sz="3800">
              <a:solidFill>
                <a:srgbClr val="00A0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2" name="Google Shape;162;p19"/>
          <p:cNvCxnSpPr/>
          <p:nvPr/>
        </p:nvCxnSpPr>
        <p:spPr>
          <a:xfrm>
            <a:off x="1874225" y="8552125"/>
            <a:ext cx="300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9"/>
          <p:cNvSpPr/>
          <p:nvPr/>
        </p:nvSpPr>
        <p:spPr>
          <a:xfrm>
            <a:off x="13447275" y="6127050"/>
            <a:ext cx="3922800" cy="271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Do the same exercise with the instruments in a typical  standard rock band or orchestra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" name="Google Shape;169;p20"/>
          <p:cNvSpPr txBox="1"/>
          <p:nvPr>
            <p:ph type="title"/>
          </p:nvPr>
        </p:nvSpPr>
        <p:spPr>
          <a:xfrm>
            <a:off x="917950" y="6614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0" name="Google Shape;170;p20"/>
          <p:cNvSpPr txBox="1"/>
          <p:nvPr>
            <p:ph idx="1" type="body"/>
          </p:nvPr>
        </p:nvSpPr>
        <p:spPr>
          <a:xfrm>
            <a:off x="918000" y="661450"/>
            <a:ext cx="1645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2 - Djembe, Ghana by ZSM - Wikimedia Commons [Attribution: ZSM / CC BY-SA]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2 -  Sabar-Lamb by MichaelBr - Wikimedia Commons [Attribution: MichaelBr / CC BY-SA]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2 - African agogo, Wikimedia Commons [Public Domain)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3 - Talking drum (tama) Player by PGskot - Wikimedia Commons [Attribution: PGskot / CC BY-SA]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3 - Axatse Ghana by Take a Look in the Mirror -  Wikimedia Commons [Public domain]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3 - Un Balafon 3 by Didierwiki -  Wikimedia Commons [Attribution: Didierwiki / CC BY-SA]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4 - Kora DCS 0335 - Wikimedia Commons [Attribution: KannanShanmugamstudio,Main Road,Kollam / CC BY-SA]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sz="2800"/>
              <a:t>Slide 4 - Ngoni 2011 by Lars Curfs  - Wikimedia Commons [Attribution: Lars Curfs / CC BY-SA]</a:t>
            </a:r>
            <a:endParaRPr sz="2800"/>
          </a:p>
          <a:p>
            <a:pPr indent="0" lvl="0" marL="91440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