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DCC569-13BA-43A4-87AB-19840A17B936}">
  <a:tblStyle styleId="{BCDCC569-13BA-43A4-87AB-19840A17B93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512EBE3-3371-4700-B79D-6C4ADF0DD89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9.png"/><Relationship Id="rId13" Type="http://schemas.openxmlformats.org/officeDocument/2006/relationships/image" Target="../media/image19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Equivalent fractions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0" name="Google Shape;30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917941" y="9574637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917941" y="729324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1231724" y="4914581"/>
            <a:ext cx="3531870" cy="9995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999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40" name="Google Shape;40;p6"/>
          <p:cNvGraphicFramePr/>
          <p:nvPr/>
        </p:nvGraphicFramePr>
        <p:xfrm>
          <a:off x="5622164" y="22461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7578350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Google Shape;41;p6"/>
          <p:cNvGraphicFramePr/>
          <p:nvPr/>
        </p:nvGraphicFramePr>
        <p:xfrm>
          <a:off x="5622164" y="28434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3789175"/>
                <a:gridCol w="3789175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Google Shape;42;p6"/>
          <p:cNvGraphicFramePr/>
          <p:nvPr/>
        </p:nvGraphicFramePr>
        <p:xfrm>
          <a:off x="5622154" y="344684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2526125"/>
                <a:gridCol w="2526125"/>
                <a:gridCol w="2526125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Google Shape;43;p6"/>
          <p:cNvGraphicFramePr/>
          <p:nvPr/>
        </p:nvGraphicFramePr>
        <p:xfrm>
          <a:off x="5622153" y="40470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1894600"/>
                <a:gridCol w="1894600"/>
                <a:gridCol w="1894600"/>
                <a:gridCol w="1894600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Google Shape;44;p6"/>
          <p:cNvGraphicFramePr/>
          <p:nvPr/>
        </p:nvGraphicFramePr>
        <p:xfrm>
          <a:off x="5622154" y="46414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1515675"/>
                <a:gridCol w="1515675"/>
                <a:gridCol w="1515675"/>
                <a:gridCol w="1515675"/>
                <a:gridCol w="1515675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Google Shape;45;p6"/>
          <p:cNvGraphicFramePr/>
          <p:nvPr/>
        </p:nvGraphicFramePr>
        <p:xfrm>
          <a:off x="5622152" y="52447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1263050"/>
                <a:gridCol w="1263050"/>
                <a:gridCol w="1263050"/>
                <a:gridCol w="1263050"/>
                <a:gridCol w="1263050"/>
                <a:gridCol w="1263050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Google Shape;46;p6"/>
          <p:cNvGraphicFramePr/>
          <p:nvPr/>
        </p:nvGraphicFramePr>
        <p:xfrm>
          <a:off x="5622164" y="58502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1082625"/>
                <a:gridCol w="1082625"/>
                <a:gridCol w="1082625"/>
                <a:gridCol w="1082625"/>
                <a:gridCol w="1082625"/>
                <a:gridCol w="1082625"/>
                <a:gridCol w="1082625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Google Shape;47;p6"/>
          <p:cNvGraphicFramePr/>
          <p:nvPr/>
        </p:nvGraphicFramePr>
        <p:xfrm>
          <a:off x="5622152" y="64490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947300"/>
                <a:gridCol w="947300"/>
                <a:gridCol w="947300"/>
                <a:gridCol w="947300"/>
                <a:gridCol w="947300"/>
                <a:gridCol w="947300"/>
                <a:gridCol w="947300"/>
                <a:gridCol w="947300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Google Shape;48;p6"/>
          <p:cNvGraphicFramePr/>
          <p:nvPr/>
        </p:nvGraphicFramePr>
        <p:xfrm>
          <a:off x="5622153" y="705146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842050"/>
                <a:gridCol w="842050"/>
                <a:gridCol w="842050"/>
                <a:gridCol w="842050"/>
                <a:gridCol w="842050"/>
                <a:gridCol w="842050"/>
                <a:gridCol w="842050"/>
                <a:gridCol w="842050"/>
                <a:gridCol w="842050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Google Shape;49;p6"/>
          <p:cNvGraphicFramePr/>
          <p:nvPr/>
        </p:nvGraphicFramePr>
        <p:xfrm>
          <a:off x="5622152" y="76564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{BCDCC569-13BA-43A4-87AB-19840A17B936}</a:tableStyleId>
              </a:tblPr>
              <a:tblGrid>
                <a:gridCol w="757825"/>
                <a:gridCol w="757825"/>
                <a:gridCol w="757825"/>
                <a:gridCol w="757825"/>
                <a:gridCol w="757825"/>
                <a:gridCol w="757825"/>
                <a:gridCol w="757825"/>
                <a:gridCol w="757825"/>
                <a:gridCol w="757825"/>
                <a:gridCol w="757825"/>
              </a:tblGrid>
              <a:tr h="60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51425" marB="51425" marR="102875" marL="102875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0" name="Google Shape;50;p6"/>
          <p:cNvSpPr/>
          <p:nvPr/>
        </p:nvSpPr>
        <p:spPr>
          <a:xfrm>
            <a:off x="1674756" y="3327256"/>
            <a:ext cx="434340" cy="494726"/>
          </a:xfrm>
          <a:custGeom>
            <a:rect b="b" l="l" r="r" t="t"/>
            <a:pathLst>
              <a:path extrusionOk="0" fill="none" h="494726" w="434340">
                <a:moveTo>
                  <a:pt x="0" y="366692"/>
                </a:moveTo>
                <a:cubicBezTo>
                  <a:pt x="5127" y="375399"/>
                  <a:pt x="11088" y="381162"/>
                  <a:pt x="64688" y="320972"/>
                </a:cubicBezTo>
                <a:cubicBezTo>
                  <a:pt x="117682" y="255892"/>
                  <a:pt x="317425" y="-17978"/>
                  <a:pt x="323444" y="932"/>
                </a:cubicBezTo>
                <a:cubicBezTo>
                  <a:pt x="328675" y="19845"/>
                  <a:pt x="79525" y="427756"/>
                  <a:pt x="92412" y="435272"/>
                </a:cubicBezTo>
                <a:cubicBezTo>
                  <a:pt x="102041" y="444553"/>
                  <a:pt x="392744" y="50093"/>
                  <a:pt x="406616" y="58082"/>
                </a:cubicBezTo>
                <a:cubicBezTo>
                  <a:pt x="423635" y="68647"/>
                  <a:pt x="185746" y="468229"/>
                  <a:pt x="194066" y="492422"/>
                </a:cubicBezTo>
                <a:cubicBezTo>
                  <a:pt x="198686" y="522902"/>
                  <a:pt x="434340" y="240962"/>
                  <a:pt x="434340" y="240962"/>
                </a:cubicBezTo>
                <a:lnTo>
                  <a:pt x="434340" y="240962"/>
                </a:lnTo>
              </a:path>
              <a:path extrusionOk="0" h="494726" w="434340">
                <a:moveTo>
                  <a:pt x="0" y="366692"/>
                </a:moveTo>
                <a:cubicBezTo>
                  <a:pt x="3609" y="375994"/>
                  <a:pt x="10971" y="380201"/>
                  <a:pt x="64688" y="320972"/>
                </a:cubicBezTo>
                <a:cubicBezTo>
                  <a:pt x="122840" y="259211"/>
                  <a:pt x="315219" y="-21062"/>
                  <a:pt x="323444" y="932"/>
                </a:cubicBezTo>
                <a:cubicBezTo>
                  <a:pt x="327461" y="17032"/>
                  <a:pt x="78534" y="424859"/>
                  <a:pt x="92412" y="435272"/>
                </a:cubicBezTo>
                <a:cubicBezTo>
                  <a:pt x="106679" y="448557"/>
                  <a:pt x="384169" y="48982"/>
                  <a:pt x="406616" y="58082"/>
                </a:cubicBezTo>
                <a:cubicBezTo>
                  <a:pt x="423178" y="66921"/>
                  <a:pt x="191841" y="458418"/>
                  <a:pt x="194066" y="492422"/>
                </a:cubicBezTo>
                <a:cubicBezTo>
                  <a:pt x="198686" y="522901"/>
                  <a:pt x="434341" y="240962"/>
                  <a:pt x="434340" y="240962"/>
                </a:cubicBezTo>
                <a:lnTo>
                  <a:pt x="434340" y="240962"/>
                </a:lnTo>
              </a:path>
            </a:pathLst>
          </a:custGeom>
          <a:solidFill>
            <a:schemeClr val="accent5"/>
          </a:solidFill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2145728" y="3097002"/>
            <a:ext cx="1682697" cy="9596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23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714497" y="5105789"/>
            <a:ext cx="434340" cy="494726"/>
          </a:xfrm>
          <a:custGeom>
            <a:rect b="b" l="l" r="r" t="t"/>
            <a:pathLst>
              <a:path extrusionOk="0" fill="none" h="494726" w="434340">
                <a:moveTo>
                  <a:pt x="0" y="366692"/>
                </a:moveTo>
                <a:cubicBezTo>
                  <a:pt x="5127" y="375399"/>
                  <a:pt x="11088" y="381162"/>
                  <a:pt x="64688" y="320972"/>
                </a:cubicBezTo>
                <a:cubicBezTo>
                  <a:pt x="117682" y="255892"/>
                  <a:pt x="317425" y="-17978"/>
                  <a:pt x="323444" y="932"/>
                </a:cubicBezTo>
                <a:cubicBezTo>
                  <a:pt x="328675" y="19845"/>
                  <a:pt x="79525" y="427756"/>
                  <a:pt x="92412" y="435272"/>
                </a:cubicBezTo>
                <a:cubicBezTo>
                  <a:pt x="102041" y="444553"/>
                  <a:pt x="392744" y="50093"/>
                  <a:pt x="406616" y="58082"/>
                </a:cubicBezTo>
                <a:cubicBezTo>
                  <a:pt x="423635" y="68647"/>
                  <a:pt x="185746" y="468229"/>
                  <a:pt x="194066" y="492422"/>
                </a:cubicBezTo>
                <a:cubicBezTo>
                  <a:pt x="198686" y="522902"/>
                  <a:pt x="434340" y="240962"/>
                  <a:pt x="434340" y="240962"/>
                </a:cubicBezTo>
                <a:lnTo>
                  <a:pt x="434340" y="240962"/>
                </a:lnTo>
              </a:path>
              <a:path extrusionOk="0" h="494726" w="434340">
                <a:moveTo>
                  <a:pt x="0" y="366692"/>
                </a:moveTo>
                <a:cubicBezTo>
                  <a:pt x="3609" y="375994"/>
                  <a:pt x="10971" y="380201"/>
                  <a:pt x="64688" y="320972"/>
                </a:cubicBezTo>
                <a:cubicBezTo>
                  <a:pt x="122840" y="259211"/>
                  <a:pt x="315219" y="-21062"/>
                  <a:pt x="323444" y="932"/>
                </a:cubicBezTo>
                <a:cubicBezTo>
                  <a:pt x="327461" y="17032"/>
                  <a:pt x="78534" y="424859"/>
                  <a:pt x="92412" y="435272"/>
                </a:cubicBezTo>
                <a:cubicBezTo>
                  <a:pt x="106679" y="448557"/>
                  <a:pt x="384169" y="48982"/>
                  <a:pt x="406616" y="58082"/>
                </a:cubicBezTo>
                <a:cubicBezTo>
                  <a:pt x="423178" y="66921"/>
                  <a:pt x="191841" y="458418"/>
                  <a:pt x="194066" y="492422"/>
                </a:cubicBezTo>
                <a:cubicBezTo>
                  <a:pt x="198686" y="522901"/>
                  <a:pt x="434341" y="240962"/>
                  <a:pt x="434340" y="240962"/>
                </a:cubicBezTo>
                <a:lnTo>
                  <a:pt x="434340" y="240962"/>
                </a:lnTo>
              </a:path>
            </a:pathLst>
          </a:custGeom>
          <a:solidFill>
            <a:schemeClr val="accent5"/>
          </a:solidFill>
          <a:ln cap="flat" cmpd="sng" w="57150">
            <a:solidFill>
              <a:srgbClr val="CE10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2145728" y="6823867"/>
            <a:ext cx="1806848" cy="99649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1248" l="-2097" r="-209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1502322" y="6971241"/>
            <a:ext cx="420763" cy="494726"/>
          </a:xfrm>
          <a:custGeom>
            <a:rect b="b" l="l" r="r" t="t"/>
            <a:pathLst>
              <a:path extrusionOk="0" fill="none" h="494726" w="420763">
                <a:moveTo>
                  <a:pt x="0" y="366692"/>
                </a:moveTo>
                <a:cubicBezTo>
                  <a:pt x="4668" y="376602"/>
                  <a:pt x="10902" y="380782"/>
                  <a:pt x="62666" y="320972"/>
                </a:cubicBezTo>
                <a:cubicBezTo>
                  <a:pt x="113841" y="255285"/>
                  <a:pt x="303928" y="-17626"/>
                  <a:pt x="313334" y="932"/>
                </a:cubicBezTo>
                <a:cubicBezTo>
                  <a:pt x="321791" y="19087"/>
                  <a:pt x="77170" y="427964"/>
                  <a:pt x="89524" y="435272"/>
                </a:cubicBezTo>
                <a:cubicBezTo>
                  <a:pt x="100188" y="444638"/>
                  <a:pt x="382394" y="51009"/>
                  <a:pt x="393905" y="58082"/>
                </a:cubicBezTo>
                <a:cubicBezTo>
                  <a:pt x="410715" y="72961"/>
                  <a:pt x="182827" y="463127"/>
                  <a:pt x="188000" y="492422"/>
                </a:cubicBezTo>
                <a:cubicBezTo>
                  <a:pt x="192475" y="522902"/>
                  <a:pt x="420763" y="240962"/>
                  <a:pt x="420763" y="240962"/>
                </a:cubicBezTo>
                <a:lnTo>
                  <a:pt x="420763" y="240962"/>
                </a:lnTo>
              </a:path>
              <a:path extrusionOk="0" h="494726" w="420763">
                <a:moveTo>
                  <a:pt x="0" y="366692"/>
                </a:moveTo>
                <a:cubicBezTo>
                  <a:pt x="4280" y="375200"/>
                  <a:pt x="10689" y="379699"/>
                  <a:pt x="62666" y="320972"/>
                </a:cubicBezTo>
                <a:cubicBezTo>
                  <a:pt x="119599" y="259123"/>
                  <a:pt x="306730" y="-19855"/>
                  <a:pt x="313334" y="932"/>
                </a:cubicBezTo>
                <a:cubicBezTo>
                  <a:pt x="317498" y="18459"/>
                  <a:pt x="76023" y="421681"/>
                  <a:pt x="89524" y="435272"/>
                </a:cubicBezTo>
                <a:cubicBezTo>
                  <a:pt x="103106" y="446224"/>
                  <a:pt x="376999" y="48595"/>
                  <a:pt x="393905" y="58082"/>
                </a:cubicBezTo>
                <a:cubicBezTo>
                  <a:pt x="409094" y="65396"/>
                  <a:pt x="184138" y="461039"/>
                  <a:pt x="188000" y="492422"/>
                </a:cubicBezTo>
                <a:cubicBezTo>
                  <a:pt x="192475" y="522901"/>
                  <a:pt x="420764" y="240962"/>
                  <a:pt x="420763" y="240962"/>
                </a:cubicBezTo>
                <a:lnTo>
                  <a:pt x="420763" y="240962"/>
                </a:lnTo>
              </a:path>
            </a:pathLst>
          </a:custGeom>
          <a:solidFill>
            <a:schemeClr val="dk1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3209774" y="4974521"/>
            <a:ext cx="434340" cy="4335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2251409" y="6919384"/>
            <a:ext cx="420763" cy="4335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2251409" y="7533102"/>
            <a:ext cx="420763" cy="4335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3340853" y="6875598"/>
            <a:ext cx="420763" cy="4335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3333924" y="7514286"/>
            <a:ext cx="420763" cy="43359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/>
        </p:nvSpPr>
        <p:spPr>
          <a:xfrm>
            <a:off x="917941" y="1452378"/>
            <a:ext cx="1528458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 are many ways to write fractions that represent the same value.</a:t>
            </a:r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1125763" y="8332358"/>
            <a:ext cx="117699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other sets of fractions with the same value.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917941" y="9574637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917941" y="88525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9" name="Google Shape;69;p7"/>
          <p:cNvGraphicFramePr/>
          <p:nvPr/>
        </p:nvGraphicFramePr>
        <p:xfrm>
          <a:off x="11206844" y="13593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1215000"/>
              </a:tblGrid>
              <a:tr h="121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Google Shape;70;p7"/>
          <p:cNvGraphicFramePr/>
          <p:nvPr/>
        </p:nvGraphicFramePr>
        <p:xfrm>
          <a:off x="5194970" y="30828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607500"/>
                <a:gridCol w="607500"/>
              </a:tblGrid>
              <a:tr h="121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Google Shape;71;p7"/>
          <p:cNvGraphicFramePr/>
          <p:nvPr/>
        </p:nvGraphicFramePr>
        <p:xfrm>
          <a:off x="5194970" y="4868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405000"/>
                <a:gridCol w="405000"/>
                <a:gridCol w="405000"/>
              </a:tblGrid>
              <a:tr h="127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Google Shape;72;p7"/>
          <p:cNvGraphicFramePr/>
          <p:nvPr/>
        </p:nvGraphicFramePr>
        <p:xfrm>
          <a:off x="5228880" y="75800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243850"/>
                <a:gridCol w="243850"/>
                <a:gridCol w="243850"/>
                <a:gridCol w="243850"/>
                <a:gridCol w="243850"/>
              </a:tblGrid>
              <a:tr h="121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Google Shape;73;p7"/>
          <p:cNvGraphicFramePr/>
          <p:nvPr/>
        </p:nvGraphicFramePr>
        <p:xfrm>
          <a:off x="8237741" y="30828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607500"/>
                <a:gridCol w="607500"/>
              </a:tblGrid>
              <a:tr h="60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Google Shape;74;p7"/>
          <p:cNvGraphicFramePr/>
          <p:nvPr/>
        </p:nvGraphicFramePr>
        <p:xfrm>
          <a:off x="8237741" y="48689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405000"/>
                <a:gridCol w="405000"/>
                <a:gridCol w="405000"/>
              </a:tblGrid>
              <a:tr h="3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5" name="Google Shape;75;p7"/>
          <p:cNvGraphicFramePr/>
          <p:nvPr/>
        </p:nvGraphicFramePr>
        <p:xfrm>
          <a:off x="11186433" y="30828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607500"/>
                <a:gridCol w="607500"/>
              </a:tblGrid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43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5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Google Shape;76;p7"/>
          <p:cNvGraphicFramePr/>
          <p:nvPr/>
        </p:nvGraphicFramePr>
        <p:xfrm>
          <a:off x="11186433" y="48555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{2512EBE3-3371-4700-B79D-6C4ADF0DD893}</a:tableStyleId>
              </a:tblPr>
              <a:tblGrid>
                <a:gridCol w="405000"/>
                <a:gridCol w="405000"/>
                <a:gridCol w="405000"/>
              </a:tblGrid>
              <a:tr h="41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19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51425" marB="51425" marR="102875" marL="102875">
                    <a:lnL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7" name="Google Shape;77;p7"/>
          <p:cNvSpPr txBox="1"/>
          <p:nvPr/>
        </p:nvSpPr>
        <p:spPr>
          <a:xfrm>
            <a:off x="6673415" y="3366203"/>
            <a:ext cx="607538" cy="8066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228" l="-18366" r="-20404" t="-9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7"/>
          <p:cNvSpPr txBox="1"/>
          <p:nvPr/>
        </p:nvSpPr>
        <p:spPr>
          <a:xfrm>
            <a:off x="6673412" y="5152322"/>
            <a:ext cx="421590" cy="6050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1248" l="-19998" r="-19998" t="-104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7"/>
          <p:cNvSpPr txBox="1"/>
          <p:nvPr/>
        </p:nvSpPr>
        <p:spPr>
          <a:xfrm>
            <a:off x="6704699" y="7798131"/>
            <a:ext cx="607538" cy="80791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9228" l="-22916" r="-20830" t="-9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9669718" y="3366203"/>
            <a:ext cx="607538" cy="8066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9228" l="-18366" r="-20404" t="-9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7"/>
          <p:cNvSpPr txBox="1"/>
          <p:nvPr/>
        </p:nvSpPr>
        <p:spPr>
          <a:xfrm>
            <a:off x="9643651" y="5121374"/>
            <a:ext cx="607538" cy="8066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9228" l="-20404" r="-20406" t="-9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7"/>
          <p:cNvSpPr txBox="1"/>
          <p:nvPr/>
        </p:nvSpPr>
        <p:spPr>
          <a:xfrm>
            <a:off x="12577547" y="3366203"/>
            <a:ext cx="649216" cy="80945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9228" l="-17305" r="-19228" t="-9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7"/>
          <p:cNvSpPr txBox="1"/>
          <p:nvPr/>
        </p:nvSpPr>
        <p:spPr>
          <a:xfrm>
            <a:off x="12577546" y="5118454"/>
            <a:ext cx="477896" cy="80663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9228" l="-25640" r="-25638" t="-92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7"/>
          <p:cNvSpPr txBox="1"/>
          <p:nvPr/>
        </p:nvSpPr>
        <p:spPr>
          <a:xfrm>
            <a:off x="12608832" y="7798128"/>
            <a:ext cx="421590" cy="60503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8568" l="-23528" r="-20586" t="-81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9729560" y="3865211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6648518" y="5539047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6630881" y="4934388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12593255" y="5663942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12575833" y="4932717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12609691" y="3260929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12575833" y="7550036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2593256" y="8199779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12481019" y="1742585"/>
            <a:ext cx="964127" cy="52322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380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7"/>
          <p:cNvSpPr txBox="1"/>
          <p:nvPr/>
        </p:nvSpPr>
        <p:spPr>
          <a:xfrm>
            <a:off x="7393356" y="3295508"/>
            <a:ext cx="638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10407890" y="3295508"/>
            <a:ext cx="638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7414326" y="5013502"/>
            <a:ext cx="638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10428863" y="5013502"/>
            <a:ext cx="638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7"/>
          <p:cNvSpPr txBox="1"/>
          <p:nvPr/>
        </p:nvSpPr>
        <p:spPr>
          <a:xfrm>
            <a:off x="7453427" y="7753237"/>
            <a:ext cx="638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10467963" y="7753237"/>
            <a:ext cx="638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</a:t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906084" y="1654403"/>
            <a:ext cx="9427581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Complete the sets of equivalent fractions</a:t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230601" y="6565903"/>
            <a:ext cx="12970217" cy="855106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1764" l="-12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270940" y="7619557"/>
            <a:ext cx="1242000" cy="1242000"/>
          </a:xfrm>
          <a:prstGeom prst="rect">
            <a:avLst/>
          </a:prstGeom>
          <a:solidFill>
            <a:srgbClr val="FFFFFF">
              <a:alpha val="47450"/>
            </a:srgbClr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206844" y="7595449"/>
            <a:ext cx="1242000" cy="1242000"/>
          </a:xfrm>
          <a:prstGeom prst="rect">
            <a:avLst/>
          </a:prstGeom>
          <a:solidFill>
            <a:srgbClr val="FFFFFF">
              <a:alpha val="47450"/>
            </a:srgbClr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9692492" y="5586586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9760676" y="7781112"/>
            <a:ext cx="421590" cy="60503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1248" l="-23528" r="-20586" t="-83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9709251" y="7533020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17466" y="8186381"/>
            <a:ext cx="497031" cy="49618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/>
          <p:nvPr>
            <p:ph type="title"/>
          </p:nvPr>
        </p:nvSpPr>
        <p:spPr>
          <a:xfrm>
            <a:off x="917941" y="66885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13" name="Google Shape;11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1522650"/>
            <a:ext cx="16160508" cy="532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/>
        </p:nvSpPr>
        <p:spPr>
          <a:xfrm>
            <a:off x="14119141" y="3524056"/>
            <a:ext cx="829650" cy="11490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9090" r="-909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917941" y="1483351"/>
            <a:ext cx="9017212" cy="7284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What fraction a a hexagon is shaded?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917941" y="66885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22" name="Google Shape;12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9"/>
          <p:cNvSpPr txBox="1"/>
          <p:nvPr/>
        </p:nvSpPr>
        <p:spPr>
          <a:xfrm>
            <a:off x="917941" y="1483351"/>
            <a:ext cx="7388561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a. Find the marked numbers: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9372" y="2325889"/>
            <a:ext cx="12369256" cy="434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 txBox="1"/>
          <p:nvPr/>
        </p:nvSpPr>
        <p:spPr>
          <a:xfrm>
            <a:off x="917941" y="6849776"/>
            <a:ext cx="12960598" cy="2641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b. Use the number line to convert i, ii and iii into sixths.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couldn’t you convert iv, v, and vi into thirds?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>
            <p:ph type="title"/>
          </p:nvPr>
        </p:nvSpPr>
        <p:spPr>
          <a:xfrm>
            <a:off x="917941" y="66885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131" name="Google Shape;13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917941" y="1483351"/>
            <a:ext cx="7019870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Find the missing numbers: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917941" y="2438018"/>
            <a:ext cx="14871047" cy="15449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792" r="0" t="-16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917941" y="4679909"/>
            <a:ext cx="14871047" cy="154491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792" r="0" t="-8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 txBox="1"/>
          <p:nvPr>
            <p:ph type="title"/>
          </p:nvPr>
        </p:nvSpPr>
        <p:spPr>
          <a:xfrm>
            <a:off x="852755" y="85815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 </a:t>
            </a:r>
            <a:endParaRPr/>
          </a:p>
        </p:txBody>
      </p:sp>
      <p:sp>
        <p:nvSpPr>
          <p:cNvPr id="140" name="Google Shape;140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733200" y="1576152"/>
            <a:ext cx="1346999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sets of equivalent fractions can you find by placing the digit cards in the frame?</a:t>
            </a:r>
            <a:endParaRPr/>
          </a:p>
        </p:txBody>
      </p:sp>
      <p:sp>
        <p:nvSpPr>
          <p:cNvPr id="142" name="Google Shape;142;p11"/>
          <p:cNvSpPr/>
          <p:nvPr/>
        </p:nvSpPr>
        <p:spPr>
          <a:xfrm>
            <a:off x="3929221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5296011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6662802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8029593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9396382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10763173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12129963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13496752" y="3102732"/>
            <a:ext cx="1114407" cy="111250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6908376" y="4929298"/>
            <a:ext cx="4847553" cy="3424145"/>
          </a:xfrm>
          <a:prstGeom prst="roundRect">
            <a:avLst>
              <a:gd fmla="val 12624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137150" spcFirstLastPara="1" rIns="137150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1"/>
          <p:cNvSpPr txBox="1"/>
          <p:nvPr/>
        </p:nvSpPr>
        <p:spPr>
          <a:xfrm>
            <a:off x="7468198" y="5173555"/>
            <a:ext cx="3791718" cy="25335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7647837" y="5351676"/>
            <a:ext cx="1119179" cy="11172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9946899" y="5322977"/>
            <a:ext cx="1119179" cy="11172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7647837" y="6836774"/>
            <a:ext cx="1119179" cy="11172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9946899" y="6835304"/>
            <a:ext cx="1119179" cy="11172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