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7A679D-A154-4A25-A28B-D1DD2FE78C20}">
  <a:tblStyle styleId="{EF7A679D-A154-4A25-A28B-D1DD2FE78C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93fbb056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d93fbb056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d93fbb056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d93fbb056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d93fbb056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d93fbb056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d93fbb056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d93fbb056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d6ab3797f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d6ab3797f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d6ab3797f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8d6ab3797f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a77e2c7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a77e2c7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6ab3797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6ab3797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ca77e2c74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ca77e2c74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93fbb056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93fbb056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93fbb056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d93fbb056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c68cfc5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c68cfc5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c68cfc5e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c68cfc5e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dc43a86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dc43a86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6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917950" y="2475250"/>
            <a:ext cx="13896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Discussing film and TV [2 / 3]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Forming plurals of nouns</a:t>
            </a:r>
            <a:endParaRPr b="1" sz="4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Bolton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/>
          <p:nvPr/>
        </p:nvSpPr>
        <p:spPr>
          <a:xfrm>
            <a:off x="1400004" y="4567098"/>
            <a:ext cx="31074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der Engel  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1358288" y="8210261"/>
            <a:ext cx="4520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Engel   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903450" y="1250486"/>
            <a:ext cx="168855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590"/>
              <a:buFont typeface="Arial"/>
              <a:buNone/>
            </a:pPr>
            <a:r>
              <a:rPr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Words ending in 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419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419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419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are often 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the same</a:t>
            </a:r>
            <a:r>
              <a:rPr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in the plural: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7098429" y="4567098"/>
            <a:ext cx="31074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der Lehrer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7098429" y="8210261"/>
            <a:ext cx="31074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Lehrer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4794" y="2717609"/>
            <a:ext cx="1592505" cy="184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6307" y="6136608"/>
            <a:ext cx="1592505" cy="184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490" y="6117276"/>
            <a:ext cx="1592505" cy="1849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/>
          <p:nvPr/>
        </p:nvSpPr>
        <p:spPr>
          <a:xfrm>
            <a:off x="13233220" y="4556380"/>
            <a:ext cx="4520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das Mädchen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13233218" y="8073216"/>
            <a:ext cx="4520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Mädchen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1267143" y="8149116"/>
            <a:ext cx="1189200" cy="1098900"/>
          </a:xfrm>
          <a:prstGeom prst="ellipse">
            <a:avLst/>
          </a:prstGeom>
          <a:noFill/>
          <a:ln cap="flat" cmpd="sng" w="57150">
            <a:solidFill>
              <a:srgbClr val="F03C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03C7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6913624" y="8128875"/>
            <a:ext cx="1270500" cy="1098900"/>
          </a:xfrm>
          <a:prstGeom prst="ellipse">
            <a:avLst/>
          </a:prstGeom>
          <a:noFill/>
          <a:ln cap="flat" cmpd="sng" w="57150">
            <a:solidFill>
              <a:srgbClr val="F03C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i="0" sz="33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13189968" y="7955022"/>
            <a:ext cx="1135800" cy="1098900"/>
          </a:xfrm>
          <a:prstGeom prst="ellipse">
            <a:avLst/>
          </a:prstGeom>
          <a:noFill/>
          <a:ln cap="flat" cmpd="sng" w="57150">
            <a:solidFill>
              <a:srgbClr val="F03C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03C7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0" name="Google Shape;2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02526" y="3003036"/>
            <a:ext cx="1792263" cy="141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46817" y="6353202"/>
            <a:ext cx="1792263" cy="141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13771" y="6365943"/>
            <a:ext cx="1792263" cy="141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 rotWithShape="1">
          <a:blip r:embed="rId5">
            <a:alphaModFix/>
          </a:blip>
          <a:srcRect b="67659" l="45570" r="9598" t="0"/>
          <a:stretch/>
        </p:blipFill>
        <p:spPr>
          <a:xfrm>
            <a:off x="1165145" y="3013056"/>
            <a:ext cx="2764762" cy="16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 rotWithShape="1">
          <a:blip r:embed="rId5">
            <a:alphaModFix/>
          </a:blip>
          <a:srcRect b="67659" l="45570" r="9598" t="0"/>
          <a:stretch/>
        </p:blipFill>
        <p:spPr>
          <a:xfrm>
            <a:off x="436991" y="5978046"/>
            <a:ext cx="2764762" cy="16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>
            <p:ph type="title"/>
          </p:nvPr>
        </p:nvSpPr>
        <p:spPr>
          <a:xfrm>
            <a:off x="1024475" y="282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212121"/>
                </a:solidFill>
              </a:rPr>
              <a:t>Forming plurals of nouns</a:t>
            </a:r>
            <a:endParaRPr sz="4500">
              <a:solidFill>
                <a:srgbClr val="212121"/>
              </a:solidFill>
            </a:endParaRPr>
          </a:p>
        </p:txBody>
      </p:sp>
      <p:pic>
        <p:nvPicPr>
          <p:cNvPr id="216" name="Google Shape;216;p24"/>
          <p:cNvPicPr preferRelativeResize="0"/>
          <p:nvPr/>
        </p:nvPicPr>
        <p:blipFill rotWithShape="1">
          <a:blip r:embed="rId5">
            <a:alphaModFix/>
          </a:blip>
          <a:srcRect b="67659" l="45570" r="9598" t="0"/>
          <a:stretch/>
        </p:blipFill>
        <p:spPr>
          <a:xfrm>
            <a:off x="2235966" y="6037496"/>
            <a:ext cx="2764762" cy="16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/>
        </p:nvSpPr>
        <p:spPr>
          <a:xfrm>
            <a:off x="1038525" y="1975500"/>
            <a:ext cx="15978300" cy="5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Feminine nouns:</a:t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add </a:t>
            </a:r>
            <a:r>
              <a:rPr b="1"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–n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–en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to the end </a:t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Arial"/>
              <a:buNone/>
            </a:pPr>
            <a:r>
              <a:t/>
            </a:r>
            <a:endParaRPr sz="63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5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/>
          <p:nvPr/>
        </p:nvSpPr>
        <p:spPr>
          <a:xfrm>
            <a:off x="2723743" y="4575957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Gitarre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10119411" y="4573536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Gitarre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2721783" y="8301931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Frau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10252337" y="8225713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Frau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6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775" y="579995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6525" y="579995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49650" y="57999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1700" y="1518350"/>
            <a:ext cx="1452600" cy="2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97050" y="1513500"/>
            <a:ext cx="1452600" cy="2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41450" y="1513500"/>
            <a:ext cx="1452600" cy="2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/>
        </p:nvSpPr>
        <p:spPr>
          <a:xfrm>
            <a:off x="1038525" y="1975500"/>
            <a:ext cx="15978300" cy="6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Nouns borrowed from English or another language add an</a:t>
            </a:r>
            <a:r>
              <a:rPr b="1"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-s</a:t>
            </a:r>
            <a:endParaRPr b="1"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DVD 															 die DVD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39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Arial"/>
              <a:buNone/>
            </a:pPr>
            <a:r>
              <a:t/>
            </a:r>
            <a:endParaRPr sz="63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7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630" y="3494525"/>
            <a:ext cx="3015375" cy="30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655" y="3494513"/>
            <a:ext cx="3015375" cy="30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8030" y="3494513"/>
            <a:ext cx="3015375" cy="30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/>
          <p:nvPr/>
        </p:nvSpPr>
        <p:spPr>
          <a:xfrm>
            <a:off x="1782450" y="7991875"/>
            <a:ext cx="14975100" cy="970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Note that the word for ‘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is ‘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for ALL plural nouns!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671475" y="1742250"/>
            <a:ext cx="17616600" cy="84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F3864"/>
                </a:solidFill>
              </a:rPr>
              <a:t>Most masculine and neuter  nouns a</a:t>
            </a:r>
            <a:r>
              <a:rPr lang="en-GB" sz="3400">
                <a:solidFill>
                  <a:srgbClr val="115076"/>
                </a:solidFill>
              </a:rPr>
              <a:t>dd a</a:t>
            </a:r>
            <a:r>
              <a:rPr lang="en-GB" sz="3500">
                <a:solidFill>
                  <a:srgbClr val="115076"/>
                </a:solidFill>
              </a:rPr>
              <a:t>n </a:t>
            </a:r>
            <a:r>
              <a:rPr b="1" lang="en-GB" sz="3500">
                <a:solidFill>
                  <a:srgbClr val="115076"/>
                </a:solidFill>
              </a:rPr>
              <a:t>-e </a:t>
            </a:r>
            <a:r>
              <a:rPr lang="en-GB" sz="3500">
                <a:solidFill>
                  <a:srgbClr val="115076"/>
                </a:solidFill>
              </a:rPr>
              <a:t>to the end, eg. (action films) _______________ or </a:t>
            </a:r>
            <a:r>
              <a:rPr lang="en-GB" sz="3500">
                <a:solidFill>
                  <a:srgbClr val="1F3864"/>
                </a:solidFill>
              </a:rPr>
              <a:t>a</a:t>
            </a:r>
            <a:r>
              <a:rPr lang="en-GB" sz="3400">
                <a:solidFill>
                  <a:srgbClr val="115076"/>
                </a:solidFill>
              </a:rPr>
              <a:t>dd a</a:t>
            </a:r>
            <a:r>
              <a:rPr lang="en-GB" sz="3500">
                <a:solidFill>
                  <a:srgbClr val="115076"/>
                </a:solidFill>
              </a:rPr>
              <a:t>n </a:t>
            </a:r>
            <a:r>
              <a:rPr b="1" lang="en-GB" sz="3500">
                <a:solidFill>
                  <a:srgbClr val="115076"/>
                </a:solidFill>
              </a:rPr>
              <a:t>-e  and an umlaut </a:t>
            </a:r>
            <a:r>
              <a:rPr lang="en-GB" sz="3500">
                <a:solidFill>
                  <a:srgbClr val="115076"/>
                </a:solidFill>
              </a:rPr>
              <a:t>on the vowel.</a:t>
            </a:r>
            <a:endParaRPr sz="21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</a:rPr>
              <a:t>Some masculine and neuter nouns also add </a:t>
            </a:r>
            <a:r>
              <a:rPr b="1" lang="en-GB" sz="3500">
                <a:solidFill>
                  <a:srgbClr val="115076"/>
                </a:solidFill>
              </a:rPr>
              <a:t>-er </a:t>
            </a:r>
            <a:r>
              <a:rPr lang="en-GB" sz="3500">
                <a:solidFill>
                  <a:srgbClr val="115076"/>
                </a:solidFill>
              </a:rPr>
              <a:t>to the end </a:t>
            </a:r>
            <a:r>
              <a:rPr b="1" lang="en-GB" sz="3500">
                <a:solidFill>
                  <a:srgbClr val="115076"/>
                </a:solidFill>
              </a:rPr>
              <a:t>+ an umlaut </a:t>
            </a:r>
            <a:r>
              <a:rPr lang="en-GB" sz="3500">
                <a:solidFill>
                  <a:srgbClr val="115076"/>
                </a:solidFill>
              </a:rPr>
              <a:t>on the vowel.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90">
              <a:solidFill>
                <a:srgbClr val="11507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90">
                <a:solidFill>
                  <a:srgbClr val="115076"/>
                </a:solidFill>
              </a:rPr>
              <a:t>Words ending in </a:t>
            </a:r>
            <a:r>
              <a:rPr b="1" lang="en-GB" sz="3490">
                <a:solidFill>
                  <a:srgbClr val="115076"/>
                </a:solidFill>
              </a:rPr>
              <a:t>-el </a:t>
            </a:r>
            <a:r>
              <a:rPr lang="en-GB" sz="3490">
                <a:solidFill>
                  <a:srgbClr val="115076"/>
                </a:solidFill>
              </a:rPr>
              <a:t>or </a:t>
            </a:r>
            <a:r>
              <a:rPr b="1" lang="en-GB" sz="3490">
                <a:solidFill>
                  <a:srgbClr val="115076"/>
                </a:solidFill>
              </a:rPr>
              <a:t>-en </a:t>
            </a:r>
            <a:r>
              <a:rPr lang="en-GB" sz="3490">
                <a:solidFill>
                  <a:srgbClr val="115076"/>
                </a:solidFill>
              </a:rPr>
              <a:t>or </a:t>
            </a:r>
            <a:r>
              <a:rPr b="1" lang="en-GB" sz="3490">
                <a:solidFill>
                  <a:srgbClr val="115076"/>
                </a:solidFill>
              </a:rPr>
              <a:t>-er </a:t>
            </a:r>
            <a:r>
              <a:rPr lang="en-GB" sz="3490">
                <a:solidFill>
                  <a:srgbClr val="115076"/>
                </a:solidFill>
              </a:rPr>
              <a:t>are often </a:t>
            </a:r>
            <a:r>
              <a:rPr b="1" lang="en-GB" sz="3490">
                <a:solidFill>
                  <a:srgbClr val="115076"/>
                </a:solidFill>
              </a:rPr>
              <a:t>the same</a:t>
            </a:r>
            <a:r>
              <a:rPr lang="en-GB" sz="3490">
                <a:solidFill>
                  <a:srgbClr val="115076"/>
                </a:solidFill>
              </a:rPr>
              <a:t> in the plural, eg. (thrillers) </a:t>
            </a:r>
            <a:r>
              <a:rPr lang="en-GB" sz="3500">
                <a:solidFill>
                  <a:srgbClr val="115076"/>
                </a:solidFill>
              </a:rPr>
              <a:t>_______________</a:t>
            </a:r>
            <a:r>
              <a:rPr lang="en-GB" sz="3590">
                <a:solidFill>
                  <a:srgbClr val="115076"/>
                </a:solidFill>
              </a:rPr>
              <a:t>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1F3864"/>
                </a:solidFill>
              </a:rPr>
              <a:t>Feminine n</a:t>
            </a:r>
            <a:r>
              <a:rPr lang="en-GB" sz="3500">
                <a:solidFill>
                  <a:srgbClr val="115076"/>
                </a:solidFill>
              </a:rPr>
              <a:t>ouns a</a:t>
            </a:r>
            <a:r>
              <a:rPr lang="en-GB" sz="3600">
                <a:solidFill>
                  <a:srgbClr val="115076"/>
                </a:solidFill>
              </a:rPr>
              <a:t>dd</a:t>
            </a:r>
            <a:r>
              <a:rPr lang="en-GB" sz="3500">
                <a:solidFill>
                  <a:srgbClr val="115076"/>
                </a:solidFill>
              </a:rPr>
              <a:t> </a:t>
            </a:r>
            <a:r>
              <a:rPr b="1" lang="en-GB" sz="3500">
                <a:solidFill>
                  <a:srgbClr val="115076"/>
                </a:solidFill>
              </a:rPr>
              <a:t>–n</a:t>
            </a:r>
            <a:r>
              <a:rPr lang="en-GB" sz="3500">
                <a:solidFill>
                  <a:srgbClr val="115076"/>
                </a:solidFill>
              </a:rPr>
              <a:t> or </a:t>
            </a:r>
            <a:r>
              <a:rPr b="1" lang="en-GB" sz="3500">
                <a:solidFill>
                  <a:srgbClr val="115076"/>
                </a:solidFill>
              </a:rPr>
              <a:t>–en</a:t>
            </a:r>
            <a:r>
              <a:rPr lang="en-GB" sz="3500">
                <a:solidFill>
                  <a:srgbClr val="115076"/>
                </a:solidFill>
              </a:rPr>
              <a:t> to the end</a:t>
            </a:r>
            <a:r>
              <a:rPr lang="en-GB" sz="3800">
                <a:solidFill>
                  <a:srgbClr val="115076"/>
                </a:solidFill>
              </a:rPr>
              <a:t>, </a:t>
            </a:r>
            <a:r>
              <a:rPr lang="en-GB" sz="3500">
                <a:solidFill>
                  <a:srgbClr val="115076"/>
                </a:solidFill>
              </a:rPr>
              <a:t>eg.  (series) _______________ and  (programmes) _______________.</a:t>
            </a:r>
            <a:endParaRPr sz="3700">
              <a:solidFill>
                <a:srgbClr val="11507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11507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</a:rPr>
              <a:t>Nouns borrowed from English or another language add an</a:t>
            </a:r>
            <a:r>
              <a:rPr b="1" lang="en-GB" sz="3500">
                <a:solidFill>
                  <a:srgbClr val="115076"/>
                </a:solidFill>
              </a:rPr>
              <a:t> -s, </a:t>
            </a:r>
            <a:r>
              <a:rPr lang="en-GB" sz="3500">
                <a:solidFill>
                  <a:srgbClr val="115076"/>
                </a:solidFill>
              </a:rPr>
              <a:t>eg. (detective/crime films) </a:t>
            </a:r>
            <a:r>
              <a:rPr lang="en-GB" sz="2600">
                <a:solidFill>
                  <a:srgbClr val="115076"/>
                </a:solidFill>
              </a:rPr>
              <a:t>_______________.</a:t>
            </a:r>
            <a:endParaRPr sz="2600">
              <a:solidFill>
                <a:srgbClr val="11507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1507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253" name="Google Shape;253;p28"/>
          <p:cNvSpPr txBox="1"/>
          <p:nvPr/>
        </p:nvSpPr>
        <p:spPr>
          <a:xfrm>
            <a:off x="841750" y="20425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Summary of our learning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idx="1" type="body"/>
          </p:nvPr>
        </p:nvSpPr>
        <p:spPr>
          <a:xfrm>
            <a:off x="671475" y="1742250"/>
            <a:ext cx="17226000" cy="84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F3864"/>
                </a:solidFill>
              </a:rPr>
              <a:t>Most masculine and neuter  nouns a</a:t>
            </a:r>
            <a:r>
              <a:rPr lang="en-GB" sz="3400">
                <a:solidFill>
                  <a:srgbClr val="115076"/>
                </a:solidFill>
              </a:rPr>
              <a:t>dd a</a:t>
            </a:r>
            <a:r>
              <a:rPr lang="en-GB" sz="3500">
                <a:solidFill>
                  <a:srgbClr val="115076"/>
                </a:solidFill>
              </a:rPr>
              <a:t>n </a:t>
            </a:r>
            <a:r>
              <a:rPr b="1" lang="en-GB" sz="3500">
                <a:solidFill>
                  <a:srgbClr val="115076"/>
                </a:solidFill>
              </a:rPr>
              <a:t>-e </a:t>
            </a:r>
            <a:r>
              <a:rPr lang="en-GB" sz="3500">
                <a:solidFill>
                  <a:srgbClr val="115076"/>
                </a:solidFill>
              </a:rPr>
              <a:t>to the end, eg. (action films) </a:t>
            </a:r>
            <a:r>
              <a:rPr lang="en-GB" sz="3500">
                <a:solidFill>
                  <a:srgbClr val="F03C78"/>
                </a:solidFill>
              </a:rPr>
              <a:t>Actionfilme </a:t>
            </a:r>
            <a:r>
              <a:rPr lang="en-GB" sz="3500">
                <a:solidFill>
                  <a:srgbClr val="115076"/>
                </a:solidFill>
              </a:rPr>
              <a:t>or </a:t>
            </a:r>
            <a:r>
              <a:rPr lang="en-GB" sz="3500">
                <a:solidFill>
                  <a:srgbClr val="1F3864"/>
                </a:solidFill>
              </a:rPr>
              <a:t>a</a:t>
            </a:r>
            <a:r>
              <a:rPr lang="en-GB" sz="3400">
                <a:solidFill>
                  <a:srgbClr val="115076"/>
                </a:solidFill>
              </a:rPr>
              <a:t>dd a</a:t>
            </a:r>
            <a:r>
              <a:rPr lang="en-GB" sz="3500">
                <a:solidFill>
                  <a:srgbClr val="115076"/>
                </a:solidFill>
              </a:rPr>
              <a:t>n </a:t>
            </a:r>
            <a:r>
              <a:rPr b="1" lang="en-GB" sz="3500">
                <a:solidFill>
                  <a:srgbClr val="115076"/>
                </a:solidFill>
              </a:rPr>
              <a:t>-e  and an umlaut </a:t>
            </a:r>
            <a:r>
              <a:rPr lang="en-GB" sz="3500">
                <a:solidFill>
                  <a:srgbClr val="115076"/>
                </a:solidFill>
              </a:rPr>
              <a:t>on the vowel.</a:t>
            </a:r>
            <a:endParaRPr sz="21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</a:rPr>
              <a:t>Some masculine and neuter nouns also add </a:t>
            </a:r>
            <a:r>
              <a:rPr b="1" lang="en-GB" sz="3500">
                <a:solidFill>
                  <a:srgbClr val="115076"/>
                </a:solidFill>
              </a:rPr>
              <a:t>-er </a:t>
            </a:r>
            <a:r>
              <a:rPr lang="en-GB" sz="3500">
                <a:solidFill>
                  <a:srgbClr val="115076"/>
                </a:solidFill>
              </a:rPr>
              <a:t>to the end </a:t>
            </a:r>
            <a:r>
              <a:rPr b="1" lang="en-GB" sz="3500">
                <a:solidFill>
                  <a:srgbClr val="115076"/>
                </a:solidFill>
              </a:rPr>
              <a:t>+ an umlaut </a:t>
            </a:r>
            <a:r>
              <a:rPr lang="en-GB" sz="3500">
                <a:solidFill>
                  <a:srgbClr val="115076"/>
                </a:solidFill>
              </a:rPr>
              <a:t>on the vowel.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90">
              <a:solidFill>
                <a:srgbClr val="11507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90">
                <a:solidFill>
                  <a:srgbClr val="115076"/>
                </a:solidFill>
              </a:rPr>
              <a:t>Words ending in </a:t>
            </a:r>
            <a:r>
              <a:rPr b="1" lang="en-GB" sz="3490">
                <a:solidFill>
                  <a:srgbClr val="115076"/>
                </a:solidFill>
              </a:rPr>
              <a:t>-el </a:t>
            </a:r>
            <a:r>
              <a:rPr lang="en-GB" sz="3490">
                <a:solidFill>
                  <a:srgbClr val="115076"/>
                </a:solidFill>
              </a:rPr>
              <a:t>or </a:t>
            </a:r>
            <a:r>
              <a:rPr b="1" lang="en-GB" sz="3490">
                <a:solidFill>
                  <a:srgbClr val="115076"/>
                </a:solidFill>
              </a:rPr>
              <a:t>-en </a:t>
            </a:r>
            <a:r>
              <a:rPr lang="en-GB" sz="3490">
                <a:solidFill>
                  <a:srgbClr val="115076"/>
                </a:solidFill>
              </a:rPr>
              <a:t>or </a:t>
            </a:r>
            <a:r>
              <a:rPr b="1" lang="en-GB" sz="3490">
                <a:solidFill>
                  <a:srgbClr val="115076"/>
                </a:solidFill>
              </a:rPr>
              <a:t>-er </a:t>
            </a:r>
            <a:r>
              <a:rPr lang="en-GB" sz="3490">
                <a:solidFill>
                  <a:srgbClr val="115076"/>
                </a:solidFill>
              </a:rPr>
              <a:t>are often </a:t>
            </a:r>
            <a:r>
              <a:rPr b="1" lang="en-GB" sz="3490">
                <a:solidFill>
                  <a:srgbClr val="115076"/>
                </a:solidFill>
              </a:rPr>
              <a:t>the same</a:t>
            </a:r>
            <a:r>
              <a:rPr lang="en-GB" sz="3490">
                <a:solidFill>
                  <a:srgbClr val="115076"/>
                </a:solidFill>
              </a:rPr>
              <a:t> in the plural, eg. (thrillers) </a:t>
            </a:r>
            <a:r>
              <a:rPr lang="en-GB" sz="3500">
                <a:solidFill>
                  <a:srgbClr val="F03C78"/>
                </a:solidFill>
              </a:rPr>
              <a:t>Thriller</a:t>
            </a:r>
            <a:r>
              <a:rPr lang="en-GB" sz="3590">
                <a:solidFill>
                  <a:srgbClr val="115076"/>
                </a:solidFill>
              </a:rPr>
              <a:t>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1F3864"/>
                </a:solidFill>
              </a:rPr>
              <a:t>Feminine n</a:t>
            </a:r>
            <a:r>
              <a:rPr lang="en-GB" sz="3500">
                <a:solidFill>
                  <a:srgbClr val="115076"/>
                </a:solidFill>
              </a:rPr>
              <a:t>ouns a</a:t>
            </a:r>
            <a:r>
              <a:rPr lang="en-GB" sz="3600">
                <a:solidFill>
                  <a:srgbClr val="115076"/>
                </a:solidFill>
              </a:rPr>
              <a:t>dd</a:t>
            </a:r>
            <a:r>
              <a:rPr lang="en-GB" sz="3500">
                <a:solidFill>
                  <a:srgbClr val="115076"/>
                </a:solidFill>
              </a:rPr>
              <a:t> </a:t>
            </a:r>
            <a:r>
              <a:rPr b="1" lang="en-GB" sz="3500">
                <a:solidFill>
                  <a:srgbClr val="115076"/>
                </a:solidFill>
              </a:rPr>
              <a:t>–n</a:t>
            </a:r>
            <a:r>
              <a:rPr lang="en-GB" sz="3500">
                <a:solidFill>
                  <a:srgbClr val="115076"/>
                </a:solidFill>
              </a:rPr>
              <a:t> or </a:t>
            </a:r>
            <a:r>
              <a:rPr b="1" lang="en-GB" sz="3500">
                <a:solidFill>
                  <a:srgbClr val="115076"/>
                </a:solidFill>
              </a:rPr>
              <a:t>–en</a:t>
            </a:r>
            <a:r>
              <a:rPr lang="en-GB" sz="3500">
                <a:solidFill>
                  <a:srgbClr val="115076"/>
                </a:solidFill>
              </a:rPr>
              <a:t> to the end</a:t>
            </a:r>
            <a:r>
              <a:rPr lang="en-GB" sz="3800">
                <a:solidFill>
                  <a:srgbClr val="115076"/>
                </a:solidFill>
              </a:rPr>
              <a:t>, </a:t>
            </a:r>
            <a:r>
              <a:rPr lang="en-GB" sz="3500">
                <a:solidFill>
                  <a:srgbClr val="115076"/>
                </a:solidFill>
              </a:rPr>
              <a:t>eg.  (series) </a:t>
            </a:r>
            <a:r>
              <a:rPr lang="en-GB" sz="3500">
                <a:solidFill>
                  <a:srgbClr val="F03C78"/>
                </a:solidFill>
              </a:rPr>
              <a:t>Serien </a:t>
            </a:r>
            <a:r>
              <a:rPr lang="en-GB" sz="3500">
                <a:solidFill>
                  <a:srgbClr val="115076"/>
                </a:solidFill>
              </a:rPr>
              <a:t>and (programmes) </a:t>
            </a:r>
            <a:r>
              <a:rPr lang="en-GB" sz="3500">
                <a:solidFill>
                  <a:srgbClr val="F03C78"/>
                </a:solidFill>
              </a:rPr>
              <a:t>Sendungen</a:t>
            </a:r>
            <a:r>
              <a:rPr lang="en-GB" sz="3500">
                <a:solidFill>
                  <a:srgbClr val="115076"/>
                </a:solidFill>
              </a:rPr>
              <a:t>.</a:t>
            </a:r>
            <a:endParaRPr sz="3700">
              <a:solidFill>
                <a:srgbClr val="11507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11507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</a:rPr>
              <a:t>Nouns borrowed from English or another language add an</a:t>
            </a:r>
            <a:r>
              <a:rPr b="1" lang="en-GB" sz="3500">
                <a:solidFill>
                  <a:srgbClr val="115076"/>
                </a:solidFill>
              </a:rPr>
              <a:t> -s, </a:t>
            </a:r>
            <a:r>
              <a:rPr lang="en-GB" sz="3500">
                <a:solidFill>
                  <a:srgbClr val="115076"/>
                </a:solidFill>
              </a:rPr>
              <a:t>eg. (detective/crime films) </a:t>
            </a:r>
            <a:r>
              <a:rPr lang="en-GB" sz="3500">
                <a:solidFill>
                  <a:srgbClr val="F03C78"/>
                </a:solidFill>
              </a:rPr>
              <a:t>Krimis</a:t>
            </a:r>
            <a:r>
              <a:rPr lang="en-GB" sz="2600">
                <a:solidFill>
                  <a:srgbClr val="115076"/>
                </a:solidFill>
              </a:rPr>
              <a:t>.</a:t>
            </a:r>
            <a:endParaRPr sz="26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500"/>
          </a:p>
        </p:txBody>
      </p:sp>
      <p:sp>
        <p:nvSpPr>
          <p:cNvPr id="259" name="Google Shape;259;p29"/>
          <p:cNvSpPr txBox="1"/>
          <p:nvPr/>
        </p:nvSpPr>
        <p:spPr>
          <a:xfrm>
            <a:off x="841750" y="20425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Summary of our learning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0" name="Google Shape;90;p16"/>
          <p:cNvSpPr/>
          <p:nvPr/>
        </p:nvSpPr>
        <p:spPr>
          <a:xfrm>
            <a:off x="5330250" y="2715299"/>
            <a:ext cx="7475100" cy="6037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8129250" y="375400"/>
            <a:ext cx="46761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[ö]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5227651" y="6395750"/>
            <a:ext cx="7842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0"/>
              <a:buFont typeface="Century Gothic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white flower with a face " id="95" name="Google Shape;9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7210" y="2791493"/>
            <a:ext cx="2783780" cy="419644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6589501" y="6620175"/>
            <a:ext cx="5169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0"/>
              <a:buFont typeface="Century Gothic"/>
              <a:buNone/>
            </a:pPr>
            <a:r>
              <a:rPr i="0" lang="en-GB" sz="1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i="0" lang="en-GB" sz="12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i="0" lang="en-GB" sz="1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i="0" sz="1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06731" y="2457212"/>
            <a:ext cx="361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i="0" lang="en-GB" sz="54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i="0" lang="en-GB" sz="5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sung</a:t>
            </a:r>
            <a:endParaRPr i="0" sz="5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31576" y="3352601"/>
            <a:ext cx="256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i="0" lang="en-GB" sz="2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[solution]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699902" y="5475200"/>
            <a:ext cx="433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franz</a:t>
            </a:r>
            <a:r>
              <a:rPr i="0" lang="en-GB" sz="54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i="0" lang="en-GB" sz="5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sisch</a:t>
            </a:r>
            <a:endParaRPr i="0" sz="5400" u="none" cap="none" strike="noStrike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speech bubble" id="100" name="Google Shape;100;p16"/>
          <p:cNvSpPr/>
          <p:nvPr/>
        </p:nvSpPr>
        <p:spPr>
          <a:xfrm>
            <a:off x="1463332" y="6648734"/>
            <a:ext cx="2063400" cy="1356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French flag in a speech bubble" id="101" name="Google Shape;10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1375" y="6965705"/>
            <a:ext cx="1035016" cy="69000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14376242" y="3189191"/>
            <a:ext cx="334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i="0" lang="en-GB" sz="54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i="0" lang="en-GB" sz="5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rper</a:t>
            </a:r>
            <a:endParaRPr i="0" sz="5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13551478" y="7767910"/>
            <a:ext cx="307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i="0" lang="en-GB" sz="54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i="0" lang="en-GB" sz="5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glich</a:t>
            </a:r>
            <a:endParaRPr i="1" sz="5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14734326" y="1097775"/>
            <a:ext cx="307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entury Gothic"/>
              <a:buNone/>
            </a:pPr>
            <a:r>
              <a:rPr i="0" lang="en-GB" sz="5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i="0" lang="en-GB" sz="54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i="0" lang="en-GB" sz="5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endParaRPr i="0" sz="5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4763720" y="1854655"/>
            <a:ext cx="256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i="0" lang="en-GB" sz="2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[to like]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3804814" y="8572279"/>
            <a:ext cx="256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r>
              <a:rPr i="0" lang="en-GB" sz="2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[possible]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6">
            <a:alphaModFix/>
          </a:blip>
          <a:srcRect b="-2774" l="0" r="-18708" t="0"/>
          <a:stretch/>
        </p:blipFill>
        <p:spPr>
          <a:xfrm>
            <a:off x="15109200" y="4017850"/>
            <a:ext cx="1934100" cy="2947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7987200" y="458475"/>
            <a:ext cx="46761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[z]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113" name="Google Shape;113;p17"/>
          <p:cNvSpPr/>
          <p:nvPr/>
        </p:nvSpPr>
        <p:spPr>
          <a:xfrm>
            <a:off x="5330250" y="2715299"/>
            <a:ext cx="7475100" cy="6037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rectangle" id="114" name="Google Shape;114;p17"/>
          <p:cNvSpPr/>
          <p:nvPr/>
        </p:nvSpPr>
        <p:spPr>
          <a:xfrm>
            <a:off x="5330250" y="2715299"/>
            <a:ext cx="7475100" cy="6037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5227651" y="6395750"/>
            <a:ext cx="7842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1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ug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rain"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6923" y="3435674"/>
            <a:ext cx="6061752" cy="341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911726" y="1145373"/>
            <a:ext cx="3176700" cy="1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immer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692400" y="5356000"/>
            <a:ext cx="261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tin</a:t>
            </a:r>
            <a:endParaRPr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14655349" y="4092500"/>
            <a:ext cx="246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i="1"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4158825" y="601750"/>
            <a:ext cx="214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ehn</a:t>
            </a:r>
            <a:endParaRPr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dining room" id="121" name="Google Shape;1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603" y="2371276"/>
            <a:ext cx="2611500" cy="1849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sitting" id="122" name="Google Shape;12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58842" y="4991850"/>
            <a:ext cx="1226946" cy="1677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number 10" id="123" name="Google Shape;123;p17"/>
          <p:cNvGrpSpPr/>
          <p:nvPr/>
        </p:nvGrpSpPr>
        <p:grpSpPr>
          <a:xfrm>
            <a:off x="14029214" y="1551427"/>
            <a:ext cx="1960522" cy="1351426"/>
            <a:chOff x="9152414" y="1551427"/>
            <a:chExt cx="1960522" cy="1351426"/>
          </a:xfrm>
        </p:grpSpPr>
        <p:pic>
          <p:nvPicPr>
            <p:cNvPr id="124" name="Google Shape;124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52414" y="1551427"/>
              <a:ext cx="946683" cy="1351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183732" y="1551427"/>
              <a:ext cx="929204" cy="13274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octor" id="126" name="Google Shape;12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88955" y="5060127"/>
            <a:ext cx="1226950" cy="3560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checkmark next to an orange bench" id="127" name="Google Shape;127;p17"/>
          <p:cNvGrpSpPr/>
          <p:nvPr/>
        </p:nvGrpSpPr>
        <p:grpSpPr>
          <a:xfrm>
            <a:off x="13313493" y="7501207"/>
            <a:ext cx="1998737" cy="1217066"/>
            <a:chOff x="4855293" y="5062807"/>
            <a:chExt cx="1998737" cy="1217066"/>
          </a:xfrm>
        </p:grpSpPr>
        <p:grpSp>
          <p:nvGrpSpPr>
            <p:cNvPr id="128" name="Google Shape;128;p17"/>
            <p:cNvGrpSpPr/>
            <p:nvPr/>
          </p:nvGrpSpPr>
          <p:grpSpPr>
            <a:xfrm>
              <a:off x="4855293" y="5101997"/>
              <a:ext cx="1103593" cy="1177876"/>
              <a:chOff x="1815157" y="3608524"/>
              <a:chExt cx="1989172" cy="1804621"/>
            </a:xfrm>
          </p:grpSpPr>
          <p:pic>
            <p:nvPicPr>
              <p:cNvPr id="129" name="Google Shape;129;p1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815157" y="4309154"/>
                <a:ext cx="1989172" cy="11039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17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895136" y="3608524"/>
                <a:ext cx="757452" cy="7890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1" name="Google Shape;131;p17"/>
            <p:cNvGrpSpPr/>
            <p:nvPr/>
          </p:nvGrpSpPr>
          <p:grpSpPr>
            <a:xfrm>
              <a:off x="6307979" y="5062807"/>
              <a:ext cx="546052" cy="1216657"/>
              <a:chOff x="2073444" y="3240087"/>
              <a:chExt cx="935661" cy="2084745"/>
            </a:xfrm>
          </p:grpSpPr>
          <p:pic>
            <p:nvPicPr>
              <p:cNvPr id="132" name="Google Shape;132;p17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073444" y="3935306"/>
                <a:ext cx="935661" cy="13895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17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324837" y="3240087"/>
                <a:ext cx="581170" cy="6627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34" name="Google Shape;134;p17"/>
          <p:cNvSpPr/>
          <p:nvPr/>
        </p:nvSpPr>
        <p:spPr>
          <a:xfrm>
            <a:off x="15555174" y="7583250"/>
            <a:ext cx="199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Plat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sz="54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18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{EF7A679D-A154-4A25-A28B-D1DD2FE78C20}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Sendung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programme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Serie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series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Actionfilm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 movie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Krimi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detective/crime 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Thriller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thriller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Zeichentrickfilm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cartoon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Fantasyfilm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fantasy 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Horrorfilm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horror 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blöd</a:t>
                      </a:r>
                      <a:endParaRPr i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silly</a:t>
                      </a:r>
                      <a:endParaRPr i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beeindruckend</a:t>
                      </a:r>
                      <a:endParaRPr i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impressive</a:t>
                      </a:r>
                      <a:endParaRPr i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1038526" y="1975505"/>
            <a:ext cx="141576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Arial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In German there are several ways to make plural forms of nouns.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038525" y="3579675"/>
            <a:ext cx="16190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Most masculine and neuter words </a:t>
            </a:r>
            <a:r>
              <a:rPr b="1"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either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12800925" y="5413101"/>
            <a:ext cx="4427700" cy="2754900"/>
          </a:xfrm>
          <a:prstGeom prst="wedgeRoundRectCallout">
            <a:avLst>
              <a:gd fmla="val -171152" name="adj1"/>
              <a:gd fmla="val -47089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i="0" lang="en-GB" sz="4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90% of masculine plurals work like this.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1267115" y="5013100"/>
            <a:ext cx="10515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0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4600"/>
              <a:buFont typeface="Century Gothic"/>
              <a:buAutoNum type="arabicPeriod"/>
            </a:pPr>
            <a:r>
              <a:rPr i="0" lang="en-GB" sz="46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add </a:t>
            </a:r>
            <a:r>
              <a:rPr b="1" i="0" lang="en-GB" sz="46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-e </a:t>
            </a:r>
            <a:r>
              <a:rPr i="0" lang="en-GB" sz="46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to the end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2879218" y="5718957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der Tisch 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10119411" y="5716536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Tisch</a:t>
            </a:r>
            <a:r>
              <a:rPr b="1" i="0" lang="en-GB" sz="4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424" y="3755699"/>
            <a:ext cx="2734138" cy="183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6066" y="3759296"/>
            <a:ext cx="2734138" cy="183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04077" y="3755699"/>
            <a:ext cx="2734138" cy="1833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1038525" y="4428800"/>
            <a:ext cx="14924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2. add </a:t>
            </a:r>
            <a:r>
              <a:rPr b="1"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-e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to the end </a:t>
            </a:r>
            <a:r>
              <a:rPr b="1"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+ an umlaut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on the vowel.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1668075" y="3098583"/>
            <a:ext cx="8442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2929083" y="5711131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der Zug 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10252337" y="5634913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Z</a:t>
            </a:r>
            <a:r>
              <a:rPr b="1" i="0" lang="en-GB" sz="4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b="1" i="0" lang="en-GB" sz="4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9932" y="3940373"/>
            <a:ext cx="2717454" cy="169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8574" y="3875650"/>
            <a:ext cx="2717454" cy="169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20769" y="3810928"/>
            <a:ext cx="2717454" cy="1694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1038525" y="2142800"/>
            <a:ext cx="14835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3. Some masculine and neuter nouns also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add </a:t>
            </a:r>
            <a:r>
              <a:rPr b="1"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-er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to the end </a:t>
            </a:r>
            <a:r>
              <a:rPr b="1"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+ an umlaut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on the vowel.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3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50" y="3861263"/>
            <a:ext cx="2803625" cy="28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800" y="4009050"/>
            <a:ext cx="2803625" cy="28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762" y="4009050"/>
            <a:ext cx="2803625" cy="28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>
            <a:off x="565557" y="7112875"/>
            <a:ext cx="75204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Mann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4173343" y="7159532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nn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3562" y="4367875"/>
            <a:ext cx="21907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65837" y="4367875"/>
            <a:ext cx="21907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6587" y="4367875"/>
            <a:ext cx="2190750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/>
          <p:nvPr/>
        </p:nvSpPr>
        <p:spPr>
          <a:xfrm>
            <a:off x="9645178" y="7168700"/>
            <a:ext cx="35208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das Buch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13849153" y="7193675"/>
            <a:ext cx="35208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B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b="1" i="0" lang="en-GB" sz="4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b="1" i="0" sz="4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