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2513c1b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2513c1b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c282bb730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c282bb730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c282bb73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c282bb73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282bb73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282bb73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c282bb73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c282bb73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c282bb73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c282bb73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c282bb73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c282bb73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c282bb730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c282bb730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c282bb730_2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c282bb730_2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8226000" cy="1861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rtl="0" algn="l">
              <a:spcBef>
                <a:spcPts val="600"/>
              </a:spcBef>
              <a:spcAft>
                <a:spcPts val="0"/>
              </a:spcAft>
              <a:buNone/>
            </a:pPr>
            <a:r>
              <a:rPr b="1" lang="en-GB">
                <a:solidFill>
                  <a:schemeClr val="dk2"/>
                </a:solidFill>
                <a:latin typeface="Montserrat"/>
                <a:ea typeface="Montserrat"/>
                <a:cs typeface="Montserrat"/>
                <a:sym typeface="Montserrat"/>
              </a:rPr>
              <a:t>Why was there greater medical progress between 1500-1700?</a:t>
            </a:r>
            <a:endParaRPr>
              <a:solidFill>
                <a:srgbClr val="434343"/>
              </a:solidFill>
            </a:endParaRPr>
          </a:p>
          <a:p>
            <a:pPr indent="0" lvl="0" marL="0" marR="0" rtl="0" algn="l">
              <a:lnSpc>
                <a:spcPct val="115000"/>
              </a:lnSpc>
              <a:spcBef>
                <a:spcPts val="60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7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What was the Renaissance?</a:t>
            </a:r>
            <a:endParaRPr sz="700">
              <a:solidFill>
                <a:schemeClr val="dk2"/>
              </a:solidFill>
            </a:endParaRPr>
          </a:p>
        </p:txBody>
      </p:sp>
      <p:sp>
        <p:nvSpPr>
          <p:cNvPr id="132" name="Google Shape;132;p27"/>
          <p:cNvSpPr txBox="1"/>
          <p:nvPr>
            <p:ph idx="1" type="body"/>
          </p:nvPr>
        </p:nvSpPr>
        <p:spPr>
          <a:xfrm>
            <a:off x="449100" y="726400"/>
            <a:ext cx="8569800" cy="29283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The Renaissance began in Europe (Italy) in the mid 1400s and saw the revival of everything classical. Ancient Greek and Roman ideas became fashionable and many more works were </a:t>
            </a:r>
            <a:r>
              <a:rPr lang="en-GB"/>
              <a:t>translated</a:t>
            </a:r>
            <a:r>
              <a:rPr lang="en-GB"/>
              <a:t> into Greek and Latin. Greater trade and communication between </a:t>
            </a:r>
            <a:r>
              <a:rPr b="1" lang="en-GB">
                <a:solidFill>
                  <a:schemeClr val="accent5"/>
                </a:solidFill>
              </a:rPr>
              <a:t>intellectuals</a:t>
            </a:r>
            <a:r>
              <a:rPr lang="en-GB"/>
              <a:t> in the East (such as </a:t>
            </a:r>
            <a:r>
              <a:rPr b="1" lang="en-GB">
                <a:solidFill>
                  <a:schemeClr val="accent5"/>
                </a:solidFill>
              </a:rPr>
              <a:t>Constantinople</a:t>
            </a:r>
            <a:r>
              <a:rPr lang="en-GB"/>
              <a:t>) </a:t>
            </a:r>
            <a:r>
              <a:rPr lang="en-GB"/>
              <a:t>and the West had developed knowledge in areas such as </a:t>
            </a:r>
            <a:r>
              <a:rPr lang="en-GB"/>
              <a:t>mathematics</a:t>
            </a:r>
            <a:r>
              <a:rPr lang="en-GB"/>
              <a:t>, geography, </a:t>
            </a:r>
            <a:r>
              <a:rPr lang="en-GB"/>
              <a:t>philosophy</a:t>
            </a:r>
            <a:r>
              <a:rPr lang="en-GB"/>
              <a:t> and medicine. </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The Renaissance saw new technological and scientific developments and people’s attitudes towards the world around them began to gradually change, including towards medicine.</a:t>
            </a:r>
            <a:endParaRPr/>
          </a:p>
          <a:p>
            <a:pPr indent="0" lvl="0" marL="0" rtl="0" algn="l">
              <a:lnSpc>
                <a:spcPct val="90000"/>
              </a:lnSpc>
              <a:spcBef>
                <a:spcPts val="500"/>
              </a:spcBef>
              <a:spcAft>
                <a:spcPts val="0"/>
              </a:spcAft>
              <a:buNone/>
            </a:pPr>
            <a:r>
              <a:t/>
            </a:r>
            <a:endParaRPr/>
          </a:p>
          <a:p>
            <a:pPr indent="0" lvl="0" marL="0" rtl="0" algn="l">
              <a:lnSpc>
                <a:spcPct val="90000"/>
              </a:lnSpc>
              <a:spcBef>
                <a:spcPts val="500"/>
              </a:spcBef>
              <a:spcAft>
                <a:spcPts val="0"/>
              </a:spcAft>
              <a:buNone/>
            </a:pPr>
            <a:r>
              <a:rPr lang="en-GB"/>
              <a:t>It became more acceptable to challenge traditional ideas and form new ones which led to individuals questioning the beliefs of Galen and other classical scholars.</a:t>
            </a:r>
            <a:endParaRPr/>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The Reformation</a:t>
            </a:r>
            <a:endParaRPr sz="700">
              <a:solidFill>
                <a:schemeClr val="dk2"/>
              </a:solidFill>
            </a:endParaRPr>
          </a:p>
        </p:txBody>
      </p:sp>
      <p:sp>
        <p:nvSpPr>
          <p:cNvPr id="139" name="Google Shape;139;p28"/>
          <p:cNvSpPr txBox="1"/>
          <p:nvPr>
            <p:ph idx="1" type="body"/>
          </p:nvPr>
        </p:nvSpPr>
        <p:spPr>
          <a:xfrm>
            <a:off x="449100" y="630275"/>
            <a:ext cx="8299200" cy="3731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b="1" lang="en-GB" sz="1300">
                <a:solidFill>
                  <a:schemeClr val="accent3"/>
                </a:solidFill>
              </a:rPr>
              <a:t>Martin Luther</a:t>
            </a:r>
            <a:r>
              <a:rPr lang="en-GB" sz="1300"/>
              <a:t> was a German priest whose actions triggered the </a:t>
            </a:r>
            <a:r>
              <a:rPr b="1" lang="en-GB" sz="1300">
                <a:solidFill>
                  <a:schemeClr val="accent4"/>
                </a:solidFill>
              </a:rPr>
              <a:t>European Reformation</a:t>
            </a:r>
            <a:r>
              <a:rPr lang="en-GB" sz="1300"/>
              <a:t>. Martin Luther was extremely critical of the practices of the Catholic Church which can be seen in his </a:t>
            </a:r>
            <a:r>
              <a:rPr b="1" lang="en-GB" sz="1300">
                <a:solidFill>
                  <a:schemeClr val="accent4"/>
                </a:solidFill>
              </a:rPr>
              <a:t>95 Theses</a:t>
            </a:r>
            <a:r>
              <a:rPr lang="en-GB" sz="1300"/>
              <a:t> which attacked some practices, for example the selling of </a:t>
            </a:r>
            <a:r>
              <a:rPr b="1" lang="en-GB" sz="1300">
                <a:solidFill>
                  <a:schemeClr val="accent4"/>
                </a:solidFill>
              </a:rPr>
              <a:t>indulgences</a:t>
            </a:r>
            <a:r>
              <a:rPr lang="en-GB" sz="1300"/>
              <a:t>. Luther also burnt a copy of a </a:t>
            </a:r>
            <a:r>
              <a:rPr b="1" lang="en-GB" sz="1300">
                <a:solidFill>
                  <a:schemeClr val="accent4"/>
                </a:solidFill>
              </a:rPr>
              <a:t>papal bull</a:t>
            </a:r>
            <a:r>
              <a:rPr lang="en-GB" sz="1300"/>
              <a:t> which </a:t>
            </a:r>
            <a:r>
              <a:rPr b="1" lang="en-GB" sz="1300">
                <a:solidFill>
                  <a:schemeClr val="accent4"/>
                </a:solidFill>
              </a:rPr>
              <a:t>excommunicated </a:t>
            </a:r>
            <a:r>
              <a:rPr lang="en-GB" sz="1300"/>
              <a:t>Luther from the Catholic Church. The development of the printing press helped to spread Luther’s ideas and encouraged others to challenge the authority of the Church. Other individuals followed Luther’s example and burned books by Galen.</a:t>
            </a:r>
            <a:endParaRPr sz="1300"/>
          </a:p>
          <a:p>
            <a:pPr indent="0" lvl="0" marL="0" rtl="0" algn="l">
              <a:lnSpc>
                <a:spcPct val="90000"/>
              </a:lnSpc>
              <a:spcBef>
                <a:spcPts val="500"/>
              </a:spcBef>
              <a:spcAft>
                <a:spcPts val="0"/>
              </a:spcAft>
              <a:buNone/>
            </a:pPr>
            <a:r>
              <a:t/>
            </a:r>
            <a:endParaRPr sz="1300"/>
          </a:p>
          <a:p>
            <a:pPr indent="0" lvl="0" marL="0" rtl="0" algn="l">
              <a:lnSpc>
                <a:spcPct val="90000"/>
              </a:lnSpc>
              <a:spcBef>
                <a:spcPts val="500"/>
              </a:spcBef>
              <a:spcAft>
                <a:spcPts val="0"/>
              </a:spcAft>
              <a:buNone/>
            </a:pPr>
            <a:r>
              <a:rPr lang="en-GB" sz="1300"/>
              <a:t>In England, the Protestant Reformation began with </a:t>
            </a:r>
            <a:r>
              <a:rPr b="1" lang="en-GB" sz="1300">
                <a:solidFill>
                  <a:schemeClr val="accent3"/>
                </a:solidFill>
              </a:rPr>
              <a:t>Henry VIII</a:t>
            </a:r>
            <a:r>
              <a:rPr lang="en-GB" sz="1300"/>
              <a:t>’s ‘break from Rome’ in 1533. This was when Henry set up his own Church of England with himself as the Supreme Head of the Church and the Pope no longer had authority over religion in England. </a:t>
            </a:r>
            <a:endParaRPr sz="1300"/>
          </a:p>
          <a:p>
            <a:pPr indent="0" lvl="0" marL="0" rtl="0" algn="l">
              <a:lnSpc>
                <a:spcPct val="90000"/>
              </a:lnSpc>
              <a:spcBef>
                <a:spcPts val="500"/>
              </a:spcBef>
              <a:spcAft>
                <a:spcPts val="0"/>
              </a:spcAft>
              <a:buNone/>
            </a:pPr>
            <a:r>
              <a:t/>
            </a:r>
            <a:endParaRPr sz="1300"/>
          </a:p>
          <a:p>
            <a:pPr indent="0" lvl="0" marL="0" rtl="0" algn="l">
              <a:lnSpc>
                <a:spcPct val="90000"/>
              </a:lnSpc>
              <a:spcBef>
                <a:spcPts val="500"/>
              </a:spcBef>
              <a:spcAft>
                <a:spcPts val="0"/>
              </a:spcAft>
              <a:buNone/>
            </a:pPr>
            <a:r>
              <a:rPr lang="en-GB" sz="1300"/>
              <a:t>Although Henry had previously criticised Luther’s ideas in his own book, he was a supporter of </a:t>
            </a:r>
            <a:r>
              <a:rPr b="1" lang="en-GB" sz="1300">
                <a:solidFill>
                  <a:schemeClr val="accent5"/>
                </a:solidFill>
              </a:rPr>
              <a:t>Humanism</a:t>
            </a:r>
            <a:r>
              <a:rPr lang="en-GB" sz="1300"/>
              <a:t>.  Humanism was the practice of learning and that human beings had the ability to decide for themselves about the truth of the world around them. Humanists moved away from the </a:t>
            </a:r>
            <a:r>
              <a:rPr lang="en-GB" sz="1300"/>
              <a:t>belief</a:t>
            </a:r>
            <a:r>
              <a:rPr lang="en-GB" sz="1300"/>
              <a:t> that God was responsible for everything that happened, although the ideas to replace this </a:t>
            </a:r>
            <a:r>
              <a:rPr lang="en-GB" sz="1300"/>
              <a:t>belief</a:t>
            </a:r>
            <a:r>
              <a:rPr lang="en-GB" sz="1300"/>
              <a:t> were slow in being formed. Both the Protestant Reformation and the rise of humanism caused the decline of the Church. Although most people remained very religious, the Church had less control over education and everyday life.</a:t>
            </a:r>
            <a:endParaRPr sz="1300"/>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Other key developments of the Renaissance</a:t>
            </a:r>
            <a:endParaRPr sz="700">
              <a:solidFill>
                <a:schemeClr val="dk2"/>
              </a:solidFill>
            </a:endParaRPr>
          </a:p>
        </p:txBody>
      </p:sp>
      <p:sp>
        <p:nvSpPr>
          <p:cNvPr id="146" name="Google Shape;146;p29"/>
          <p:cNvSpPr txBox="1"/>
          <p:nvPr>
            <p:ph idx="1" type="body"/>
          </p:nvPr>
        </p:nvSpPr>
        <p:spPr>
          <a:xfrm>
            <a:off x="293700" y="813000"/>
            <a:ext cx="8556600" cy="3517500"/>
          </a:xfrm>
          <a:prstGeom prst="rect">
            <a:avLst/>
          </a:prstGeom>
        </p:spPr>
        <p:txBody>
          <a:bodyPr anchorCtr="0" anchor="t" bIns="45725" lIns="45725" spcFirstLastPara="1" rIns="45725" wrap="square" tIns="45725">
            <a:noAutofit/>
          </a:bodyPr>
          <a:lstStyle/>
          <a:p>
            <a:pPr indent="-311150" lvl="0" marL="457200" rtl="0" algn="l">
              <a:lnSpc>
                <a:spcPct val="90000"/>
              </a:lnSpc>
              <a:spcBef>
                <a:spcPts val="500"/>
              </a:spcBef>
              <a:spcAft>
                <a:spcPts val="0"/>
              </a:spcAft>
              <a:buSzPts val="1300"/>
              <a:buChar char="●"/>
            </a:pPr>
            <a:r>
              <a:rPr b="1" lang="en-GB" sz="1300"/>
              <a:t>Art </a:t>
            </a:r>
            <a:r>
              <a:rPr lang="en-GB" sz="1300"/>
              <a:t>- Art was closely connected to </a:t>
            </a:r>
            <a:r>
              <a:rPr lang="en-GB" sz="1300"/>
              <a:t>developments</a:t>
            </a:r>
            <a:r>
              <a:rPr lang="en-GB" sz="1300"/>
              <a:t> in </a:t>
            </a:r>
            <a:r>
              <a:rPr b="1" lang="en-GB" sz="1300">
                <a:solidFill>
                  <a:schemeClr val="accent4"/>
                </a:solidFill>
              </a:rPr>
              <a:t>anatomy</a:t>
            </a:r>
            <a:r>
              <a:rPr lang="en-GB" sz="1300"/>
              <a:t>. One famous Renaissance painter was </a:t>
            </a:r>
            <a:r>
              <a:rPr b="1" lang="en-GB" sz="1300">
                <a:solidFill>
                  <a:schemeClr val="accent3"/>
                </a:solidFill>
              </a:rPr>
              <a:t>Leonardo da Vinci</a:t>
            </a:r>
            <a:r>
              <a:rPr lang="en-GB" sz="1300"/>
              <a:t>. He became well known for his precise drawings of the human body and his work was even used to illustrate new medical books. Artists like da Vinci actually studied corpses and performed dissections to make sure their work was as accurate as possible.</a:t>
            </a:r>
            <a:endParaRPr sz="1300"/>
          </a:p>
          <a:p>
            <a:pPr indent="0" lvl="0" marL="457200" rtl="0" algn="l">
              <a:lnSpc>
                <a:spcPct val="90000"/>
              </a:lnSpc>
              <a:spcBef>
                <a:spcPts val="500"/>
              </a:spcBef>
              <a:spcAft>
                <a:spcPts val="0"/>
              </a:spcAft>
              <a:buNone/>
            </a:pPr>
            <a:r>
              <a:t/>
            </a:r>
            <a:endParaRPr sz="1300"/>
          </a:p>
          <a:p>
            <a:pPr indent="-311150" lvl="0" marL="457200" rtl="0" algn="l">
              <a:lnSpc>
                <a:spcPct val="90000"/>
              </a:lnSpc>
              <a:spcBef>
                <a:spcPts val="500"/>
              </a:spcBef>
              <a:spcAft>
                <a:spcPts val="0"/>
              </a:spcAft>
              <a:buSzPts val="1300"/>
              <a:buChar char="●"/>
            </a:pPr>
            <a:r>
              <a:rPr b="1" lang="en-GB" sz="1300"/>
              <a:t>The ‘New World’</a:t>
            </a:r>
            <a:r>
              <a:rPr lang="en-GB" sz="1300"/>
              <a:t> - The ‘discovery’ of America by </a:t>
            </a:r>
            <a:r>
              <a:rPr b="1" lang="en-GB" sz="1300">
                <a:solidFill>
                  <a:schemeClr val="accent3"/>
                </a:solidFill>
              </a:rPr>
              <a:t>Christopher Columbus</a:t>
            </a:r>
            <a:r>
              <a:rPr lang="en-GB" sz="1300"/>
              <a:t> led to new foods, medicines being brought back from the ‘new world’ as well as making England richer. You will see in a future lesson an example of a new, effective herbal remedy brought back from the ‘new world’ to treat malaria. This discovery also showed the importance of finding new things rather than sticking to traditional ideas.</a:t>
            </a:r>
            <a:endParaRPr sz="1300"/>
          </a:p>
          <a:p>
            <a:pPr indent="0" lvl="0" marL="457200" rtl="0" algn="l">
              <a:lnSpc>
                <a:spcPct val="90000"/>
              </a:lnSpc>
              <a:spcBef>
                <a:spcPts val="500"/>
              </a:spcBef>
              <a:spcAft>
                <a:spcPts val="0"/>
              </a:spcAft>
              <a:buNone/>
            </a:pPr>
            <a:r>
              <a:t/>
            </a:r>
            <a:endParaRPr sz="1300"/>
          </a:p>
          <a:p>
            <a:pPr indent="-311150" lvl="0" marL="457200" rtl="0" algn="l">
              <a:lnSpc>
                <a:spcPct val="90000"/>
              </a:lnSpc>
              <a:spcBef>
                <a:spcPts val="500"/>
              </a:spcBef>
              <a:spcAft>
                <a:spcPts val="0"/>
              </a:spcAft>
              <a:buSzPts val="1300"/>
              <a:buChar char="●"/>
            </a:pPr>
            <a:r>
              <a:rPr b="1" lang="en-GB" sz="1300"/>
              <a:t>Changes in Education</a:t>
            </a:r>
            <a:r>
              <a:rPr lang="en-GB" sz="1300"/>
              <a:t>  - With the decline of the power of the Church, new </a:t>
            </a:r>
            <a:r>
              <a:rPr lang="en-GB" sz="1300"/>
              <a:t>universities</a:t>
            </a:r>
            <a:r>
              <a:rPr lang="en-GB" sz="1300"/>
              <a:t> were set up. For example, many </a:t>
            </a:r>
            <a:r>
              <a:rPr lang="en-GB" sz="1300"/>
              <a:t>eminent</a:t>
            </a:r>
            <a:r>
              <a:rPr lang="en-GB" sz="1300"/>
              <a:t> individuals studied at </a:t>
            </a:r>
            <a:r>
              <a:rPr b="1" lang="en-GB" sz="1300">
                <a:solidFill>
                  <a:schemeClr val="accent5"/>
                </a:solidFill>
              </a:rPr>
              <a:t>Padua</a:t>
            </a:r>
            <a:r>
              <a:rPr lang="en-GB" sz="1300"/>
              <a:t> in Italy. </a:t>
            </a:r>
            <a:r>
              <a:rPr lang="en-GB" sz="1300"/>
              <a:t>Universities</a:t>
            </a:r>
            <a:r>
              <a:rPr lang="en-GB" sz="1300"/>
              <a:t> like Padua practices scientific freedom and it became the center for anatomical dissection where physicians did their own dissections rather than observe whilst reading from an ancient book. Here, doctors like </a:t>
            </a:r>
            <a:r>
              <a:rPr b="1" lang="en-GB" sz="1300">
                <a:solidFill>
                  <a:schemeClr val="accent3"/>
                </a:solidFill>
              </a:rPr>
              <a:t>Andreas</a:t>
            </a:r>
            <a:r>
              <a:rPr b="1" lang="en-GB" sz="1300">
                <a:solidFill>
                  <a:schemeClr val="accent3"/>
                </a:solidFill>
              </a:rPr>
              <a:t> Vesalius</a:t>
            </a:r>
            <a:r>
              <a:rPr lang="en-GB" sz="1300"/>
              <a:t> proved many of Galen’s ideas wrong through careful study and experimentation. Their ideas were then published and spread around Europe.</a:t>
            </a:r>
            <a:endParaRPr sz="1300"/>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Technological advancements</a:t>
            </a:r>
            <a:endParaRPr sz="700">
              <a:solidFill>
                <a:schemeClr val="dk2"/>
              </a:solidFill>
            </a:endParaRPr>
          </a:p>
        </p:txBody>
      </p:sp>
      <p:sp>
        <p:nvSpPr>
          <p:cNvPr id="153" name="Google Shape;153;p30"/>
          <p:cNvSpPr txBox="1"/>
          <p:nvPr>
            <p:ph idx="1" type="body"/>
          </p:nvPr>
        </p:nvSpPr>
        <p:spPr>
          <a:xfrm>
            <a:off x="364900" y="787650"/>
            <a:ext cx="8569800" cy="3568200"/>
          </a:xfrm>
          <a:prstGeom prst="rect">
            <a:avLst/>
          </a:prstGeom>
        </p:spPr>
        <p:txBody>
          <a:bodyPr anchorCtr="0" anchor="t" bIns="45725" lIns="45725" spcFirstLastPara="1" rIns="45725" wrap="square" tIns="45725">
            <a:noAutofit/>
          </a:bodyPr>
          <a:lstStyle/>
          <a:p>
            <a:pPr indent="-304800" lvl="0" marL="457200" rtl="0" algn="l">
              <a:lnSpc>
                <a:spcPct val="90000"/>
              </a:lnSpc>
              <a:spcBef>
                <a:spcPts val="500"/>
              </a:spcBef>
              <a:spcAft>
                <a:spcPts val="0"/>
              </a:spcAft>
              <a:buSzPts val="1200"/>
              <a:buChar char="●"/>
            </a:pPr>
            <a:r>
              <a:rPr b="1" lang="en-GB" sz="1200"/>
              <a:t>The printing press</a:t>
            </a:r>
            <a:r>
              <a:rPr lang="en-GB" sz="1200"/>
              <a:t> - In the previous lesson, we saw that the printing press was developed at the end of the medieval period in around 1440 by </a:t>
            </a:r>
            <a:r>
              <a:rPr b="1" lang="en-GB" sz="1200">
                <a:solidFill>
                  <a:schemeClr val="accent3"/>
                </a:solidFill>
              </a:rPr>
              <a:t>Johannes Gutenberg</a:t>
            </a:r>
            <a:r>
              <a:rPr lang="en-GB" sz="1200"/>
              <a:t>. By 1500, there were hundreds of printing presses all around Europe. The printing press was a significant development for both the Renaissance in general but also for progress in medicine. It meant that texts were no longer copied out by hand by (which was often done by monks). Instead information could be copied quicker and more accurately, leading to the spread of new ideas throughout Europe. This also took power away from the Church as they could no longer control the texts being published e.g. those criticising Galen.</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The microscope</a:t>
            </a:r>
            <a:r>
              <a:rPr lang="en-GB" sz="1200"/>
              <a:t> - In the early 1600s, microscopes were being developed. This allowed individuals to study magnified images. For example, </a:t>
            </a:r>
            <a:r>
              <a:rPr b="1" lang="en-GB" sz="1200">
                <a:solidFill>
                  <a:schemeClr val="accent3"/>
                </a:solidFill>
              </a:rPr>
              <a:t>Robert Hooke</a:t>
            </a:r>
            <a:r>
              <a:rPr lang="en-GB" sz="1200"/>
              <a:t> published </a:t>
            </a:r>
            <a:r>
              <a:rPr b="1" i="1" lang="en-GB" sz="1200">
                <a:solidFill>
                  <a:schemeClr val="accent5"/>
                </a:solidFill>
              </a:rPr>
              <a:t>Micrographia</a:t>
            </a:r>
            <a:r>
              <a:rPr lang="en-GB" sz="1200"/>
              <a:t> in 1665 which showed </a:t>
            </a:r>
            <a:r>
              <a:rPr lang="en-GB" sz="1200"/>
              <a:t>magnified</a:t>
            </a:r>
            <a:r>
              <a:rPr lang="en-GB" sz="1200"/>
              <a:t> images such as a close-up drawing of a flea. Microscopes continued to become more powerful and in 1683, a Dutch scientist named </a:t>
            </a:r>
            <a:r>
              <a:rPr b="1" lang="en-GB" sz="1200">
                <a:solidFill>
                  <a:schemeClr val="accent3"/>
                </a:solidFill>
              </a:rPr>
              <a:t>Antony van Leeuwenhoek</a:t>
            </a:r>
            <a:r>
              <a:rPr lang="en-GB" sz="1200"/>
              <a:t> observed ‘</a:t>
            </a:r>
            <a:r>
              <a:rPr b="1" i="1" lang="en-GB" sz="1200">
                <a:solidFill>
                  <a:schemeClr val="accent4"/>
                </a:solidFill>
              </a:rPr>
              <a:t>animalcules</a:t>
            </a:r>
            <a:r>
              <a:rPr lang="en-GB" sz="1200"/>
              <a:t>’. Although the images were unclear and it was not known exactly what they were, it was the first recorded observation of </a:t>
            </a:r>
            <a:r>
              <a:rPr lang="en-GB" sz="1200"/>
              <a:t>bacteria</a:t>
            </a:r>
            <a:r>
              <a:rPr lang="en-GB" sz="1200"/>
              <a:t> and lay the foundations for further research.</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lang="en-GB" sz="1200"/>
              <a:t>The </a:t>
            </a:r>
            <a:r>
              <a:rPr b="1" lang="en-GB" sz="1200">
                <a:solidFill>
                  <a:schemeClr val="accent5"/>
                </a:solidFill>
              </a:rPr>
              <a:t>‘scientific method’</a:t>
            </a:r>
            <a:r>
              <a:rPr lang="en-GB" sz="1200"/>
              <a:t> - This </a:t>
            </a:r>
            <a:r>
              <a:rPr lang="en-GB" sz="1200">
                <a:solidFill>
                  <a:srgbClr val="000000"/>
                </a:solidFill>
              </a:rPr>
              <a:t>involved conducting an experiment, collecting observations, then coming to a conclusion.</a:t>
            </a:r>
            <a:r>
              <a:rPr lang="en-GB" sz="1200">
                <a:solidFill>
                  <a:srgbClr val="000000"/>
                </a:solidFill>
                <a:latin typeface="Comic Sans MS"/>
                <a:ea typeface="Comic Sans MS"/>
                <a:cs typeface="Comic Sans MS"/>
                <a:sym typeface="Comic Sans MS"/>
              </a:rPr>
              <a:t> </a:t>
            </a:r>
            <a:endParaRPr sz="1200"/>
          </a:p>
        </p:txBody>
      </p:sp>
      <p:sp>
        <p:nvSpPr>
          <p:cNvPr id="154" name="Google Shape;154;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The Medical Renaissance</a:t>
            </a:r>
            <a:endParaRPr sz="700">
              <a:solidFill>
                <a:schemeClr val="dk2"/>
              </a:solidFill>
            </a:endParaRPr>
          </a:p>
        </p:txBody>
      </p:sp>
      <p:sp>
        <p:nvSpPr>
          <p:cNvPr id="160" name="Google Shape;160;p31"/>
          <p:cNvSpPr txBox="1"/>
          <p:nvPr>
            <p:ph idx="1" type="body"/>
          </p:nvPr>
        </p:nvSpPr>
        <p:spPr>
          <a:xfrm>
            <a:off x="449100" y="852675"/>
            <a:ext cx="8569800" cy="37029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a:t>T</a:t>
            </a:r>
            <a:r>
              <a:rPr lang="en-GB" sz="1500"/>
              <a:t>he developments of the Renaissance did change ideas towards medicine. Primarily this change was the challenging of tradition due to the decline of the influence of the Church in medicine (with the exception of </a:t>
            </a:r>
            <a:r>
              <a:rPr lang="en-GB" sz="1500"/>
              <a:t>epidemics</a:t>
            </a:r>
            <a:r>
              <a:rPr lang="en-GB" sz="1500"/>
              <a:t>) and the fact that ideas of physicians and scientists </a:t>
            </a:r>
            <a:r>
              <a:rPr lang="en-GB" sz="1500"/>
              <a:t>about the cause of disease </a:t>
            </a:r>
            <a:r>
              <a:rPr lang="en-GB" sz="1500"/>
              <a:t>were </a:t>
            </a:r>
            <a:r>
              <a:rPr lang="en-GB" sz="1500"/>
              <a:t>beginning</a:t>
            </a:r>
            <a:r>
              <a:rPr lang="en-GB" sz="1500"/>
              <a:t> to change. </a:t>
            </a:r>
            <a:endParaRPr sz="1500"/>
          </a:p>
          <a:p>
            <a:pPr indent="0" lvl="0" marL="0" rtl="0" algn="l">
              <a:lnSpc>
                <a:spcPct val="90000"/>
              </a:lnSpc>
              <a:spcBef>
                <a:spcPts val="500"/>
              </a:spcBef>
              <a:spcAft>
                <a:spcPts val="0"/>
              </a:spcAft>
              <a:buNone/>
            </a:pPr>
            <a:r>
              <a:t/>
            </a:r>
            <a:endParaRPr sz="1500"/>
          </a:p>
          <a:p>
            <a:pPr indent="0" lvl="0" marL="0" rtl="0" algn="l">
              <a:lnSpc>
                <a:spcPct val="90000"/>
              </a:lnSpc>
              <a:spcBef>
                <a:spcPts val="500"/>
              </a:spcBef>
              <a:spcAft>
                <a:spcPts val="0"/>
              </a:spcAft>
              <a:buNone/>
            </a:pPr>
            <a:r>
              <a:rPr lang="en-GB" sz="1500"/>
              <a:t>Another reason why there was more medical progress in the Renaissance was dissection. Dissection was no longer banned by the Church and so more discoveries were made about the human body which you will learn about in future lessons. Individuals like </a:t>
            </a:r>
            <a:r>
              <a:rPr b="1" lang="en-GB" sz="1500">
                <a:solidFill>
                  <a:schemeClr val="accent3"/>
                </a:solidFill>
              </a:rPr>
              <a:t>Andreas</a:t>
            </a:r>
            <a:r>
              <a:rPr b="1" lang="en-GB" sz="1500">
                <a:solidFill>
                  <a:schemeClr val="accent3"/>
                </a:solidFill>
              </a:rPr>
              <a:t> Vesalius</a:t>
            </a:r>
            <a:r>
              <a:rPr lang="en-GB" sz="1500"/>
              <a:t> and </a:t>
            </a:r>
            <a:r>
              <a:rPr b="1" lang="en-GB" sz="1500">
                <a:solidFill>
                  <a:schemeClr val="accent3"/>
                </a:solidFill>
              </a:rPr>
              <a:t>William Harvey</a:t>
            </a:r>
            <a:r>
              <a:rPr lang="en-GB" sz="1500"/>
              <a:t> discovered the mistakes made by Galen and aimed to experiment to explain these mistakes rather than make them fit with Galen’s ideas like in the medieval period.</a:t>
            </a:r>
            <a:endParaRPr sz="1500"/>
          </a:p>
          <a:p>
            <a:pPr indent="0" lvl="0" marL="0" rtl="0" algn="l">
              <a:lnSpc>
                <a:spcPct val="90000"/>
              </a:lnSpc>
              <a:spcBef>
                <a:spcPts val="500"/>
              </a:spcBef>
              <a:spcAft>
                <a:spcPts val="0"/>
              </a:spcAft>
              <a:buNone/>
            </a:pPr>
            <a:r>
              <a:rPr lang="en-GB" sz="1500"/>
              <a:t> </a:t>
            </a:r>
            <a:endParaRPr sz="1500"/>
          </a:p>
        </p:txBody>
      </p:sp>
      <p:sp>
        <p:nvSpPr>
          <p:cNvPr id="161" name="Google Shape;161;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The Medical Renaissance</a:t>
            </a:r>
            <a:endParaRPr sz="700">
              <a:solidFill>
                <a:schemeClr val="dk2"/>
              </a:solidFill>
            </a:endParaRPr>
          </a:p>
        </p:txBody>
      </p:sp>
      <p:sp>
        <p:nvSpPr>
          <p:cNvPr id="167" name="Google Shape;167;p32"/>
          <p:cNvSpPr txBox="1"/>
          <p:nvPr>
            <p:ph idx="1" type="body"/>
          </p:nvPr>
        </p:nvSpPr>
        <p:spPr>
          <a:xfrm>
            <a:off x="483300" y="903200"/>
            <a:ext cx="8501400" cy="3197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500"/>
              <a:t>However, many ordinary people stuck to tradition, not daring to think for themselves, still saying it was wrong to challenge Galen. So what developed was a battle of attitudes between people defending the old ideas and people fighting for new ones.  You will learn in future lessons how the practice of medicine remained similar in many ways to the medieval period.</a:t>
            </a:r>
            <a:endParaRPr sz="1500"/>
          </a:p>
          <a:p>
            <a:pPr indent="0" lvl="0" marL="0" rtl="0" algn="l">
              <a:lnSpc>
                <a:spcPct val="90000"/>
              </a:lnSpc>
              <a:spcBef>
                <a:spcPts val="500"/>
              </a:spcBef>
              <a:spcAft>
                <a:spcPts val="0"/>
              </a:spcAft>
              <a:buNone/>
            </a:pPr>
            <a:r>
              <a:t/>
            </a:r>
            <a:endParaRPr sz="1500"/>
          </a:p>
          <a:p>
            <a:pPr indent="0" lvl="0" marL="0" rtl="0" algn="l">
              <a:lnSpc>
                <a:spcPct val="90000"/>
              </a:lnSpc>
              <a:spcBef>
                <a:spcPts val="500"/>
              </a:spcBef>
              <a:spcAft>
                <a:spcPts val="0"/>
              </a:spcAft>
              <a:buNone/>
            </a:pPr>
            <a:r>
              <a:rPr lang="en-GB" sz="1500"/>
              <a:t>For example, although there were lots of new ideas, people still didn’t understand the true cause of disease and treatments and preventions were often still based on the Theory of the Four Humours and Miasma. Also, at times of epidemics, people often reverted back to the ideas used during the Black Death in the medieval period e.g. using charms to ward off the disease and praying to God. New discoveries didn’t lead to new treatments of disease for the most part.</a:t>
            </a:r>
            <a:endParaRPr sz="1500"/>
          </a:p>
        </p:txBody>
      </p:sp>
      <p:sp>
        <p:nvSpPr>
          <p:cNvPr id="168" name="Google Shape;168;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59000" y="3777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74" name="Google Shape;174;p33"/>
          <p:cNvSpPr txBox="1"/>
          <p:nvPr>
            <p:ph idx="1" type="body"/>
          </p:nvPr>
        </p:nvSpPr>
        <p:spPr>
          <a:xfrm>
            <a:off x="458975" y="347525"/>
            <a:ext cx="8361300" cy="43428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700"/>
          </a:p>
          <a:p>
            <a:pPr indent="-209550" lvl="1" marL="457200" rtl="0" algn="l">
              <a:lnSpc>
                <a:spcPct val="115000"/>
              </a:lnSpc>
              <a:spcBef>
                <a:spcPts val="0"/>
              </a:spcBef>
              <a:spcAft>
                <a:spcPts val="0"/>
              </a:spcAft>
              <a:buSzPts val="1500"/>
              <a:buChar char="–"/>
            </a:pPr>
            <a:r>
              <a:rPr b="1" i="1" lang="en-GB" sz="1500">
                <a:solidFill>
                  <a:schemeClr val="accent4"/>
                </a:solidFill>
              </a:rPr>
              <a:t>95 Theses</a:t>
            </a:r>
            <a:r>
              <a:rPr b="1" lang="en-GB" sz="1500"/>
              <a:t> - </a:t>
            </a:r>
            <a:r>
              <a:rPr lang="en-GB" sz="1500"/>
              <a:t>Martin Luther’s criticisms of the Catholic Church, nailed to a church door in Germany in 1517.</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Anatomy</a:t>
            </a:r>
            <a:r>
              <a:rPr lang="en-GB" sz="1500"/>
              <a:t> - The study of the inside of the human body.</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i="1" lang="en-GB" sz="1500">
                <a:solidFill>
                  <a:schemeClr val="accent4"/>
                </a:solidFill>
              </a:rPr>
              <a:t>Animalcules</a:t>
            </a:r>
            <a:r>
              <a:rPr lang="en-GB" sz="1500"/>
              <a:t> - ‘little animals’. </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European Reformation - </a:t>
            </a:r>
            <a:r>
              <a:rPr lang="en-GB" sz="1500"/>
              <a:t>A religious movement in the 16th century challenging the Catholic Church.</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Excommunicated</a:t>
            </a:r>
            <a:r>
              <a:rPr lang="en-GB" sz="1500"/>
              <a:t> - When someone was excluded from the Catholic Church.</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Indulgences - </a:t>
            </a:r>
            <a:r>
              <a:rPr lang="en-GB" sz="1500"/>
              <a:t>The practice of paying the Church to remove your sins.</a:t>
            </a:r>
            <a:endParaRPr sz="1500"/>
          </a:p>
          <a:p>
            <a:pPr indent="0" lvl="0" marL="9144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Papal bull</a:t>
            </a:r>
            <a:r>
              <a:rPr b="1" lang="en-GB" sz="1500"/>
              <a:t> - </a:t>
            </a:r>
            <a:r>
              <a:rPr lang="en-GB" sz="1500"/>
              <a:t>A decree (order) issued by the Pope.</a:t>
            </a:r>
            <a:endParaRPr sz="1500"/>
          </a:p>
          <a:p>
            <a:pPr indent="0" lvl="0" marL="0" rtl="0" algn="l">
              <a:lnSpc>
                <a:spcPct val="115000"/>
              </a:lnSpc>
              <a:spcBef>
                <a:spcPts val="0"/>
              </a:spcBef>
              <a:spcAft>
                <a:spcPts val="0"/>
              </a:spcAft>
              <a:buNone/>
            </a:pPr>
            <a:r>
              <a:t/>
            </a:r>
            <a:endParaRPr sz="1500"/>
          </a:p>
        </p:txBody>
      </p:sp>
      <p:sp>
        <p:nvSpPr>
          <p:cNvPr id="175" name="Google Shape;175;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81" name="Google Shape;181;p34"/>
          <p:cNvSpPr txBox="1"/>
          <p:nvPr>
            <p:ph type="title"/>
          </p:nvPr>
        </p:nvSpPr>
        <p:spPr>
          <a:xfrm>
            <a:off x="458975" y="16645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800">
                <a:solidFill>
                  <a:schemeClr val="dk2"/>
                </a:solidFill>
              </a:rPr>
              <a:t>Comprehension Questions</a:t>
            </a:r>
            <a:endParaRPr sz="2800">
              <a:solidFill>
                <a:schemeClr val="dk2"/>
              </a:solidFill>
            </a:endParaRPr>
          </a:p>
        </p:txBody>
      </p:sp>
      <p:sp>
        <p:nvSpPr>
          <p:cNvPr id="182" name="Google Shape;182;p34"/>
          <p:cNvSpPr txBox="1"/>
          <p:nvPr>
            <p:ph idx="1" type="body"/>
          </p:nvPr>
        </p:nvSpPr>
        <p:spPr>
          <a:xfrm>
            <a:off x="458975" y="806425"/>
            <a:ext cx="8395200" cy="3612900"/>
          </a:xfrm>
          <a:prstGeom prst="rect">
            <a:avLst/>
          </a:prstGeom>
        </p:spPr>
        <p:txBody>
          <a:bodyPr anchorCtr="0" anchor="t" bIns="45725" lIns="45725" spcFirstLastPara="1" rIns="45725" wrap="square" tIns="45725">
            <a:noAutofit/>
          </a:bodyPr>
          <a:lstStyle/>
          <a:p>
            <a:pPr indent="-349250" lvl="0" marL="457200" rtl="0" algn="l">
              <a:lnSpc>
                <a:spcPct val="100000"/>
              </a:lnSpc>
              <a:spcBef>
                <a:spcPts val="0"/>
              </a:spcBef>
              <a:spcAft>
                <a:spcPts val="0"/>
              </a:spcAft>
              <a:buSzPts val="1900"/>
              <a:buAutoNum type="arabicPeriod"/>
            </a:pPr>
            <a:r>
              <a:rPr lang="en-GB" sz="1900"/>
              <a:t>How did the Renaissance begin?</a:t>
            </a:r>
            <a:endParaRPr sz="1900"/>
          </a:p>
          <a:p>
            <a:pPr indent="-349250" lvl="0" marL="457200" rtl="0" algn="l">
              <a:lnSpc>
                <a:spcPct val="100000"/>
              </a:lnSpc>
              <a:spcBef>
                <a:spcPts val="0"/>
              </a:spcBef>
              <a:spcAft>
                <a:spcPts val="0"/>
              </a:spcAft>
              <a:buSzPts val="1900"/>
              <a:buAutoNum type="arabicPeriod"/>
            </a:pPr>
            <a:r>
              <a:rPr lang="en-GB" sz="1900"/>
              <a:t>How did the Protestant Reformation and Humanism reduce the power of the Catholic Church in England?</a:t>
            </a:r>
            <a:endParaRPr sz="1900"/>
          </a:p>
          <a:p>
            <a:pPr indent="-349250" lvl="0" marL="457200" rtl="0" algn="l">
              <a:lnSpc>
                <a:spcPct val="100000"/>
              </a:lnSpc>
              <a:spcBef>
                <a:spcPts val="0"/>
              </a:spcBef>
              <a:spcAft>
                <a:spcPts val="0"/>
              </a:spcAft>
              <a:buSzPts val="1900"/>
              <a:buAutoNum type="arabicPeriod"/>
            </a:pPr>
            <a:r>
              <a:rPr lang="en-GB" sz="1900"/>
              <a:t>Can you describe 2 things that </a:t>
            </a:r>
            <a:r>
              <a:rPr lang="en-GB" sz="1900" u="sng"/>
              <a:t>changed</a:t>
            </a:r>
            <a:r>
              <a:rPr lang="en-GB" sz="1900"/>
              <a:t> during the Renaissance?</a:t>
            </a:r>
            <a:endParaRPr sz="1900"/>
          </a:p>
          <a:p>
            <a:pPr indent="-349250" lvl="0" marL="457200" rtl="0" algn="l">
              <a:lnSpc>
                <a:spcPct val="100000"/>
              </a:lnSpc>
              <a:spcBef>
                <a:spcPts val="0"/>
              </a:spcBef>
              <a:spcAft>
                <a:spcPts val="0"/>
              </a:spcAft>
              <a:buSzPts val="1900"/>
              <a:buAutoNum type="arabicPeriod"/>
            </a:pPr>
            <a:r>
              <a:rPr lang="en-GB" sz="1900"/>
              <a:t>Can you describe 2 aspects of </a:t>
            </a:r>
            <a:r>
              <a:rPr lang="en-GB" sz="1900" u="sng"/>
              <a:t>continuity</a:t>
            </a:r>
            <a:r>
              <a:rPr lang="en-GB" sz="1900"/>
              <a:t> to the medieval period?</a:t>
            </a:r>
            <a:endParaRPr sz="1900"/>
          </a:p>
          <a:p>
            <a:pPr indent="-349250" lvl="0" marL="457200" rtl="0" algn="l">
              <a:lnSpc>
                <a:spcPct val="100000"/>
              </a:lnSpc>
              <a:spcBef>
                <a:spcPts val="0"/>
              </a:spcBef>
              <a:spcAft>
                <a:spcPts val="0"/>
              </a:spcAft>
              <a:buSzPts val="1900"/>
              <a:buAutoNum type="arabicPeriod"/>
            </a:pPr>
            <a:r>
              <a:rPr lang="en-GB" sz="1900" u="sng"/>
              <a:t>Challenge question</a:t>
            </a:r>
            <a:r>
              <a:rPr lang="en-GB" sz="1900"/>
              <a:t>: Explain </a:t>
            </a:r>
            <a:r>
              <a:rPr lang="en-GB" sz="1900" u="sng"/>
              <a:t>two</a:t>
            </a:r>
            <a:r>
              <a:rPr lang="en-GB" sz="1900"/>
              <a:t> reasons why the Renaissance was significant for </a:t>
            </a:r>
            <a:r>
              <a:rPr lang="en-GB" sz="1900" u="sng"/>
              <a:t>medical</a:t>
            </a:r>
            <a:r>
              <a:rPr lang="en-GB" sz="1900"/>
              <a:t> progress between 1500-1700.</a:t>
            </a:r>
            <a:endParaRPr sz="1900"/>
          </a:p>
          <a:p>
            <a:pPr indent="0" lvl="0" marL="228600" rtl="0" algn="l">
              <a:lnSpc>
                <a:spcPct val="100000"/>
              </a:lnSpc>
              <a:spcBef>
                <a:spcPts val="0"/>
              </a:spcBef>
              <a:spcAft>
                <a:spcPts val="0"/>
              </a:spcAft>
              <a:buNone/>
            </a:pPr>
            <a:r>
              <a:t/>
            </a:r>
            <a:endParaRPr sz="1900"/>
          </a:p>
          <a:p>
            <a:pPr indent="0" lvl="0" marL="228600" rtl="0" algn="l">
              <a:lnSpc>
                <a:spcPct val="100000"/>
              </a:lnSpc>
              <a:spcBef>
                <a:spcPts val="0"/>
              </a:spcBef>
              <a:spcAft>
                <a:spcPts val="0"/>
              </a:spcAft>
              <a:buNone/>
            </a:pPr>
            <a:r>
              <a:rPr b="1" lang="en-GB">
                <a:solidFill>
                  <a:schemeClr val="accent1"/>
                </a:solidFill>
              </a:rPr>
              <a:t>You may want to use the following sentence starters:</a:t>
            </a:r>
            <a:endParaRPr b="1">
              <a:solidFill>
                <a:schemeClr val="accent1"/>
              </a:solidFill>
            </a:endParaRPr>
          </a:p>
          <a:p>
            <a:pPr indent="-330200" lvl="0" marL="457200" rtl="0" algn="l">
              <a:lnSpc>
                <a:spcPct val="100000"/>
              </a:lnSpc>
              <a:spcBef>
                <a:spcPts val="0"/>
              </a:spcBef>
              <a:spcAft>
                <a:spcPts val="0"/>
              </a:spcAft>
              <a:buSzPts val="1600"/>
              <a:buChar char="●"/>
            </a:pPr>
            <a:r>
              <a:rPr lang="en-GB"/>
              <a:t>One reason why there was greater medical progress was because….</a:t>
            </a:r>
            <a:endParaRPr/>
          </a:p>
          <a:p>
            <a:pPr indent="-330200" lvl="0" marL="457200" rtl="0" algn="l">
              <a:lnSpc>
                <a:spcPct val="100000"/>
              </a:lnSpc>
              <a:spcBef>
                <a:spcPts val="0"/>
              </a:spcBef>
              <a:spcAft>
                <a:spcPts val="0"/>
              </a:spcAft>
              <a:buSzPts val="1600"/>
              <a:buChar char="●"/>
            </a:pPr>
            <a:r>
              <a:rPr lang="en-GB"/>
              <a:t>This led to progress in medicine because...</a:t>
            </a:r>
            <a:endParaRPr sz="1900"/>
          </a:p>
        </p:txBody>
      </p:sp>
      <p:sp>
        <p:nvSpPr>
          <p:cNvPr id="183" name="Google Shape;183;p34"/>
          <p:cNvSpPr txBox="1"/>
          <p:nvPr>
            <p:ph idx="12" type="sldNum"/>
          </p:nvPr>
        </p:nvSpPr>
        <p:spPr>
          <a:xfrm>
            <a:off x="917941" y="9586650"/>
            <a:ext cx="1440000" cy="36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