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8974BE-0676-492D-B926-A22E6D6CEFE2}">
  <a:tblStyle styleId="{768974BE-0676-492D-B926-A22E6D6CEF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b9c654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b9c654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b9c65468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b9c65468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b9c6546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b9c6546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eb9c6546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eb9c6546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b9c6546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b9c6546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eb9c65468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eb9c6546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b9c6546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eb9c6546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b9c6546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eb9c6546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b9c6546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b9c6546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eb9c6546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eb9c6546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Insulating material required practical part 2 (Physics only) - 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Key stage 4 - Energy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Fishwick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biggest source of error in this practical?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GB"/>
              <a:t>The biggest error is due to </a:t>
            </a:r>
            <a:r>
              <a:rPr b="1" lang="en-GB"/>
              <a:t>not filling the space between the beakers the same.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Explain why it is the biggest error. </a:t>
            </a:r>
            <a:r>
              <a:rPr b="1" lang="en-GB"/>
              <a:t>Because with different air gaps, we will have different insulating properties than each material actually has.</a:t>
            </a:r>
            <a:endParaRPr b="1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can be done to improve this method? </a:t>
            </a:r>
            <a:r>
              <a:rPr b="1" lang="en-GB"/>
              <a:t>(4)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Ensure all space is filled with insulation completely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Ensure exact same covering sizes are used for each beaker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Choose a larger range of materials</a:t>
            </a:r>
            <a:endParaRPr b="1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b="1" lang="en-GB"/>
              <a:t>Compare the thickness of the material against its insulating properties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69459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student investigates how the thickness of insulation affects the rate of cooling of water.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Calculate the temperature difference for 6 mm of cotton wool. 										</a:t>
            </a:r>
            <a:r>
              <a:rPr b="1" lang="en-GB"/>
              <a:t>(2)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The reading for 2 mm cotton wool is anomalous. Explain how it can be seen that this is anomalous.							</a:t>
            </a:r>
            <a:r>
              <a:rPr b="1" lang="en-GB"/>
              <a:t>(1)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8008500" y="12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{768974BE-0676-492D-B926-A22E6D6CEFE2}</a:tableStyleId>
              </a:tblPr>
              <a:tblGrid>
                <a:gridCol w="2533675"/>
                <a:gridCol w="2533675"/>
                <a:gridCol w="2533675"/>
                <a:gridCol w="2533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Thickness of cotton wool / mm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 temperature / </a:t>
                      </a:r>
                      <a:r>
                        <a:rPr baseline="30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 temperature / </a:t>
                      </a:r>
                      <a:r>
                        <a:rPr baseline="30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 change / </a:t>
                      </a:r>
                      <a:r>
                        <a:rPr baseline="30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p15"/>
          <p:cNvSpPr/>
          <p:nvPr/>
        </p:nvSpPr>
        <p:spPr>
          <a:xfrm>
            <a:off x="9525000" y="6111250"/>
            <a:ext cx="2164200" cy="286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9860275" y="5425450"/>
            <a:ext cx="106800" cy="3261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9342150" y="5974075"/>
            <a:ext cx="2529900" cy="441900"/>
          </a:xfrm>
          <a:prstGeom prst="rect">
            <a:avLst/>
          </a:prstGeom>
          <a:solidFill>
            <a:srgbClr val="D2D2D7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9552225" y="7090675"/>
            <a:ext cx="2222725" cy="183679"/>
          </a:xfrm>
          <a:custGeom>
            <a:rect b="b" l="l" r="r" t="t"/>
            <a:pathLst>
              <a:path extrusionOk="0" h="19976" w="88909">
                <a:moveTo>
                  <a:pt x="0" y="0"/>
                </a:moveTo>
                <a:cubicBezTo>
                  <a:pt x="13421" y="13421"/>
                  <a:pt x="35028" y="22828"/>
                  <a:pt x="53639" y="19105"/>
                </a:cubicBezTo>
                <a:cubicBezTo>
                  <a:pt x="66750" y="16482"/>
                  <a:pt x="76950" y="5980"/>
                  <a:pt x="88909" y="0"/>
                </a:cubicBezTo>
              </a:path>
            </a:pathLst>
          </a:cu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Google Shape;95;p15"/>
          <p:cNvSpPr txBox="1"/>
          <p:nvPr/>
        </p:nvSpPr>
        <p:spPr>
          <a:xfrm>
            <a:off x="10151350" y="7604000"/>
            <a:ext cx="1720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200 cm</a:t>
            </a:r>
            <a:r>
              <a:rPr baseline="30000" lang="en-GB" sz="200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water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0525775" y="5974075"/>
            <a:ext cx="1720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Lid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3205750" y="7604000"/>
            <a:ext cx="17208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Cotton wool insulation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0361925" y="5258725"/>
            <a:ext cx="20280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Thermometer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8858225" y="5913113"/>
            <a:ext cx="817776" cy="3261276"/>
          </a:xfrm>
          <a:prstGeom prst="cloud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11600725" y="5974063"/>
            <a:ext cx="817776" cy="3261276"/>
          </a:xfrm>
          <a:prstGeom prst="cloud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5"/>
          <p:cNvCxnSpPr>
            <a:stCxn id="97" idx="1"/>
          </p:cNvCxnSpPr>
          <p:nvPr/>
        </p:nvCxnSpPr>
        <p:spPr>
          <a:xfrm flipH="1">
            <a:off x="12362750" y="8221250"/>
            <a:ext cx="843000" cy="26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5"/>
          <p:cNvCxnSpPr/>
          <p:nvPr/>
        </p:nvCxnSpPr>
        <p:spPr>
          <a:xfrm flipH="1">
            <a:off x="9967075" y="5671638"/>
            <a:ext cx="843000" cy="26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917950" y="1798325"/>
            <a:ext cx="8195700" cy="704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c) The student had access to a datalogger capable of taking 5 readings every second and a temperature probe able to read to 1 decimal place. The thermometer was an analogue thermometer as shown to the right.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Explain why the student chose just to use the thermometer for this experiment.  											</a:t>
            </a:r>
            <a:r>
              <a:rPr b="1" lang="en-GB"/>
              <a:t>(1)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13822675" y="3048000"/>
            <a:ext cx="3840600" cy="192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4538950" y="3444250"/>
            <a:ext cx="2499300" cy="109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21. 5 </a:t>
            </a:r>
            <a:r>
              <a:rPr baseline="30000" lang="en-GB" sz="5000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7114525" y="4587250"/>
            <a:ext cx="335400" cy="360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7270950" y="6050275"/>
            <a:ext cx="198000" cy="2788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" name="Google Shape;114;p16"/>
          <p:cNvCxnSpPr>
            <a:stCxn id="110" idx="2"/>
            <a:endCxn id="113" idx="0"/>
          </p:cNvCxnSpPr>
          <p:nvPr/>
        </p:nvCxnSpPr>
        <p:spPr>
          <a:xfrm flipH="1" rot="-5400000">
            <a:off x="16015375" y="4695900"/>
            <a:ext cx="1082100" cy="16269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5873" l="4404" r="76890" t="0"/>
          <a:stretch/>
        </p:blipFill>
        <p:spPr>
          <a:xfrm>
            <a:off x="11689075" y="1208725"/>
            <a:ext cx="777250" cy="752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3822675" y="1993400"/>
            <a:ext cx="37755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Datalogger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0850875" y="701050"/>
            <a:ext cx="27279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Thermometer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917950" y="2519050"/>
            <a:ext cx="8226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d) Describe the relationship between thickness of insulation and temperature change and the effect of thickness on rate of cooling. </a:t>
            </a:r>
            <a:r>
              <a:rPr b="1" lang="en-GB"/>
              <a:t>(2)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9565" y="263525"/>
            <a:ext cx="8393635" cy="63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 style question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student followed this method: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Wrap insulation around beaker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Measure temperature at the start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Measure temperature at end, calculate difference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Repeat with different thicknesses of cotton wool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e) Suggest two improvements to the method that the student could perform. </a:t>
            </a:r>
            <a:r>
              <a:rPr b="1" lang="en-GB"/>
              <a:t>(2)</a:t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17950" y="2519050"/>
            <a:ext cx="16452000" cy="749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en-GB" sz="2800"/>
              <a:t>88 - 69 = 19 </a:t>
            </a:r>
            <a:r>
              <a:rPr baseline="30000" lang="en-GB" sz="2800"/>
              <a:t>o</a:t>
            </a:r>
            <a:r>
              <a:rPr lang="en-GB" sz="2800"/>
              <a:t>C																												</a:t>
            </a:r>
            <a:r>
              <a:rPr b="1" lang="en-GB" sz="2800"/>
              <a:t>1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en-GB" sz="2800"/>
              <a:t>The temperature difference for 2 mm is larger than for no insulation.							</a:t>
            </a:r>
            <a:r>
              <a:rPr b="1" lang="en-GB" sz="2800"/>
              <a:t>1</a:t>
            </a:r>
            <a:endParaRPr b="1"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Or, the result does not fit the pattern of decreasing temperature difference.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AutoNum type="alphaLcParenR"/>
            </a:pPr>
            <a:r>
              <a:rPr lang="en-GB" sz="2800"/>
              <a:t>The readings do not need to be taken as often as every second as only need start and end readings of temperature.																								</a:t>
            </a:r>
            <a:r>
              <a:rPr b="1" lang="en-GB" sz="2800"/>
              <a:t>1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en-GB" sz="2800"/>
              <a:t>As the thickness increases, the temperature change decreases.									</a:t>
            </a:r>
            <a:r>
              <a:rPr b="1" lang="en-GB" sz="2800"/>
              <a:t>1</a:t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The rate of cooling decreases with increasing thickness												</a:t>
            </a:r>
            <a:r>
              <a:rPr b="1" lang="en-GB" sz="2800"/>
              <a:t>1</a:t>
            </a:r>
            <a:endParaRPr b="1"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AutoNum type="alphaLcParenR"/>
            </a:pPr>
            <a:r>
              <a:rPr lang="en-GB" sz="2800"/>
              <a:t>Any two from</a:t>
            </a:r>
            <a:endParaRPr sz="28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/>
              <a:t>Stir the water, use a more precise instrument, have the same starting temperature of water, take repeats and calculate a mean																		</a:t>
            </a:r>
            <a:r>
              <a:rPr b="1" lang="en-GB" sz="2800"/>
              <a:t>2</a:t>
            </a:r>
            <a:endParaRPr b="1" sz="28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lesson questions</a:t>
            </a:r>
            <a:endParaRPr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biggest source of error in this practical?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GB"/>
              <a:t>The biggest error is due to ….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Explain why it is the biggest error.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can be done to improve this method? </a:t>
            </a:r>
            <a:r>
              <a:rPr b="1" lang="en-GB"/>
              <a:t>(4)</a:t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