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56AE74-8432-4AB6-AFCA-7752E0601266}">
  <a:tblStyle styleId="{BC56AE74-8432-4AB6-AFCA-7752E06012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F3C5EA1-B276-46D1-A8A9-CD643D309D01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a718cc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a718cc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ca718cc62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ca718cc62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a718cc62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a718cc62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ca718cc62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ca718cc62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ca718cc62_0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ca718cc62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ca718cc62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ca718cc62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ca718cc62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ca718cc62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a718cc6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a718cc6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ca718cc62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ca718cc6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a718cc62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a718cc6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ca718cc62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ca718cc62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ca718cc62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ca718cc62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a718cc62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ca718cc62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ca718cc62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ca718cc62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a718cc62_0_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a718cc62_0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Materials and the Earth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7: Review 1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Chemistry - Key Stage 3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Willett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23"/>
          <p:cNvSpPr txBox="1"/>
          <p:nvPr>
            <p:ph idx="4294967295" type="title"/>
          </p:nvPr>
        </p:nvSpPr>
        <p:spPr>
          <a:xfrm>
            <a:off x="304800" y="277300"/>
            <a:ext cx="10741800" cy="78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Hydrocarbons</a:t>
            </a:r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308400" y="1065700"/>
            <a:ext cx="46578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What’s the name?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857">
            <a:off x="1536561" y="1798338"/>
            <a:ext cx="2980778" cy="244334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781701" y="8973221"/>
            <a:ext cx="2055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Credit: Miss Willett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1100" y="4367119"/>
            <a:ext cx="4657800" cy="250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856">
            <a:off x="13222480" y="6319813"/>
            <a:ext cx="4147489" cy="250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8" name="Google Shape;188;p24"/>
          <p:cNvSpPr txBox="1"/>
          <p:nvPr>
            <p:ph type="title"/>
          </p:nvPr>
        </p:nvSpPr>
        <p:spPr>
          <a:xfrm>
            <a:off x="253100" y="3261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Crude oil: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314400" y="1086800"/>
            <a:ext cx="7136400" cy="7242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Answer the following questions:</a:t>
            </a:r>
            <a:endParaRPr b="1" sz="3300">
              <a:solidFill>
                <a:srgbClr val="000000"/>
              </a:solidFill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12935850" y="7959875"/>
            <a:ext cx="49830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3200" u="none" cap="none" strike="noStrike"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3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517075" y="8253263"/>
            <a:ext cx="3280800" cy="72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HINT: ‘pent’ = 5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653150" y="2104575"/>
            <a:ext cx="13933800" cy="55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Describe how fossils form. (3 marks)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State two conditions that are needed to turn fossils into oil.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What is a non-renewable resource?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What is crude oil made of?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Draw a diagram of pentane.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How could drilling for oil affect the environment?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Suggest one advantage of using crude oil.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0" name="Google Shape;200;p25"/>
          <p:cNvSpPr txBox="1"/>
          <p:nvPr>
            <p:ph type="title"/>
          </p:nvPr>
        </p:nvSpPr>
        <p:spPr>
          <a:xfrm>
            <a:off x="253100" y="3261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Crude oil: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 txBox="1"/>
          <p:nvPr>
            <p:ph idx="1" type="body"/>
          </p:nvPr>
        </p:nvSpPr>
        <p:spPr>
          <a:xfrm>
            <a:off x="3584625" y="455475"/>
            <a:ext cx="3411000" cy="5580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Answer space:</a:t>
            </a:r>
            <a:endParaRPr b="1" sz="3300">
              <a:solidFill>
                <a:srgbClr val="000000"/>
              </a:solidFill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353250" y="1183475"/>
            <a:ext cx="16933500" cy="79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AutoNum type="arabicPeriod"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26"/>
          <p:cNvSpPr txBox="1"/>
          <p:nvPr>
            <p:ph type="title"/>
          </p:nvPr>
        </p:nvSpPr>
        <p:spPr>
          <a:xfrm>
            <a:off x="314400" y="335175"/>
            <a:ext cx="13201200" cy="7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paper application:</a:t>
            </a:r>
            <a:endParaRPr/>
          </a:p>
        </p:txBody>
      </p:sp>
      <p:graphicFrame>
        <p:nvGraphicFramePr>
          <p:cNvPr id="209" name="Google Shape;209;p26"/>
          <p:cNvGraphicFramePr/>
          <p:nvPr/>
        </p:nvGraphicFramePr>
        <p:xfrm>
          <a:off x="76200" y="108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{EF3C5EA1-B276-46D1-A8A9-CD643D309D01}</a:tableStyleId>
              </a:tblPr>
              <a:tblGrid>
                <a:gridCol w="738400"/>
                <a:gridCol w="17058525"/>
              </a:tblGrid>
              <a:tr h="346710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25400" marR="254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This question is about carbon compounds. Look at the displayed formulas below.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 compound is </a:t>
                      </a: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</a:t>
                      </a: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hydrocarbon?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Explain your answer.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[2]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25400" marR="254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5250" marL="91425"/>
                </a:tc>
              </a:tr>
            </a:tbl>
          </a:graphicData>
        </a:graphic>
      </p:graphicFrame>
      <p:pic>
        <p:nvPicPr>
          <p:cNvPr id="210" name="Google Shape;2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412" y="1815775"/>
            <a:ext cx="6591175" cy="43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/>
          <p:nvPr/>
        </p:nvSpPr>
        <p:spPr>
          <a:xfrm>
            <a:off x="917950" y="8718350"/>
            <a:ext cx="5355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Source: OCR, June 2016;  B711/01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5781525" y="6458850"/>
            <a:ext cx="26367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8" name="Google Shape;218;p27"/>
          <p:cNvSpPr txBox="1"/>
          <p:nvPr>
            <p:ph type="title"/>
          </p:nvPr>
        </p:nvSpPr>
        <p:spPr>
          <a:xfrm>
            <a:off x="314400" y="335175"/>
            <a:ext cx="13201200" cy="7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paper application:</a:t>
            </a:r>
            <a:endParaRPr/>
          </a:p>
        </p:txBody>
      </p:sp>
      <p:sp>
        <p:nvSpPr>
          <p:cNvPr id="219" name="Google Shape;219;p27"/>
          <p:cNvSpPr txBox="1"/>
          <p:nvPr/>
        </p:nvSpPr>
        <p:spPr>
          <a:xfrm>
            <a:off x="153900" y="871350"/>
            <a:ext cx="17216100" cy="90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Crude oil is often transported in large ships called oil tankers.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These oil tankers sometimes spill crude oil.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Crude oil spills cause environmental problems.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Write about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two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of these problems.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[2]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917950" y="8598650"/>
            <a:ext cx="49035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Source: OCR, June 2016;  B711/01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28"/>
          <p:cNvSpPr txBox="1"/>
          <p:nvPr>
            <p:ph type="title"/>
          </p:nvPr>
        </p:nvSpPr>
        <p:spPr>
          <a:xfrm>
            <a:off x="314400" y="335175"/>
            <a:ext cx="13201200" cy="7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paper application:</a:t>
            </a:r>
            <a:endParaRPr/>
          </a:p>
        </p:txBody>
      </p:sp>
      <p:sp>
        <p:nvSpPr>
          <p:cNvPr id="227" name="Google Shape;227;p28"/>
          <p:cNvSpPr txBox="1"/>
          <p:nvPr/>
        </p:nvSpPr>
        <p:spPr>
          <a:xfrm>
            <a:off x="917950" y="1582600"/>
            <a:ext cx="16185900" cy="51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Crude oil is a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non-renewable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fuel.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25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What is meant by a non-renewable fuel?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[2]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8"/>
          <p:cNvSpPr txBox="1"/>
          <p:nvPr/>
        </p:nvSpPr>
        <p:spPr>
          <a:xfrm>
            <a:off x="758475" y="8598650"/>
            <a:ext cx="29493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Source: Jan OCR, 2013;  B711/01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have you learnt already?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1961900"/>
            <a:ext cx="13456800" cy="687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AutoNum type="arabicPeriod"/>
            </a:pPr>
            <a:r>
              <a:rPr b="1" lang="en-GB">
                <a:solidFill>
                  <a:srgbClr val="000000"/>
                </a:solidFill>
              </a:rPr>
              <a:t>What is a hydrocarbon?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-660400" lvl="0" marL="9144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b="1" lang="en-GB">
                <a:solidFill>
                  <a:srgbClr val="000000"/>
                </a:solidFill>
              </a:rPr>
              <a:t>Which is the hottest layer of the earth?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-660400" lvl="0" marL="9144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b="1" lang="en-GB">
                <a:solidFill>
                  <a:srgbClr val="000000"/>
                </a:solidFill>
              </a:rPr>
              <a:t>Which is the thickest layer of the earth?</a:t>
            </a:r>
            <a:endParaRPr b="1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6"/>
          <p:cNvSpPr txBox="1"/>
          <p:nvPr>
            <p:ph idx="4294967295" type="title"/>
          </p:nvPr>
        </p:nvSpPr>
        <p:spPr>
          <a:xfrm>
            <a:off x="515450" y="495850"/>
            <a:ext cx="10741800" cy="78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Rock properties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519050" y="1284250"/>
            <a:ext cx="96054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Which am I?! How do you know?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19500" y="2199450"/>
            <a:ext cx="17049000" cy="59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Rock one is a ……………………………… rock, because ……………………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Rock two is a ……………………………… rock, because ………………………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Rock three is a ……………………………… rock, because …………………..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Rock four is a ……………………………… rock, because ………………………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Rock five is a ……………………………… rock, because ………………………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7"/>
          <p:cNvSpPr txBox="1"/>
          <p:nvPr>
            <p:ph idx="1" type="subTitle"/>
          </p:nvPr>
        </p:nvSpPr>
        <p:spPr>
          <a:xfrm>
            <a:off x="163725" y="1087750"/>
            <a:ext cx="8811000" cy="9594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Organise the following into the table:</a:t>
            </a:r>
            <a:endParaRPr sz="3300">
              <a:solidFill>
                <a:srgbClr val="000000"/>
              </a:solidFill>
            </a:endParaRPr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163725" y="211150"/>
            <a:ext cx="13201200" cy="7242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Properties of rock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05" name="Google Shape;105;p17"/>
          <p:cNvGraphicFramePr/>
          <p:nvPr/>
        </p:nvGraphicFramePr>
        <p:xfrm>
          <a:off x="541450" y="241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{BC56AE74-8432-4AB6-AFCA-7752E0601266}</a:tableStyleId>
              </a:tblPr>
              <a:tblGrid>
                <a:gridCol w="5609500"/>
                <a:gridCol w="5609500"/>
                <a:gridCol w="5609500"/>
              </a:tblGrid>
              <a:tr h="78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Igneous 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Sedimentary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Metamorphic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6" name="Google Shape;106;p17"/>
          <p:cNvSpPr txBox="1"/>
          <p:nvPr/>
        </p:nvSpPr>
        <p:spPr>
          <a:xfrm>
            <a:off x="9179850" y="809350"/>
            <a:ext cx="8013000" cy="1237800"/>
          </a:xfrm>
          <a:prstGeom prst="rect">
            <a:avLst/>
          </a:prstGeom>
          <a:solidFill>
            <a:srgbClr val="D2D2D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Strata, crystals, irregular layers, hard (x2!), porous, shiny, fossils, colourful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18"/>
          <p:cNvSpPr txBox="1"/>
          <p:nvPr>
            <p:ph idx="4294967295" type="title"/>
          </p:nvPr>
        </p:nvSpPr>
        <p:spPr>
          <a:xfrm>
            <a:off x="515450" y="495850"/>
            <a:ext cx="10741800" cy="78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rock cycle</a:t>
            </a:r>
            <a:endParaRPr/>
          </a:p>
        </p:txBody>
      </p:sp>
      <p:cxnSp>
        <p:nvCxnSpPr>
          <p:cNvPr id="113" name="Google Shape;113;p18"/>
          <p:cNvCxnSpPr/>
          <p:nvPr/>
        </p:nvCxnSpPr>
        <p:spPr>
          <a:xfrm>
            <a:off x="4248150" y="2578063"/>
            <a:ext cx="919200" cy="48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Google Shape;114;p18"/>
          <p:cNvCxnSpPr/>
          <p:nvPr/>
        </p:nvCxnSpPr>
        <p:spPr>
          <a:xfrm>
            <a:off x="8453700" y="2175288"/>
            <a:ext cx="919200" cy="48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13501450" y="1768038"/>
            <a:ext cx="919200" cy="48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18"/>
          <p:cNvCxnSpPr/>
          <p:nvPr/>
        </p:nvCxnSpPr>
        <p:spPr>
          <a:xfrm flipH="1">
            <a:off x="16110850" y="3972463"/>
            <a:ext cx="339900" cy="12042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18"/>
          <p:cNvCxnSpPr/>
          <p:nvPr/>
        </p:nvCxnSpPr>
        <p:spPr>
          <a:xfrm rot="10800000">
            <a:off x="12521125" y="7257025"/>
            <a:ext cx="1161000" cy="24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18"/>
          <p:cNvCxnSpPr/>
          <p:nvPr/>
        </p:nvCxnSpPr>
        <p:spPr>
          <a:xfrm rot="10800000">
            <a:off x="8535750" y="7272350"/>
            <a:ext cx="1161000" cy="24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18"/>
          <p:cNvCxnSpPr/>
          <p:nvPr/>
        </p:nvCxnSpPr>
        <p:spPr>
          <a:xfrm rot="10800000">
            <a:off x="3087150" y="7053825"/>
            <a:ext cx="1161000" cy="24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8"/>
          <p:cNvCxnSpPr/>
          <p:nvPr/>
        </p:nvCxnSpPr>
        <p:spPr>
          <a:xfrm flipH="1" rot="10800000">
            <a:off x="1451450" y="4149925"/>
            <a:ext cx="738000" cy="849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5684700" y="3048000"/>
            <a:ext cx="943500" cy="32415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18"/>
          <p:cNvCxnSpPr/>
          <p:nvPr/>
        </p:nvCxnSpPr>
        <p:spPr>
          <a:xfrm flipH="1" rot="10800000">
            <a:off x="7932650" y="2370775"/>
            <a:ext cx="3122400" cy="3956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18"/>
          <p:cNvCxnSpPr/>
          <p:nvPr/>
        </p:nvCxnSpPr>
        <p:spPr>
          <a:xfrm rot="10800000">
            <a:off x="11712100" y="2342050"/>
            <a:ext cx="1979700" cy="38991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" name="Google Shape;124;p18"/>
          <p:cNvSpPr/>
          <p:nvPr/>
        </p:nvSpPr>
        <p:spPr>
          <a:xfrm>
            <a:off x="1174975" y="1750475"/>
            <a:ext cx="3073200" cy="2399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5167350" y="1007125"/>
            <a:ext cx="3073200" cy="2040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9334400" y="495850"/>
            <a:ext cx="4167000" cy="1903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14420700" y="1056475"/>
            <a:ext cx="3073200" cy="291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515450" y="4999225"/>
            <a:ext cx="2659200" cy="257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4318600" y="6317350"/>
            <a:ext cx="4217100" cy="2399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9696800" y="6439100"/>
            <a:ext cx="2824200" cy="2399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13682250" y="5176675"/>
            <a:ext cx="3687600" cy="3072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6362450" y="4053325"/>
            <a:ext cx="1722600" cy="1042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idx="1" type="subTitle"/>
          </p:nvPr>
        </p:nvSpPr>
        <p:spPr>
          <a:xfrm>
            <a:off x="393725" y="1102725"/>
            <a:ext cx="13523400" cy="7653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Tell the story of how magma can become metamorphic rock: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19"/>
          <p:cNvSpPr txBox="1"/>
          <p:nvPr>
            <p:ph type="title"/>
          </p:nvPr>
        </p:nvSpPr>
        <p:spPr>
          <a:xfrm>
            <a:off x="407350" y="278325"/>
            <a:ext cx="13201200" cy="6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rock cycle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749900" y="2007800"/>
            <a:ext cx="13933800" cy="6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Magma starts in..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Then, after………... , it cools to form....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Weathering…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The sediments…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Over millions of years..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Sedimentary rock can either..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If it is pushed deeper…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This turns it into...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0742600" y="3560150"/>
            <a:ext cx="6930000" cy="420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STRETCH: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Include how volcanic eruption happens, which type of igneous rock you form (intrusive / extrusive), and how fossils may be involved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20"/>
          <p:cNvSpPr txBox="1"/>
          <p:nvPr>
            <p:ph idx="1" type="subTitle"/>
          </p:nvPr>
        </p:nvSpPr>
        <p:spPr>
          <a:xfrm>
            <a:off x="393725" y="950325"/>
            <a:ext cx="3442800" cy="7653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Answer space: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0"/>
          <p:cNvSpPr txBox="1"/>
          <p:nvPr>
            <p:ph type="title"/>
          </p:nvPr>
        </p:nvSpPr>
        <p:spPr>
          <a:xfrm>
            <a:off x="407350" y="278325"/>
            <a:ext cx="13201200" cy="6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rock cycle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1"/>
          <p:cNvSpPr txBox="1"/>
          <p:nvPr>
            <p:ph idx="4294967295" type="title"/>
          </p:nvPr>
        </p:nvSpPr>
        <p:spPr>
          <a:xfrm>
            <a:off x="362850" y="279725"/>
            <a:ext cx="2854500" cy="78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Fossils</a:t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197125" y="1068125"/>
            <a:ext cx="64311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Match up the sentences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1060830" y="2644225"/>
            <a:ext cx="55674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Whole body cast</a:t>
            </a:r>
            <a:endParaRPr b="1"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1380013" y="5137488"/>
            <a:ext cx="40653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Imprint cast</a:t>
            </a:r>
            <a:endParaRPr b="1"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2156422" y="7630775"/>
            <a:ext cx="25125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Amber</a:t>
            </a:r>
            <a:endParaRPr b="1"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9968700" y="4966350"/>
            <a:ext cx="68973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Preserves soft tissue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9955175" y="7014500"/>
            <a:ext cx="68973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Organism trapped in sediment layers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9955175" y="2277100"/>
            <a:ext cx="68973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Preserves evidence of activity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2"/>
          <p:cNvSpPr txBox="1"/>
          <p:nvPr>
            <p:ph idx="4294967295" type="title"/>
          </p:nvPr>
        </p:nvSpPr>
        <p:spPr>
          <a:xfrm>
            <a:off x="304800" y="277300"/>
            <a:ext cx="10741800" cy="78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Crude oil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308400" y="1065700"/>
            <a:ext cx="46578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Fill in the gap!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611525" y="2095325"/>
            <a:ext cx="17109000" cy="20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latin typeface="Montserrat"/>
                <a:ea typeface="Montserrat"/>
                <a:cs typeface="Montserrat"/>
                <a:sym typeface="Montserrat"/>
              </a:rPr>
              <a:t>Fossils undergo heat and  ____________ to turn into oil</a:t>
            </a:r>
            <a:endParaRPr sz="4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743350" y="4446725"/>
            <a:ext cx="16259700" cy="20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latin typeface="Montserrat"/>
                <a:ea typeface="Montserrat"/>
                <a:cs typeface="Montserrat"/>
                <a:sym typeface="Montserrat"/>
              </a:rPr>
              <a:t>The process takes ____________ of years</a:t>
            </a:r>
            <a:endParaRPr sz="4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743350" y="6904400"/>
            <a:ext cx="16626600" cy="20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latin typeface="Montserrat"/>
                <a:ea typeface="Montserrat"/>
                <a:cs typeface="Montserrat"/>
                <a:sym typeface="Montserrat"/>
              </a:rPr>
              <a:t>Hydrocarbons are made of carbon and ___________ only</a:t>
            </a:r>
            <a:endParaRPr sz="4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