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MontserratMedium-bold.fntdata"/><Relationship Id="rId10" Type="http://schemas.openxmlformats.org/officeDocument/2006/relationships/slide" Target="slides/slide6.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8.xml"/><Relationship Id="rId23" Type="http://schemas.openxmlformats.org/officeDocument/2006/relationships/font" Target="fonts/MontserratMedium-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Charlemagne-by-Durer.jpg"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Charlemagne-by-Durer.jpg"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1c83d7fd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1c83d7fd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b430f1f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b430f1f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b430f1fe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b430f1fe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b430f1fe8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b430f1fe8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https://commons.wikimedia.org/wiki/File:Charlemagne-by-Durer.jpg</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23a0ec41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23a0ec41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https://commons.wikimedia.org/wiki/File:Charlemagne-by-Durer.jpg</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8b430f1fe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8b430f1fe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KS3 History- Lesson 1 of an enquiry of 4 lessons</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000000"/>
                </a:solidFill>
                <a:latin typeface="Montserrat SemiBold"/>
                <a:ea typeface="Montserrat SemiBold"/>
                <a:cs typeface="Montserrat SemiBold"/>
                <a:sym typeface="Montserrat SemiBold"/>
              </a:rPr>
              <a:t>Charlemagne and Leo III</a:t>
            </a:r>
            <a:endParaRPr sz="6000">
              <a:solidFill>
                <a:srgbClr val="000000"/>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t/>
            </a:r>
            <a:endParaRPr sz="3600">
              <a:solidFill>
                <a:srgbClr val="4B3241"/>
              </a:solidFill>
            </a:endParaRPr>
          </a:p>
          <a:p>
            <a:pPr indent="0" lvl="0" marL="0" rtl="0" algn="l">
              <a:lnSpc>
                <a:spcPct val="115000"/>
              </a:lnSpc>
              <a:spcBef>
                <a:spcPts val="0"/>
              </a:spcBef>
              <a:spcAft>
                <a:spcPts val="0"/>
              </a:spcAft>
              <a:buNone/>
            </a:pPr>
            <a:r>
              <a:rPr lang="en-GB" sz="3600">
                <a:solidFill>
                  <a:srgbClr val="4B3241"/>
                </a:solidFill>
              </a:rPr>
              <a:t>Enquiry: How powerful was the Pope?</a:t>
            </a:r>
            <a:endParaRPr sz="6000">
              <a:solidFill>
                <a:srgbClr val="000000"/>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t/>
            </a:r>
            <a:endParaRPr sz="6000">
              <a:solidFill>
                <a:srgbClr val="000000"/>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t/>
            </a:r>
            <a:endParaRPr sz="6000">
              <a:solidFill>
                <a:srgbClr val="000000"/>
              </a:solidFill>
              <a:latin typeface="Montserrat SemiBold"/>
              <a:ea typeface="Montserrat SemiBold"/>
              <a:cs typeface="Montserrat SemiBold"/>
              <a:sym typeface="Montserrat SemiBold"/>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2" name="Google Shape;82;p14"/>
          <p:cNvSpPr txBox="1"/>
          <p:nvPr/>
        </p:nvSpPr>
        <p:spPr>
          <a:xfrm flipH="1">
            <a:off x="917925" y="8243850"/>
            <a:ext cx="6114300" cy="7602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sz="2800">
                <a:solidFill>
                  <a:srgbClr val="4B3241"/>
                </a:solidFill>
                <a:latin typeface="Montserrat SemiBold"/>
                <a:ea typeface="Montserrat SemiBold"/>
                <a:cs typeface="Montserrat SemiBold"/>
                <a:sym typeface="Montserrat SemiBold"/>
              </a:rPr>
              <a:t>Mr Olivey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idx="1" type="body"/>
          </p:nvPr>
        </p:nvSpPr>
        <p:spPr>
          <a:xfrm>
            <a:off x="666350" y="1412650"/>
            <a:ext cx="152748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2000"/>
              </a:spcAft>
              <a:buNone/>
            </a:pPr>
            <a:r>
              <a:rPr lang="en-GB" sz="3400"/>
              <a:t>In the eighth century (700-800 AD), the </a:t>
            </a:r>
            <a:r>
              <a:rPr b="1" lang="en-GB" sz="3400"/>
              <a:t>Pope </a:t>
            </a:r>
            <a:r>
              <a:rPr lang="en-GB" sz="3400"/>
              <a:t>should have been the most powerful man in Europe. Many christians believed that the Pope was God’s representative on earth. He could pass special laws (called Papal Bulls), which both ordinary people and kings had to obey. This all makes ‘How powerful was the Pope?’ seem like a very easy question.</a:t>
            </a:r>
            <a:endParaRPr sz="3400"/>
          </a:p>
        </p:txBody>
      </p:sp>
      <p:sp>
        <p:nvSpPr>
          <p:cNvPr id="88" name="Google Shape;88;p15"/>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Pope</a:t>
            </a:r>
            <a:endParaRPr b="1" sz="4400">
              <a:latin typeface="Montserrat"/>
              <a:ea typeface="Montserrat"/>
              <a:cs typeface="Montserrat"/>
              <a:sym typeface="Montserrat"/>
            </a:endParaRPr>
          </a:p>
        </p:txBody>
      </p:sp>
      <p:sp>
        <p:nvSpPr>
          <p:cNvPr id="89" name="Google Shape;89;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0" name="Google Shape;90;p15"/>
          <p:cNvSpPr txBox="1"/>
          <p:nvPr/>
        </p:nvSpPr>
        <p:spPr>
          <a:xfrm>
            <a:off x="12133850" y="8767350"/>
            <a:ext cx="5079600" cy="720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t/>
            </a:r>
            <a:endParaRPr sz="2000">
              <a:solidFill>
                <a:srgbClr val="666666"/>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666350" y="1412650"/>
            <a:ext cx="13757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rPr lang="en-GB" sz="3400"/>
              <a:t>Leo III was Pope from 796 until his death in 816. Yet Leo III was never safe; he was unpopular in Rome and always had enemies plotting against him. One morning in 799, Leo III was attacked by some masked men who tried to pull out his tongue and his eyes. Some sources claim that Leo III’s tongue was cut out, but that it grew back because of a miracle. </a:t>
            </a:r>
            <a:endParaRPr sz="3400"/>
          </a:p>
          <a:p>
            <a:pPr indent="0" lvl="0" marL="0" rtl="0" algn="l">
              <a:lnSpc>
                <a:spcPct val="150000"/>
              </a:lnSpc>
              <a:spcBef>
                <a:spcPts val="2000"/>
              </a:spcBef>
              <a:spcAft>
                <a:spcPts val="0"/>
              </a:spcAft>
              <a:buNone/>
            </a:pPr>
            <a:r>
              <a:rPr lang="en-GB" sz="3400"/>
              <a:t>At the last minute, Leo III was saved by two men who worked for the Frankish king Charlemagne. These men rushed Leo III out of Rome and took him to Charlemagne's </a:t>
            </a:r>
            <a:r>
              <a:rPr b="1" lang="en-GB" sz="3400"/>
              <a:t>court</a:t>
            </a:r>
            <a:r>
              <a:rPr lang="en-GB" sz="3400"/>
              <a:t> in Germany.</a:t>
            </a:r>
            <a:endParaRPr sz="3400"/>
          </a:p>
          <a:p>
            <a:pPr indent="0" lvl="0" marL="0" rtl="0" algn="l">
              <a:lnSpc>
                <a:spcPct val="140000"/>
              </a:lnSpc>
              <a:spcBef>
                <a:spcPts val="2000"/>
              </a:spcBef>
              <a:spcAft>
                <a:spcPts val="2000"/>
              </a:spcAft>
              <a:buNone/>
            </a:pPr>
            <a:r>
              <a:t/>
            </a:r>
            <a:endParaRPr sz="3400"/>
          </a:p>
        </p:txBody>
      </p:sp>
      <p:sp>
        <p:nvSpPr>
          <p:cNvPr id="97" name="Google Shape;97;p16"/>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Pope Leo III</a:t>
            </a:r>
            <a:endParaRPr b="1" sz="4400">
              <a:latin typeface="Montserrat"/>
              <a:ea typeface="Montserrat"/>
              <a:cs typeface="Montserrat"/>
              <a:sym typeface="Montserrat"/>
            </a:endParaRPr>
          </a:p>
        </p:txBody>
      </p:sp>
      <p:sp>
        <p:nvSpPr>
          <p:cNvPr id="98" name="Google Shape;98;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4" name="Google Shape;104;p17"/>
          <p:cNvSpPr txBox="1"/>
          <p:nvPr>
            <p:ph idx="1" type="body"/>
          </p:nvPr>
        </p:nvSpPr>
        <p:spPr>
          <a:xfrm>
            <a:off x="666350" y="1412650"/>
            <a:ext cx="16320300" cy="8074800"/>
          </a:xfrm>
          <a:prstGeom prst="rect">
            <a:avLst/>
          </a:prstGeom>
        </p:spPr>
        <p:txBody>
          <a:bodyPr anchorCtr="0" anchor="t" bIns="0" lIns="0" spcFirstLastPara="1" rIns="0" wrap="square" tIns="0">
            <a:noAutofit/>
          </a:bodyPr>
          <a:lstStyle/>
          <a:p>
            <a:pPr indent="0" lvl="0" marL="0" rtl="0" algn="l">
              <a:lnSpc>
                <a:spcPct val="150000"/>
              </a:lnSpc>
              <a:spcBef>
                <a:spcPts val="1000"/>
              </a:spcBef>
              <a:spcAft>
                <a:spcPts val="0"/>
              </a:spcAft>
              <a:buNone/>
            </a:pPr>
            <a:r>
              <a:rPr lang="en-GB" sz="3400"/>
              <a:t>Charlemagne was king of the </a:t>
            </a:r>
            <a:r>
              <a:rPr b="1" lang="en-GB" sz="3400"/>
              <a:t>Frankish empire </a:t>
            </a:r>
            <a:r>
              <a:rPr lang="en-GB" sz="3400"/>
              <a:t>from 768 to 814. He was a brilliant warrior who conquered and controlled large parts of Europe. Charlemagne was a christian king. He was not a peaceful king; in fact,  he forced the people he conquered - like the pagan Saxons in France - to </a:t>
            </a:r>
            <a:r>
              <a:rPr b="1" lang="en-GB" sz="3400"/>
              <a:t>convert</a:t>
            </a:r>
            <a:r>
              <a:rPr lang="en-GB" sz="3400"/>
              <a:t> to Christianity. To pay for his wars and to keep his people happy, Charlemagne also took gold, silver and slaves from the people he conquered. </a:t>
            </a:r>
            <a:endParaRPr sz="3400"/>
          </a:p>
          <a:p>
            <a:pPr indent="0" lvl="0" marL="0" rtl="0" algn="l">
              <a:lnSpc>
                <a:spcPct val="140000"/>
              </a:lnSpc>
              <a:spcBef>
                <a:spcPts val="2000"/>
              </a:spcBef>
              <a:spcAft>
                <a:spcPts val="0"/>
              </a:spcAft>
              <a:buNone/>
            </a:pPr>
            <a:r>
              <a:t/>
            </a:r>
            <a:endParaRPr sz="3400"/>
          </a:p>
          <a:p>
            <a:pPr indent="0" lvl="0" marL="0" rtl="0" algn="l">
              <a:lnSpc>
                <a:spcPct val="140000"/>
              </a:lnSpc>
              <a:spcBef>
                <a:spcPts val="2000"/>
              </a:spcBef>
              <a:spcAft>
                <a:spcPts val="2000"/>
              </a:spcAft>
              <a:buNone/>
            </a:pPr>
            <a:r>
              <a:t/>
            </a:r>
            <a:endParaRPr sz="3400"/>
          </a:p>
        </p:txBody>
      </p:sp>
      <p:sp>
        <p:nvSpPr>
          <p:cNvPr id="105" name="Google Shape;105;p17"/>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Charlemagne’s warfare </a:t>
            </a:r>
            <a:endParaRPr b="1" sz="4400">
              <a:latin typeface="Montserrat"/>
              <a:ea typeface="Montserrat"/>
              <a:cs typeface="Montserrat"/>
              <a:sym typeface="Montserrat"/>
            </a:endParaRPr>
          </a:p>
        </p:txBody>
      </p:sp>
      <p:sp>
        <p:nvSpPr>
          <p:cNvPr id="106" name="Google Shape;106;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2" name="Google Shape;112;p18"/>
          <p:cNvSpPr txBox="1"/>
          <p:nvPr>
            <p:ph idx="1" type="body"/>
          </p:nvPr>
        </p:nvSpPr>
        <p:spPr>
          <a:xfrm>
            <a:off x="666350" y="1412650"/>
            <a:ext cx="16130100" cy="8074800"/>
          </a:xfrm>
          <a:prstGeom prst="rect">
            <a:avLst/>
          </a:prstGeom>
        </p:spPr>
        <p:txBody>
          <a:bodyPr anchorCtr="0" anchor="t" bIns="0" lIns="0" spcFirstLastPara="1" rIns="0" wrap="square" tIns="0">
            <a:noAutofit/>
          </a:bodyPr>
          <a:lstStyle/>
          <a:p>
            <a:pPr indent="0" lvl="0" marL="0" rtl="0" algn="l">
              <a:lnSpc>
                <a:spcPct val="150000"/>
              </a:lnSpc>
              <a:spcBef>
                <a:spcPts val="1000"/>
              </a:spcBef>
              <a:spcAft>
                <a:spcPts val="0"/>
              </a:spcAft>
              <a:buNone/>
            </a:pPr>
            <a:r>
              <a:rPr lang="en-GB" sz="3400"/>
              <a:t>Yet there was more to Charlemagne’s power than war, violence and death. He also spent lots of money building hundreds of churches all over Europe. He also built </a:t>
            </a:r>
            <a:r>
              <a:rPr b="1" lang="en-GB" sz="3400"/>
              <a:t>monasteries </a:t>
            </a:r>
            <a:r>
              <a:rPr lang="en-GB" sz="3400"/>
              <a:t>and encouraged the cleverest people he could find to study and write for him. In the monasteries, monks studied the bible and ancient Greek and Roman texts. Some monks, like Alcuin of York, wrote poems about what a wise and good king Charlemagne was.</a:t>
            </a:r>
            <a:endParaRPr sz="3400"/>
          </a:p>
          <a:p>
            <a:pPr indent="0" lvl="0" marL="0" rtl="0" algn="l">
              <a:lnSpc>
                <a:spcPct val="150000"/>
              </a:lnSpc>
              <a:spcBef>
                <a:spcPts val="2000"/>
              </a:spcBef>
              <a:spcAft>
                <a:spcPts val="0"/>
              </a:spcAft>
              <a:buNone/>
            </a:pPr>
            <a:r>
              <a:t/>
            </a:r>
            <a:endParaRPr sz="3400"/>
          </a:p>
          <a:p>
            <a:pPr indent="0" lvl="0" marL="0" rtl="0" algn="l">
              <a:lnSpc>
                <a:spcPct val="140000"/>
              </a:lnSpc>
              <a:spcBef>
                <a:spcPts val="2000"/>
              </a:spcBef>
              <a:spcAft>
                <a:spcPts val="0"/>
              </a:spcAft>
              <a:buNone/>
            </a:pPr>
            <a:r>
              <a:t/>
            </a:r>
            <a:endParaRPr sz="3400"/>
          </a:p>
          <a:p>
            <a:pPr indent="0" lvl="0" marL="0" rtl="0" algn="l">
              <a:lnSpc>
                <a:spcPct val="140000"/>
              </a:lnSpc>
              <a:spcBef>
                <a:spcPts val="2000"/>
              </a:spcBef>
              <a:spcAft>
                <a:spcPts val="2000"/>
              </a:spcAft>
              <a:buNone/>
            </a:pPr>
            <a:r>
              <a:t/>
            </a:r>
            <a:endParaRPr sz="3400"/>
          </a:p>
        </p:txBody>
      </p:sp>
      <p:sp>
        <p:nvSpPr>
          <p:cNvPr id="113" name="Google Shape;113;p18"/>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Charlemagne’s learning </a:t>
            </a:r>
            <a:endParaRPr b="1" sz="4400">
              <a:latin typeface="Montserrat"/>
              <a:ea typeface="Montserrat"/>
              <a:cs typeface="Montserrat"/>
              <a:sym typeface="Montserrat"/>
            </a:endParaRPr>
          </a:p>
        </p:txBody>
      </p:sp>
      <p:sp>
        <p:nvSpPr>
          <p:cNvPr id="114" name="Google Shape;114;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0" name="Google Shape;120;p19"/>
          <p:cNvSpPr txBox="1"/>
          <p:nvPr>
            <p:ph idx="1" type="body"/>
          </p:nvPr>
        </p:nvSpPr>
        <p:spPr>
          <a:xfrm>
            <a:off x="763850" y="1421050"/>
            <a:ext cx="15985200" cy="8074800"/>
          </a:xfrm>
          <a:prstGeom prst="rect">
            <a:avLst/>
          </a:prstGeom>
        </p:spPr>
        <p:txBody>
          <a:bodyPr anchorCtr="0" anchor="t" bIns="0" lIns="0" spcFirstLastPara="1" rIns="0" wrap="square" tIns="0">
            <a:noAutofit/>
          </a:bodyPr>
          <a:lstStyle/>
          <a:p>
            <a:pPr indent="0" lvl="0" marL="0" rtl="0" algn="l">
              <a:lnSpc>
                <a:spcPct val="150000"/>
              </a:lnSpc>
              <a:spcBef>
                <a:spcPts val="1000"/>
              </a:spcBef>
              <a:spcAft>
                <a:spcPts val="2000"/>
              </a:spcAft>
              <a:buNone/>
            </a:pPr>
            <a:r>
              <a:rPr lang="en-GB" sz="3400"/>
              <a:t>After Charlemagne's men rescued him from a vicious attack, Pope Leo III wanted to reward Charlemagne. </a:t>
            </a:r>
            <a:r>
              <a:rPr lang="en-GB" sz="3400"/>
              <a:t>Charlemagne's</a:t>
            </a:r>
            <a:r>
              <a:rPr lang="en-GB" sz="3400"/>
              <a:t> prize was being crowned the first Holy Roman Emperor on Christmas day in 800 AD. When Leo III placed the crown on Charlemagne’s head, the crowds in Rome cheered and shouted ‘hail to the emperor!’ Unbelievably, Pope Leo III chose to give away some of his power. </a:t>
            </a:r>
            <a:endParaRPr sz="3400"/>
          </a:p>
        </p:txBody>
      </p:sp>
      <p:sp>
        <p:nvSpPr>
          <p:cNvPr id="121" name="Google Shape;121;p19"/>
          <p:cNvSpPr txBox="1"/>
          <p:nvPr/>
        </p:nvSpPr>
        <p:spPr>
          <a:xfrm>
            <a:off x="513950" y="285050"/>
            <a:ext cx="166995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Holy Roman Emperor </a:t>
            </a:r>
            <a:endParaRPr b="1" sz="4400">
              <a:latin typeface="Montserrat"/>
              <a:ea typeface="Montserrat"/>
              <a:cs typeface="Montserrat"/>
              <a:sym typeface="Montserrat"/>
            </a:endParaRPr>
          </a:p>
        </p:txBody>
      </p:sp>
      <p:sp>
        <p:nvSpPr>
          <p:cNvPr id="122" name="Google Shape;122;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nvSpPr>
        <p:spPr>
          <a:xfrm>
            <a:off x="513950" y="1902300"/>
            <a:ext cx="17041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Pope - </a:t>
            </a:r>
            <a:r>
              <a:rPr lang="en-GB" sz="3600">
                <a:latin typeface="Montserrat"/>
                <a:ea typeface="Montserrat"/>
                <a:cs typeface="Montserrat"/>
                <a:sym typeface="Montserrat"/>
              </a:rPr>
              <a:t>head of the church who acts as God’s representative on earth.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Court - </a:t>
            </a:r>
            <a:r>
              <a:rPr lang="en-GB" sz="3600">
                <a:latin typeface="Montserrat"/>
                <a:ea typeface="Montserrat"/>
                <a:cs typeface="Montserrat"/>
                <a:sym typeface="Montserrat"/>
              </a:rPr>
              <a:t>the king and the important people around him. In the medieval period, the court moved around with the king.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Frankish Empire - </a:t>
            </a:r>
            <a:r>
              <a:rPr lang="en-GB" sz="3600">
                <a:latin typeface="Montserrat"/>
                <a:ea typeface="Montserrat"/>
                <a:cs typeface="Montserrat"/>
                <a:sym typeface="Montserrat"/>
              </a:rPr>
              <a:t>all the land that Charlemagne controlled in Europe.</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Convert -</a:t>
            </a:r>
            <a:r>
              <a:rPr lang="en-GB" sz="3600">
                <a:latin typeface="Montserrat"/>
                <a:ea typeface="Montserrat"/>
                <a:cs typeface="Montserrat"/>
                <a:sym typeface="Montserrat"/>
              </a:rPr>
              <a:t> when someone changes religion (a pagan becomes Christian)</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Monasteries -</a:t>
            </a:r>
            <a:r>
              <a:rPr lang="en-GB" sz="3600">
                <a:latin typeface="Montserrat"/>
                <a:ea typeface="Montserrat"/>
                <a:cs typeface="Montserrat"/>
                <a:sym typeface="Montserrat"/>
              </a:rPr>
              <a:t> Christian buildings where monks work, live and study.</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Holy Roman Emperor - </a:t>
            </a:r>
            <a:r>
              <a:rPr lang="en-GB" sz="3600">
                <a:latin typeface="Montserrat"/>
                <a:ea typeface="Montserrat"/>
                <a:cs typeface="Montserrat"/>
                <a:sym typeface="Montserrat"/>
              </a:rPr>
              <a:t>a new, important role created for Charlemagne.</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28" name="Google Shape;128;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9" name="Google Shape;129;p20"/>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5600">
                <a:latin typeface="Montserrat"/>
                <a:ea typeface="Montserrat"/>
                <a:cs typeface="Montserrat"/>
                <a:sym typeface="Montserrat"/>
              </a:rPr>
              <a:t>Glossary </a:t>
            </a:r>
            <a:endParaRPr b="1" sz="5600">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5" name="Google Shape;135;p21"/>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36" name="Google Shape;136;p21"/>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457200" lvl="0" marL="457200" rtl="0" algn="l">
              <a:lnSpc>
                <a:spcPct val="150000"/>
              </a:lnSpc>
              <a:spcBef>
                <a:spcPts val="0"/>
              </a:spcBef>
              <a:spcAft>
                <a:spcPts val="0"/>
              </a:spcAft>
              <a:buClr>
                <a:srgbClr val="000000"/>
              </a:buClr>
              <a:buSzPts val="3600"/>
              <a:buAutoNum type="arabicPeriod"/>
            </a:pPr>
            <a:r>
              <a:rPr lang="en-GB" sz="3600">
                <a:solidFill>
                  <a:srgbClr val="000000"/>
                </a:solidFill>
              </a:rPr>
              <a:t>Who attacked </a:t>
            </a:r>
            <a:r>
              <a:rPr lang="en-GB" sz="3600">
                <a:solidFill>
                  <a:srgbClr val="000000"/>
                </a:solidFill>
              </a:rPr>
              <a:t>Pope Leo III in 799?</a:t>
            </a:r>
            <a:endParaRPr sz="3600">
              <a:solidFill>
                <a:srgbClr val="000000"/>
              </a:solidFill>
            </a:endParaRPr>
          </a:p>
          <a:p>
            <a:pPr indent="0" lvl="0" marL="0" rtl="0" algn="l">
              <a:lnSpc>
                <a:spcPct val="150000"/>
              </a:lnSpc>
              <a:spcBef>
                <a:spcPts val="0"/>
              </a:spcBef>
              <a:spcAft>
                <a:spcPts val="0"/>
              </a:spcAft>
              <a:buNone/>
            </a:pPr>
            <a:r>
              <a:t/>
            </a:r>
            <a:endParaRPr sz="3600">
              <a:solidFill>
                <a:srgbClr val="000000"/>
              </a:solidFill>
            </a:endParaRPr>
          </a:p>
          <a:p>
            <a:pPr indent="-457200" lvl="0" marL="457200" rtl="0" algn="l">
              <a:lnSpc>
                <a:spcPct val="150000"/>
              </a:lnSpc>
              <a:spcBef>
                <a:spcPts val="0"/>
              </a:spcBef>
              <a:spcAft>
                <a:spcPts val="0"/>
              </a:spcAft>
              <a:buClr>
                <a:srgbClr val="000000"/>
              </a:buClr>
              <a:buSzPts val="3600"/>
              <a:buAutoNum type="arabicPeriod"/>
            </a:pPr>
            <a:r>
              <a:rPr lang="en-GB" sz="3600">
                <a:solidFill>
                  <a:srgbClr val="000000"/>
                </a:solidFill>
              </a:rPr>
              <a:t>How did Charlemagne keep his people happy? </a:t>
            </a:r>
            <a:endParaRPr sz="3600">
              <a:solidFill>
                <a:srgbClr val="000000"/>
              </a:solidFill>
            </a:endParaRPr>
          </a:p>
          <a:p>
            <a:pPr indent="0" lvl="0" marL="0" rtl="0" algn="l">
              <a:lnSpc>
                <a:spcPct val="150000"/>
              </a:lnSpc>
              <a:spcBef>
                <a:spcPts val="0"/>
              </a:spcBef>
              <a:spcAft>
                <a:spcPts val="0"/>
              </a:spcAft>
              <a:buNone/>
            </a:pPr>
            <a:r>
              <a:t/>
            </a:r>
            <a:endParaRPr sz="3600">
              <a:solidFill>
                <a:srgbClr val="000000"/>
              </a:solidFill>
            </a:endParaRPr>
          </a:p>
          <a:p>
            <a:pPr indent="-457200" lvl="0" marL="457200" rtl="0" algn="l">
              <a:lnSpc>
                <a:spcPct val="150000"/>
              </a:lnSpc>
              <a:spcBef>
                <a:spcPts val="0"/>
              </a:spcBef>
              <a:spcAft>
                <a:spcPts val="0"/>
              </a:spcAft>
              <a:buClr>
                <a:srgbClr val="000000"/>
              </a:buClr>
              <a:buSzPts val="3600"/>
              <a:buAutoNum type="arabicPeriod"/>
            </a:pPr>
            <a:r>
              <a:rPr lang="en-GB" sz="3600">
                <a:solidFill>
                  <a:srgbClr val="000000"/>
                </a:solidFill>
              </a:rPr>
              <a:t>What did Charlemagne’s monks study?</a:t>
            </a:r>
            <a:endParaRPr sz="3600">
              <a:solidFill>
                <a:srgbClr val="000000"/>
              </a:solidFill>
            </a:endParaRPr>
          </a:p>
          <a:p>
            <a:pPr indent="0" lvl="0" marL="0" rtl="0" algn="l">
              <a:lnSpc>
                <a:spcPct val="150000"/>
              </a:lnSpc>
              <a:spcBef>
                <a:spcPts val="0"/>
              </a:spcBef>
              <a:spcAft>
                <a:spcPts val="0"/>
              </a:spcAft>
              <a:buNone/>
            </a:pPr>
            <a:r>
              <a:t/>
            </a:r>
            <a:endParaRPr sz="3600">
              <a:solidFill>
                <a:srgbClr val="000000"/>
              </a:solidFill>
            </a:endParaRPr>
          </a:p>
          <a:p>
            <a:pPr indent="-457200" lvl="0" marL="457200" rtl="0" algn="l">
              <a:lnSpc>
                <a:spcPct val="150000"/>
              </a:lnSpc>
              <a:spcBef>
                <a:spcPts val="0"/>
              </a:spcBef>
              <a:spcAft>
                <a:spcPts val="0"/>
              </a:spcAft>
              <a:buClr>
                <a:srgbClr val="000000"/>
              </a:buClr>
              <a:buSzPts val="3600"/>
              <a:buAutoNum type="arabicPeriod"/>
            </a:pPr>
            <a:r>
              <a:rPr lang="en-GB" sz="3600">
                <a:solidFill>
                  <a:srgbClr val="000000"/>
                </a:solidFill>
              </a:rPr>
              <a:t>What did Leo III do to reward Charlemagne for saving his life?</a:t>
            </a:r>
            <a:endParaRPr sz="3600">
              <a:solidFill>
                <a:srgbClr val="000000"/>
              </a:solidFill>
            </a:endParaRPr>
          </a:p>
          <a:p>
            <a:pPr indent="0" lvl="0" marL="0" rtl="0" algn="l">
              <a:lnSpc>
                <a:spcPct val="150000"/>
              </a:lnSpc>
              <a:spcBef>
                <a:spcPts val="0"/>
              </a:spcBef>
              <a:spcAft>
                <a:spcPts val="0"/>
              </a:spcAft>
              <a:buNone/>
            </a:pPr>
            <a:r>
              <a:t/>
            </a:r>
            <a:endParaRPr sz="3600">
              <a:solidFill>
                <a:srgbClr val="000000"/>
              </a:solidFill>
            </a:endParaRPr>
          </a:p>
          <a:p>
            <a:pPr indent="-457200" lvl="0" marL="457200" rtl="0" algn="l">
              <a:lnSpc>
                <a:spcPct val="150000"/>
              </a:lnSpc>
              <a:spcBef>
                <a:spcPts val="0"/>
              </a:spcBef>
              <a:spcAft>
                <a:spcPts val="0"/>
              </a:spcAft>
              <a:buClr>
                <a:srgbClr val="000000"/>
              </a:buClr>
              <a:buSzPts val="3600"/>
              <a:buAutoNum type="arabicPeriod"/>
            </a:pPr>
            <a:r>
              <a:rPr lang="en-GB" sz="3600">
                <a:solidFill>
                  <a:srgbClr val="000000"/>
                </a:solidFill>
              </a:rPr>
              <a:t>Challenge: Why might Leo III have been willing to give away some of his power?</a:t>
            </a:r>
            <a:endParaRPr sz="36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37" name="Google Shape;137;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