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E651811-8BF6-4E92-8D10-34CBF00B2EC4}">
  <a:tblStyle styleId="{2E651811-8BF6-4E92-8D10-34CBF00B2E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04f09c9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04f09c9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04f09c91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04f09c91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904f09c917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904f09c917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Should protesters ever break the law?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5 of 6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Citizenship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D. Henson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Deciding on a starting point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500"/>
              <a:t>What is your initial response to the question - </a:t>
            </a:r>
            <a:r>
              <a:rPr b="1" lang="en-GB" sz="3500">
                <a:solidFill>
                  <a:srgbClr val="434343"/>
                </a:solidFill>
              </a:rPr>
              <a:t>Should the law ever be broken by those taking part in a protest?</a:t>
            </a:r>
            <a:endParaRPr b="1" sz="2800">
              <a:solidFill>
                <a:srgbClr val="434343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1063000" y="4533900"/>
            <a:ext cx="5314800" cy="571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6377800" y="4533900"/>
            <a:ext cx="5314800" cy="571500"/>
          </a:xfrm>
          <a:prstGeom prst="rect">
            <a:avLst/>
          </a:prstGeom>
          <a:gradFill>
            <a:gsLst>
              <a:gs pos="0">
                <a:srgbClr val="BFBFBF"/>
              </a:gs>
              <a:gs pos="100000">
                <a:srgbClr val="73737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11692600" y="4533900"/>
            <a:ext cx="5314800" cy="5715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050" y="5257800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51350" y="5143500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 txBox="1"/>
          <p:nvPr/>
        </p:nvSpPr>
        <p:spPr>
          <a:xfrm>
            <a:off x="1257575" y="9265350"/>
            <a:ext cx="7902000" cy="6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Credit: Images from Alice Design via The Noun Project</a:t>
            </a:r>
            <a:endParaRPr sz="1900"/>
          </a:p>
        </p:txBody>
      </p:sp>
      <p:sp>
        <p:nvSpPr>
          <p:cNvPr id="97" name="Google Shape;97;p15"/>
          <p:cNvSpPr txBox="1"/>
          <p:nvPr>
            <p:ph type="title"/>
          </p:nvPr>
        </p:nvSpPr>
        <p:spPr>
          <a:xfrm>
            <a:off x="384550" y="7162800"/>
            <a:ext cx="2899800" cy="90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Strongly</a:t>
            </a:r>
            <a:endParaRPr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disagree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14767300" y="7196450"/>
            <a:ext cx="2899800" cy="90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Strongly</a:t>
            </a:r>
            <a:endParaRPr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agree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6"/>
          <p:cNvSpPr txBox="1"/>
          <p:nvPr>
            <p:ph type="title"/>
          </p:nvPr>
        </p:nvSpPr>
        <p:spPr>
          <a:xfrm>
            <a:off x="917950" y="730025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Protesting recap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6" name="Google Shape;106;p16"/>
          <p:cNvGraphicFramePr/>
          <p:nvPr/>
        </p:nvGraphicFramePr>
        <p:xfrm>
          <a:off x="952500" y="254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{2E651811-8BF6-4E92-8D10-34CBF00B2EC4}</a:tableStyleId>
              </a:tblPr>
              <a:tblGrid>
                <a:gridCol w="5461000"/>
                <a:gridCol w="5461000"/>
                <a:gridCol w="5461000"/>
              </a:tblGrid>
              <a:tr h="2271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Equality Act 1998 gives us the freedom to protest in the United Kingdom.</a:t>
                      </a:r>
                      <a:endParaRPr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Article 21 gives us the specific freedom to protest.</a:t>
                      </a:r>
                      <a:endParaRPr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government can stop a protest because it doesn’t like it.</a:t>
                      </a:r>
                      <a:endParaRPr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2271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candlelit vigil is a form of violent protesting.</a:t>
                      </a:r>
                      <a:endParaRPr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Within each sentence there is a mistake. Can you correct the statement?</a:t>
                      </a:r>
                      <a:endParaRPr b="1"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Your Human Rights give you the power to intentionally cause violence in a protest.</a:t>
                      </a:r>
                      <a:endParaRPr sz="3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2" name="Google Shape;112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13" name="Google Shape;113;p17"/>
          <p:cNvGraphicFramePr/>
          <p:nvPr/>
        </p:nvGraphicFramePr>
        <p:xfrm>
          <a:off x="329550" y="624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{2E651811-8BF6-4E92-8D10-34CBF00B2EC4}</a:tableStyleId>
              </a:tblPr>
              <a:tblGrid>
                <a:gridCol w="5876300"/>
                <a:gridCol w="5876300"/>
                <a:gridCol w="5876300"/>
              </a:tblGrid>
              <a:tr h="27641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Signing a petition 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It’s quick and easy to sign your name or just click a petition on the internet. That way lots of people can show their support for your demands.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Boycott 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If you don’t agree with someone, don’t give them your support, time or money, e.g. avoid companies who don’t recruit fairly from all ethnic groups.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Marching and protesting 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Let the world know there are lots of people who agree with the cause. This is more physical than a petition. It can also make the authorities take notice.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Riots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Protest where the anger and confrontation leads to people destroying buildings and businesses.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Vandalism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Identify key targets, such as statues, offices, buildings and attack them.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Civil disobedience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Break the rules or laws to cause disruption, e.g. blocking roads to ensure the police fill up police cells and clog up the courts to make a point.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Political violence towards the authorities 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Deliberately set out to use violence against the police or government.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Sabotage and disruption 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Stop people doing what you disagree with, e.g. disrupt meetings.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Voting</a:t>
                      </a:r>
                      <a:endParaRPr b="1"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5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Once you are old enough to vote in elections, vote for a party or candidate who supports the kind of causes you think are important.</a:t>
                      </a:r>
                      <a:endParaRPr sz="25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