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 id="2147483673"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y="5143500" cx="9144000"/>
  <p:notesSz cx="6858000" cy="9144000"/>
  <p:embeddedFontLst>
    <p:embeddedFont>
      <p:font typeface="Montserrat SemiBold"/>
      <p:regular r:id="rId29"/>
      <p:bold r:id="rId30"/>
      <p:italic r:id="rId31"/>
      <p:boldItalic r:id="rId32"/>
    </p:embeddedFont>
    <p:embeddedFont>
      <p:font typeface="Montserrat"/>
      <p:regular r:id="rId33"/>
      <p:bold r:id="rId34"/>
      <p:italic r:id="rId35"/>
      <p:boldItalic r:id="rId36"/>
    </p:embeddedFont>
    <p:embeddedFont>
      <p:font typeface="Montserrat Medium"/>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EF34416-B54D-433A-A0DB-5594578C94D1}">
  <a:tblStyle styleId="{8EF34416-B54D-433A-A0DB-5594578C94D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SemiBold-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11" Type="http://schemas.openxmlformats.org/officeDocument/2006/relationships/slide" Target="slides/slide3.xml"/><Relationship Id="rId33" Type="http://schemas.openxmlformats.org/officeDocument/2006/relationships/font" Target="fonts/Montserrat-regular.fntdata"/><Relationship Id="rId10" Type="http://schemas.openxmlformats.org/officeDocument/2006/relationships/slide" Target="slides/slide2.xml"/><Relationship Id="rId32" Type="http://schemas.openxmlformats.org/officeDocument/2006/relationships/font" Target="fonts/MontserratSemiBold-boldItalic.fntdata"/><Relationship Id="rId13" Type="http://schemas.openxmlformats.org/officeDocument/2006/relationships/slide" Target="slides/slide5.xml"/><Relationship Id="rId35" Type="http://schemas.openxmlformats.org/officeDocument/2006/relationships/font" Target="fonts/Montserrat-italic.fntdata"/><Relationship Id="rId12" Type="http://schemas.openxmlformats.org/officeDocument/2006/relationships/slide" Target="slides/slide4.xml"/><Relationship Id="rId34" Type="http://schemas.openxmlformats.org/officeDocument/2006/relationships/font" Target="fonts/Montserrat-bold.fntdata"/><Relationship Id="rId15" Type="http://schemas.openxmlformats.org/officeDocument/2006/relationships/slide" Target="slides/slide7.xml"/><Relationship Id="rId37" Type="http://schemas.openxmlformats.org/officeDocument/2006/relationships/font" Target="fonts/MontserratMedium-regular.fntdata"/><Relationship Id="rId14" Type="http://schemas.openxmlformats.org/officeDocument/2006/relationships/slide" Target="slides/slide6.xml"/><Relationship Id="rId36" Type="http://schemas.openxmlformats.org/officeDocument/2006/relationships/font" Target="fonts/Montserrat-boldItalic.fntdata"/><Relationship Id="rId17" Type="http://schemas.openxmlformats.org/officeDocument/2006/relationships/slide" Target="slides/slide9.xml"/><Relationship Id="rId39" Type="http://schemas.openxmlformats.org/officeDocument/2006/relationships/font" Target="fonts/MontserratMedium-italic.fntdata"/><Relationship Id="rId16" Type="http://schemas.openxmlformats.org/officeDocument/2006/relationships/slide" Target="slides/slide8.xml"/><Relationship Id="rId38" Type="http://schemas.openxmlformats.org/officeDocument/2006/relationships/font" Target="fonts/MontserratMedium-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ec8946adb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ec8946adb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8ec8946adb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8ec8946adb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ec8946adb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ec8946adb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GB"/>
              <a:t>Balancing Equations rules: 1. 2. 3.</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8ec8946adb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8ec8946adb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GB"/>
              <a:t>Balancing Equations rules: 1. 2. 3.</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8ec8946adb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8ec8946adb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GB"/>
              <a:t>Balancing Equations rules: 1. 2. 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8ec8946adb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8ec8946adb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8ec8946adb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8ec8946adb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Calculate the mass of hydrogen needed to produce 173g of water. Pause lesson now, resume when done. PAUSE 273-146= 121g.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8ec8946adb_0_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8ec8946adb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Calculate the missing mass of either a reactant or product. Pause lesson now, resume when done. PAUSE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86b07c7f7b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86b07c7f7b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steeper the curve the faster the rate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86b07c7f7b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86b07c7f7b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less steep curve is a slower rate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86b07c7f7b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86b07c7f7b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 steep curve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ec8946adb_0_4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8ec8946adb_0_4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8ec8946adb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8ec8946adb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ec8946adb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ec8946adb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ec8946adb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ec8946adb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Calculate the mass of hydrogen needed to produce 173g of water. Pause lesson now, resume when done. PAUSE 273-146= 121g.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ec8946adb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ec8946adb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Calculate the missing mass of either a reactant or product. Pause lesson now, resume when done. PAUSE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ec8946adb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ec8946adb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steeper the curve the faster the rate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ec8946adb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ec8946adb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less steep curve is a slower rate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8ec8946adb_0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ec8946adb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 steep curve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8ec8946adb_0_5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8ec8946adb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57" name="Google Shape;57;p14"/>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58" name="Google Shape;58;p14"/>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0" name="Google Shape;60;p1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000"/>
              <a:buFont typeface="Montserrat SemiBold"/>
              <a:buNone/>
              <a:defRPr b="0" sz="3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3600"/>
              <a:buNone/>
              <a:defRPr sz="3600">
                <a:solidFill>
                  <a:srgbClr val="4B3241"/>
                </a:solidFill>
              </a:defRPr>
            </a:lvl2pPr>
            <a:lvl3pPr lvl="2" rtl="0" algn="ctr">
              <a:spcBef>
                <a:spcPts val="0"/>
              </a:spcBef>
              <a:spcAft>
                <a:spcPts val="0"/>
              </a:spcAft>
              <a:buClr>
                <a:srgbClr val="4B3241"/>
              </a:buClr>
              <a:buSzPts val="3600"/>
              <a:buNone/>
              <a:defRPr sz="3600">
                <a:solidFill>
                  <a:srgbClr val="4B3241"/>
                </a:solidFill>
              </a:defRPr>
            </a:lvl3pPr>
            <a:lvl4pPr lvl="3" rtl="0" algn="ctr">
              <a:spcBef>
                <a:spcPts val="0"/>
              </a:spcBef>
              <a:spcAft>
                <a:spcPts val="0"/>
              </a:spcAft>
              <a:buClr>
                <a:srgbClr val="4B3241"/>
              </a:buClr>
              <a:buSzPts val="3600"/>
              <a:buNone/>
              <a:defRPr sz="3600">
                <a:solidFill>
                  <a:srgbClr val="4B3241"/>
                </a:solidFill>
              </a:defRPr>
            </a:lvl4pPr>
            <a:lvl5pPr lvl="4" rtl="0" algn="ctr">
              <a:spcBef>
                <a:spcPts val="0"/>
              </a:spcBef>
              <a:spcAft>
                <a:spcPts val="0"/>
              </a:spcAft>
              <a:buClr>
                <a:srgbClr val="4B3241"/>
              </a:buClr>
              <a:buSzPts val="3600"/>
              <a:buNone/>
              <a:defRPr sz="3600">
                <a:solidFill>
                  <a:srgbClr val="4B3241"/>
                </a:solidFill>
              </a:defRPr>
            </a:lvl5pPr>
            <a:lvl6pPr lvl="5" rtl="0" algn="ctr">
              <a:spcBef>
                <a:spcPts val="0"/>
              </a:spcBef>
              <a:spcAft>
                <a:spcPts val="0"/>
              </a:spcAft>
              <a:buClr>
                <a:srgbClr val="4B3241"/>
              </a:buClr>
              <a:buSzPts val="3600"/>
              <a:buNone/>
              <a:defRPr sz="3600">
                <a:solidFill>
                  <a:srgbClr val="4B3241"/>
                </a:solidFill>
              </a:defRPr>
            </a:lvl6pPr>
            <a:lvl7pPr lvl="6" rtl="0" algn="ctr">
              <a:spcBef>
                <a:spcPts val="0"/>
              </a:spcBef>
              <a:spcAft>
                <a:spcPts val="0"/>
              </a:spcAft>
              <a:buClr>
                <a:srgbClr val="4B3241"/>
              </a:buClr>
              <a:buSzPts val="3600"/>
              <a:buNone/>
              <a:defRPr sz="3600">
                <a:solidFill>
                  <a:srgbClr val="4B3241"/>
                </a:solidFill>
              </a:defRPr>
            </a:lvl7pPr>
            <a:lvl8pPr lvl="7" rtl="0" algn="ctr">
              <a:spcBef>
                <a:spcPts val="0"/>
              </a:spcBef>
              <a:spcAft>
                <a:spcPts val="0"/>
              </a:spcAft>
              <a:buClr>
                <a:srgbClr val="4B3241"/>
              </a:buClr>
              <a:buSzPts val="3600"/>
              <a:buNone/>
              <a:defRPr sz="3600">
                <a:solidFill>
                  <a:srgbClr val="4B3241"/>
                </a:solidFill>
              </a:defRPr>
            </a:lvl8pPr>
            <a:lvl9pPr lvl="8" rtl="0" algn="ctr">
              <a:spcBef>
                <a:spcPts val="0"/>
              </a:spcBef>
              <a:spcAft>
                <a:spcPts val="0"/>
              </a:spcAft>
              <a:buClr>
                <a:srgbClr val="4B3241"/>
              </a:buClr>
              <a:buSzPts val="3600"/>
              <a:buNone/>
              <a:defRPr sz="3600">
                <a:solidFill>
                  <a:srgbClr val="4B3241"/>
                </a:solidFill>
              </a:defRPr>
            </a:lvl9pPr>
          </a:lstStyle>
          <a:p/>
        </p:txBody>
      </p:sp>
      <p:sp>
        <p:nvSpPr>
          <p:cNvPr id="63" name="Google Shape;63;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4" name="Google Shape;64;p1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sz="1400"/>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68" name="Google Shape;68;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7"/>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2" name="Google Shape;72;p17"/>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3" name="Google Shape;73;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4" name="Google Shape;74;p17"/>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8" name="Shape 78"/>
        <p:cNvGrpSpPr/>
        <p:nvPr/>
      </p:nvGrpSpPr>
      <p:grpSpPr>
        <a:xfrm>
          <a:off x="0" y="0"/>
          <a:ext cx="0" cy="0"/>
          <a:chOff x="0" y="0"/>
          <a:chExt cx="0" cy="0"/>
        </a:xfrm>
      </p:grpSpPr>
      <p:sp>
        <p:nvSpPr>
          <p:cNvPr id="79" name="Google Shape;79;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1" name="Google Shape;81;p19"/>
          <p:cNvSpPr txBox="1"/>
          <p:nvPr>
            <p:ph idx="1"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9"/>
          <p:cNvSpPr txBox="1"/>
          <p:nvPr>
            <p:ph idx="2"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3" name="Google Shape;83;p19"/>
          <p:cNvSpPr txBox="1"/>
          <p:nvPr>
            <p:ph idx="3"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txBox="1"/>
          <p:nvPr>
            <p:ph idx="4"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5" name="Google Shape;85;p19"/>
          <p:cNvSpPr txBox="1"/>
          <p:nvPr>
            <p:ph idx="5"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9"/>
          <p:cNvSpPr txBox="1"/>
          <p:nvPr>
            <p:ph idx="6"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7" name="Shape 87"/>
        <p:cNvGrpSpPr/>
        <p:nvPr/>
      </p:nvGrpSpPr>
      <p:grpSpPr>
        <a:xfrm>
          <a:off x="0" y="0"/>
          <a:ext cx="0" cy="0"/>
          <a:chOff x="0" y="0"/>
          <a:chExt cx="0" cy="0"/>
        </a:xfrm>
      </p:grpSpPr>
      <p:sp>
        <p:nvSpPr>
          <p:cNvPr id="88" name="Google Shape;88;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0"/>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20"/>
          <p:cNvSpPr txBox="1"/>
          <p:nvPr>
            <p:ph idx="2" type="subTitle"/>
          </p:nvPr>
        </p:nvSpPr>
        <p:spPr>
          <a:xfrm>
            <a:off x="5555725" y="267120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1" name="Google Shape;91;p20"/>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2" name="Google Shape;92;p20"/>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3" name="Google Shape;93;p20"/>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4" name="Google Shape;94;p20"/>
          <p:cNvSpPr txBox="1"/>
          <p:nvPr>
            <p:ph idx="6" type="subTitle"/>
          </p:nvPr>
        </p:nvSpPr>
        <p:spPr>
          <a:xfrm>
            <a:off x="5555725" y="3177725"/>
            <a:ext cx="3129300" cy="3945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5" name="Google Shape;95;p20"/>
          <p:cNvSpPr txBox="1"/>
          <p:nvPr>
            <p:ph idx="7" type="subTitle"/>
          </p:nvPr>
        </p:nvSpPr>
        <p:spPr>
          <a:xfrm>
            <a:off x="5555725" y="3684250"/>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6" name="Google Shape;96;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7" name="Shape 97"/>
        <p:cNvGrpSpPr/>
        <p:nvPr/>
      </p:nvGrpSpPr>
      <p:grpSpPr>
        <a:xfrm>
          <a:off x="0" y="0"/>
          <a:ext cx="0" cy="0"/>
          <a:chOff x="0" y="0"/>
          <a:chExt cx="0" cy="0"/>
        </a:xfrm>
      </p:grpSpPr>
      <p:sp>
        <p:nvSpPr>
          <p:cNvPr id="98" name="Google Shape;98;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21"/>
          <p:cNvSpPr txBox="1"/>
          <p:nvPr>
            <p:ph idx="1" type="subTitle"/>
          </p:nvPr>
        </p:nvSpPr>
        <p:spPr>
          <a:xfrm>
            <a:off x="458975" y="1438150"/>
            <a:ext cx="3128400" cy="4533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0" name="Google Shape;100;p21"/>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1" name="Google Shape;101;p21"/>
          <p:cNvSpPr txBox="1"/>
          <p:nvPr>
            <p:ph idx="3" type="subTitle"/>
          </p:nvPr>
        </p:nvSpPr>
        <p:spPr>
          <a:xfrm>
            <a:off x="4734000" y="1438150"/>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1"/>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3" name="Google Shape;103;p21"/>
          <p:cNvSpPr txBox="1"/>
          <p:nvPr>
            <p:ph idx="5" type="subTitle"/>
          </p:nvPr>
        </p:nvSpPr>
        <p:spPr>
          <a:xfrm>
            <a:off x="458975" y="2952375"/>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21"/>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5" name="Google Shape;105;p21"/>
          <p:cNvSpPr txBox="1"/>
          <p:nvPr>
            <p:ph idx="7" type="subTitle"/>
          </p:nvPr>
        </p:nvSpPr>
        <p:spPr>
          <a:xfrm>
            <a:off x="4734000" y="2952375"/>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6" name="Google Shape;106;p21"/>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7" name="Google Shape;107;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22"/>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11" name="Google Shape;111;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2" name="Shape 112"/>
        <p:cNvGrpSpPr/>
        <p:nvPr/>
      </p:nvGrpSpPr>
      <p:grpSpPr>
        <a:xfrm>
          <a:off x="0" y="0"/>
          <a:ext cx="0" cy="0"/>
          <a:chOff x="0" y="0"/>
          <a:chExt cx="0" cy="0"/>
        </a:xfrm>
      </p:grpSpPr>
      <p:sp>
        <p:nvSpPr>
          <p:cNvPr id="113" name="Google Shape;113;p23"/>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600"/>
              <a:buFont typeface="Montserrat SemiBold"/>
              <a:buNone/>
              <a:defRPr b="0" i="1" sz="36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9pPr>
          </a:lstStyle>
          <a:p/>
        </p:txBody>
      </p:sp>
      <p:sp>
        <p:nvSpPr>
          <p:cNvPr id="114" name="Google Shape;114;p23"/>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1000"/>
              </a:spcBef>
              <a:spcAft>
                <a:spcPts val="0"/>
              </a:spcAft>
              <a:buNone/>
              <a:defRPr>
                <a:solidFill>
                  <a:srgbClr val="4B3241"/>
                </a:solidFill>
              </a:defRPr>
            </a:lvl3pPr>
            <a:lvl4pPr lvl="3" rtl="0">
              <a:spcBef>
                <a:spcPts val="1000"/>
              </a:spcBef>
              <a:spcAft>
                <a:spcPts val="0"/>
              </a:spcAft>
              <a:buNone/>
              <a:defRPr>
                <a:solidFill>
                  <a:srgbClr val="4B3241"/>
                </a:solidFill>
              </a:defRPr>
            </a:lvl4pPr>
            <a:lvl5pPr lvl="4" rtl="0">
              <a:spcBef>
                <a:spcPts val="1000"/>
              </a:spcBef>
              <a:spcAft>
                <a:spcPts val="0"/>
              </a:spcAft>
              <a:buNone/>
              <a:defRPr>
                <a:solidFill>
                  <a:srgbClr val="4B3241"/>
                </a:solidFill>
              </a:defRPr>
            </a:lvl5pPr>
            <a:lvl6pPr lvl="5" rtl="0">
              <a:spcBef>
                <a:spcPts val="1000"/>
              </a:spcBef>
              <a:spcAft>
                <a:spcPts val="0"/>
              </a:spcAft>
              <a:buNone/>
              <a:defRPr>
                <a:solidFill>
                  <a:srgbClr val="4B3241"/>
                </a:solidFill>
              </a:defRPr>
            </a:lvl6pPr>
            <a:lvl7pPr lvl="6" rtl="0">
              <a:spcBef>
                <a:spcPts val="1000"/>
              </a:spcBef>
              <a:spcAft>
                <a:spcPts val="0"/>
              </a:spcAft>
              <a:buNone/>
              <a:defRPr>
                <a:solidFill>
                  <a:srgbClr val="4B3241"/>
                </a:solidFill>
              </a:defRPr>
            </a:lvl7pPr>
            <a:lvl8pPr lvl="7" rtl="0">
              <a:spcBef>
                <a:spcPts val="1000"/>
              </a:spcBef>
              <a:spcAft>
                <a:spcPts val="0"/>
              </a:spcAft>
              <a:buNone/>
              <a:defRPr>
                <a:solidFill>
                  <a:srgbClr val="4B3241"/>
                </a:solidFill>
              </a:defRPr>
            </a:lvl8pPr>
            <a:lvl9pPr lvl="8" rtl="0">
              <a:spcBef>
                <a:spcPts val="1000"/>
              </a:spcBef>
              <a:spcAft>
                <a:spcPts val="1000"/>
              </a:spcAft>
              <a:buNone/>
              <a:defRPr>
                <a:solidFill>
                  <a:srgbClr val="4B3241"/>
                </a:solidFill>
              </a:defRPr>
            </a:lvl9pPr>
          </a:lstStyle>
          <a:p/>
        </p:txBody>
      </p:sp>
      <p:pic>
        <p:nvPicPr>
          <p:cNvPr id="115" name="Google Shape;115;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4"/>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25" name="Shape 125"/>
        <p:cNvGrpSpPr/>
        <p:nvPr/>
      </p:nvGrpSpPr>
      <p:grpSpPr>
        <a:xfrm>
          <a:off x="0" y="0"/>
          <a:ext cx="0" cy="0"/>
          <a:chOff x="0" y="0"/>
          <a:chExt cx="0" cy="0"/>
        </a:xfrm>
      </p:grpSpPr>
      <p:sp>
        <p:nvSpPr>
          <p:cNvPr id="126" name="Google Shape;126;p27"/>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27" name="Google Shape;127;p2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28" name="Google Shape;128;p27"/>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4.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259525"/>
            <a:ext cx="8226000" cy="31599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17500" lvl="4" marL="22860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5pPr>
            <a:lvl6pPr indent="-317500" lvl="5" marL="27432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6pPr>
            <a:lvl7pPr indent="-317500" lvl="6" marL="32004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7pPr>
            <a:lvl8pPr indent="-317500" lvl="7" marL="3657600" rtl="0">
              <a:lnSpc>
                <a:spcPct val="130000"/>
              </a:lnSpc>
              <a:spcBef>
                <a:spcPts val="4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8pPr>
            <a:lvl9pPr indent="-317500" lvl="8" marL="4114800" rtl="0">
              <a:lnSpc>
                <a:spcPct val="130000"/>
              </a:lnSpc>
              <a:spcBef>
                <a:spcPts val="400"/>
              </a:spcBef>
              <a:spcAft>
                <a:spcPts val="200"/>
              </a:spcAft>
              <a:buClr>
                <a:schemeClr val="dk2"/>
              </a:buClr>
              <a:buSzPts val="1400"/>
              <a:buFont typeface="Montserrat"/>
              <a:buChar char="–"/>
              <a:defRPr sz="1400">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0" name="Shape 120"/>
        <p:cNvGrpSpPr/>
        <p:nvPr/>
      </p:nvGrpSpPr>
      <p:grpSpPr>
        <a:xfrm>
          <a:off x="0" y="0"/>
          <a:ext cx="0" cy="0"/>
          <a:chOff x="0" y="0"/>
          <a:chExt cx="0" cy="0"/>
        </a:xfrm>
      </p:grpSpPr>
      <p:sp>
        <p:nvSpPr>
          <p:cNvPr id="121" name="Google Shape;121;p2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122" name="Google Shape;122;p2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23" name="Google Shape;123;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24" name="Google Shape;124;p26"/>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2" name="Shape 132"/>
        <p:cNvGrpSpPr/>
        <p:nvPr/>
      </p:nvGrpSpPr>
      <p:grpSpPr>
        <a:xfrm>
          <a:off x="0" y="0"/>
          <a:ext cx="0" cy="0"/>
          <a:chOff x="0" y="0"/>
          <a:chExt cx="0" cy="0"/>
        </a:xfrm>
      </p:grpSpPr>
      <p:sp>
        <p:nvSpPr>
          <p:cNvPr id="133" name="Google Shape;133;p28"/>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Lesson 13 - Review 2</a:t>
            </a:r>
            <a:endParaRPr>
              <a:solidFill>
                <a:srgbClr val="4B3241"/>
              </a:solidFill>
            </a:endParaRPr>
          </a:p>
        </p:txBody>
      </p:sp>
      <p:sp>
        <p:nvSpPr>
          <p:cNvPr id="134" name="Google Shape;134;p28"/>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4B3241"/>
                </a:solidFill>
              </a:rPr>
              <a:t>Chemistry - Key Stage 3</a:t>
            </a:r>
            <a:endParaRPr>
              <a:solidFill>
                <a:srgbClr val="4B3241"/>
              </a:solidFill>
            </a:endParaRPr>
          </a:p>
        </p:txBody>
      </p:sp>
      <p:sp>
        <p:nvSpPr>
          <p:cNvPr id="135" name="Google Shape;135;p28"/>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4B3241"/>
                </a:solidFill>
              </a:rPr>
              <a:t>Miss Charlton</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2" name="Shape 272"/>
        <p:cNvGrpSpPr/>
        <p:nvPr/>
      </p:nvGrpSpPr>
      <p:grpSpPr>
        <a:xfrm>
          <a:off x="0" y="0"/>
          <a:ext cx="0" cy="0"/>
          <a:chOff x="0" y="0"/>
          <a:chExt cx="0" cy="0"/>
        </a:xfrm>
      </p:grpSpPr>
      <p:sp>
        <p:nvSpPr>
          <p:cNvPr id="273" name="Google Shape;273;p37"/>
          <p:cNvSpPr txBox="1"/>
          <p:nvPr/>
        </p:nvSpPr>
        <p:spPr>
          <a:xfrm>
            <a:off x="457200" y="1431700"/>
            <a:ext cx="6224100" cy="1914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000">
                <a:solidFill>
                  <a:schemeClr val="dk2"/>
                </a:solidFill>
                <a:latin typeface="Montserrat SemiBold"/>
                <a:ea typeface="Montserrat SemiBold"/>
                <a:cs typeface="Montserrat SemiBold"/>
                <a:sym typeface="Montserrat SemiBold"/>
              </a:rPr>
              <a:t>Answers</a:t>
            </a:r>
            <a:endParaRPr sz="3000">
              <a:solidFill>
                <a:schemeClr val="dk2"/>
              </a:solidFill>
              <a:latin typeface="Montserrat SemiBold"/>
              <a:ea typeface="Montserrat SemiBold"/>
              <a:cs typeface="Montserrat SemiBold"/>
              <a:sym typeface="Montserrat SemiBold"/>
            </a:endParaRPr>
          </a:p>
        </p:txBody>
      </p:sp>
      <p:sp>
        <p:nvSpPr>
          <p:cNvPr id="274" name="Google Shape;274;p3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FFFFFF"/>
              </a:solidFill>
              <a:latin typeface="Montserrat Medium"/>
              <a:ea typeface="Montserrat Medium"/>
              <a:cs typeface="Montserrat Medium"/>
              <a:sym typeface="Montserrat Medium"/>
            </a:endParaRPr>
          </a:p>
        </p:txBody>
      </p:sp>
      <p:sp>
        <p:nvSpPr>
          <p:cNvPr id="275" name="Google Shape;275;p3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rgbClr val="434343"/>
                </a:solidFill>
              </a:rPr>
              <a:t>‹#›</a:t>
            </a:fld>
            <a:endParaRPr>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8"/>
          <p:cNvSpPr txBox="1"/>
          <p:nvPr>
            <p:ph type="title"/>
          </p:nvPr>
        </p:nvSpPr>
        <p:spPr>
          <a:xfrm>
            <a:off x="458975" y="217800"/>
            <a:ext cx="57561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Balancing Equations</a:t>
            </a:r>
            <a:endParaRPr/>
          </a:p>
        </p:txBody>
      </p:sp>
      <p:sp>
        <p:nvSpPr>
          <p:cNvPr id="281" name="Google Shape;281;p3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82" name="Google Shape;282;p38"/>
          <p:cNvSpPr txBox="1"/>
          <p:nvPr/>
        </p:nvSpPr>
        <p:spPr>
          <a:xfrm>
            <a:off x="478800" y="632475"/>
            <a:ext cx="7862400" cy="2571900"/>
          </a:xfrm>
          <a:prstGeom prst="rect">
            <a:avLst/>
          </a:prstGeom>
          <a:noFill/>
          <a:ln>
            <a:noFill/>
          </a:ln>
        </p:spPr>
        <p:txBody>
          <a:bodyPr anchorCtr="0" anchor="t" bIns="0" lIns="0" spcFirstLastPara="1" rIns="0" wrap="square" tIns="0">
            <a:noAutofit/>
          </a:bodyPr>
          <a:lstStyle/>
          <a:p>
            <a:pPr indent="-266700" lvl="0" marL="228600" rtl="0" algn="ctr">
              <a:lnSpc>
                <a:spcPct val="229545"/>
              </a:lnSpc>
              <a:spcBef>
                <a:spcPts val="600"/>
              </a:spcBef>
              <a:spcAft>
                <a:spcPts val="0"/>
              </a:spcAft>
              <a:buClr>
                <a:srgbClr val="434343"/>
              </a:buClr>
              <a:buSzPts val="2400"/>
              <a:buFont typeface="Montserrat"/>
              <a:buAutoNum type="arabicPeriod"/>
            </a:pPr>
            <a:r>
              <a:rPr lang="en-GB" sz="2400">
                <a:latin typeface="Montserrat"/>
                <a:ea typeface="Montserrat"/>
                <a:cs typeface="Montserrat"/>
                <a:sym typeface="Montserrat"/>
              </a:rPr>
              <a:t>H</a:t>
            </a:r>
            <a:r>
              <a:rPr baseline="-25000" lang="en-GB" sz="2400">
                <a:latin typeface="Montserrat"/>
                <a:ea typeface="Montserrat"/>
                <a:cs typeface="Montserrat"/>
                <a:sym typeface="Montserrat"/>
              </a:rPr>
              <a:t>2</a:t>
            </a:r>
            <a:r>
              <a:rPr lang="en-GB" sz="2400">
                <a:latin typeface="Montserrat"/>
                <a:ea typeface="Montserrat"/>
                <a:cs typeface="Montserrat"/>
                <a:sym typeface="Montserrat"/>
              </a:rPr>
              <a:t> 	+  Br</a:t>
            </a:r>
            <a:r>
              <a:rPr baseline="-25000" lang="en-GB" sz="2400">
                <a:latin typeface="Montserrat"/>
                <a:ea typeface="Montserrat"/>
                <a:cs typeface="Montserrat"/>
                <a:sym typeface="Montserrat"/>
              </a:rPr>
              <a:t>2</a:t>
            </a:r>
            <a:r>
              <a:rPr lang="en-GB" sz="2400">
                <a:latin typeface="Montserrat"/>
                <a:ea typeface="Montserrat"/>
                <a:cs typeface="Montserrat"/>
                <a:sym typeface="Montserrat"/>
              </a:rPr>
              <a:t>               HBr </a:t>
            </a:r>
            <a:endParaRPr sz="2400">
              <a:latin typeface="Montserrat"/>
              <a:ea typeface="Montserrat"/>
              <a:cs typeface="Montserrat"/>
              <a:sym typeface="Montserrat"/>
            </a:endParaRPr>
          </a:p>
          <a:p>
            <a:pPr indent="0" lvl="0" marL="228600" rtl="0" algn="ctr">
              <a:lnSpc>
                <a:spcPct val="229545"/>
              </a:lnSpc>
              <a:spcBef>
                <a:spcPts val="600"/>
              </a:spcBef>
              <a:spcAft>
                <a:spcPts val="0"/>
              </a:spcAft>
              <a:buNone/>
            </a:pPr>
            <a:r>
              <a:rPr lang="en-GB" sz="2400">
                <a:latin typeface="Montserrat"/>
                <a:ea typeface="Montserrat"/>
                <a:cs typeface="Montserrat"/>
                <a:sym typeface="Montserrat"/>
              </a:rPr>
              <a:t>    </a:t>
            </a:r>
            <a:endParaRPr sz="2400">
              <a:latin typeface="Montserrat"/>
              <a:ea typeface="Montserrat"/>
              <a:cs typeface="Montserrat"/>
              <a:sym typeface="Montserrat"/>
            </a:endParaRPr>
          </a:p>
          <a:p>
            <a:pPr indent="-266700" lvl="0" marL="228600" rtl="0" algn="ctr">
              <a:lnSpc>
                <a:spcPct val="235454"/>
              </a:lnSpc>
              <a:spcBef>
                <a:spcPts val="600"/>
              </a:spcBef>
              <a:spcAft>
                <a:spcPts val="0"/>
              </a:spcAft>
              <a:buClr>
                <a:srgbClr val="434343"/>
              </a:buClr>
              <a:buSzPts val="2400"/>
              <a:buFont typeface="Montserrat"/>
              <a:buAutoNum type="arabicPeriod"/>
            </a:pPr>
            <a:r>
              <a:rPr lang="en-GB" sz="2400">
                <a:latin typeface="Montserrat"/>
                <a:ea typeface="Montserrat"/>
                <a:cs typeface="Montserrat"/>
                <a:sym typeface="Montserrat"/>
              </a:rPr>
              <a:t>  Ca  +  O</a:t>
            </a:r>
            <a:r>
              <a:rPr baseline="-25000" lang="en-GB" sz="2400">
                <a:latin typeface="Montserrat"/>
                <a:ea typeface="Montserrat"/>
                <a:cs typeface="Montserrat"/>
                <a:sym typeface="Montserrat"/>
              </a:rPr>
              <a:t>2</a:t>
            </a:r>
            <a:r>
              <a:rPr lang="en-GB" sz="2400">
                <a:latin typeface="Montserrat"/>
                <a:ea typeface="Montserrat"/>
                <a:cs typeface="Montserrat"/>
                <a:sym typeface="Montserrat"/>
              </a:rPr>
              <a:t>               CaO </a:t>
            </a:r>
            <a:endParaRPr baseline="-25000" sz="2400">
              <a:latin typeface="Montserrat"/>
              <a:ea typeface="Montserrat"/>
              <a:cs typeface="Montserrat"/>
              <a:sym typeface="Montserrat"/>
            </a:endParaRPr>
          </a:p>
        </p:txBody>
      </p:sp>
      <p:sp>
        <p:nvSpPr>
          <p:cNvPr id="283" name="Google Shape;283;p38"/>
          <p:cNvSpPr/>
          <p:nvPr/>
        </p:nvSpPr>
        <p:spPr>
          <a:xfrm>
            <a:off x="4428013" y="776925"/>
            <a:ext cx="720000" cy="322800"/>
          </a:xfrm>
          <a:prstGeom prst="rightArrow">
            <a:avLst>
              <a:gd fmla="val 50000" name="adj1"/>
              <a:gd fmla="val 50000" name="adj2"/>
            </a:avLst>
          </a:prstGeom>
          <a:solidFill>
            <a:srgbClr val="000000"/>
          </a:solidFill>
          <a:ln cap="flat" cmpd="sng" w="9525">
            <a:solidFill>
              <a:schemeClr val="accent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4" name="Google Shape;284;p38"/>
          <p:cNvSpPr/>
          <p:nvPr/>
        </p:nvSpPr>
        <p:spPr>
          <a:xfrm>
            <a:off x="4389913" y="2559138"/>
            <a:ext cx="720000" cy="322800"/>
          </a:xfrm>
          <a:prstGeom prst="rightArrow">
            <a:avLst>
              <a:gd fmla="val 50000" name="adj1"/>
              <a:gd fmla="val 50000" name="adj2"/>
            </a:avLst>
          </a:prstGeom>
          <a:solidFill>
            <a:srgbClr val="000000"/>
          </a:solidFill>
          <a:ln cap="flat" cmpd="sng" w="9525">
            <a:solidFill>
              <a:schemeClr val="accent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aphicFrame>
        <p:nvGraphicFramePr>
          <p:cNvPr id="285" name="Google Shape;285;p38"/>
          <p:cNvGraphicFramePr/>
          <p:nvPr/>
        </p:nvGraphicFramePr>
        <p:xfrm>
          <a:off x="1687575" y="1223125"/>
          <a:ext cx="3000000" cy="3000000"/>
        </p:xfrm>
        <a:graphic>
          <a:graphicData uri="http://schemas.openxmlformats.org/drawingml/2006/table">
            <a:tbl>
              <a:tblPr>
                <a:noFill/>
                <a:tableStyleId>{8EF34416-B54D-433A-A0DB-5594578C94D1}</a:tableStyleId>
              </a:tblPr>
              <a:tblGrid>
                <a:gridCol w="1374500"/>
                <a:gridCol w="1738250"/>
                <a:gridCol w="1852400"/>
              </a:tblGrid>
              <a:tr h="448750">
                <a:tc>
                  <a:txBody>
                    <a:bodyPr/>
                    <a:lstStyle/>
                    <a:p>
                      <a:pPr indent="0" lvl="0" marL="0" rtl="0" algn="ctr">
                        <a:spcBef>
                          <a:spcPts val="0"/>
                        </a:spcBef>
                        <a:spcAft>
                          <a:spcPts val="0"/>
                        </a:spcAft>
                        <a:buNone/>
                      </a:pPr>
                      <a:r>
                        <a:rPr lang="en-GB" sz="1900">
                          <a:latin typeface="Montserrat"/>
                          <a:ea typeface="Montserrat"/>
                          <a:cs typeface="Montserrat"/>
                          <a:sym typeface="Montserrat"/>
                        </a:rPr>
                        <a:t>Element</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900">
                          <a:latin typeface="Montserrat"/>
                          <a:ea typeface="Montserrat"/>
                          <a:cs typeface="Montserrat"/>
                          <a:sym typeface="Montserrat"/>
                        </a:rPr>
                        <a:t>Left</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900">
                          <a:latin typeface="Montserrat"/>
                          <a:ea typeface="Montserrat"/>
                          <a:cs typeface="Montserrat"/>
                          <a:sym typeface="Montserrat"/>
                        </a:rPr>
                        <a:t>Right</a:t>
                      </a:r>
                      <a:endParaRPr sz="1900">
                        <a:latin typeface="Montserrat"/>
                        <a:ea typeface="Montserrat"/>
                        <a:cs typeface="Montserrat"/>
                        <a:sym typeface="Montserrat"/>
                      </a:endParaRPr>
                    </a:p>
                  </a:txBody>
                  <a:tcPr marT="45725" marB="45725" marR="45725" marL="45725"/>
                </a:tc>
              </a:tr>
              <a:tr h="246175">
                <a:tc>
                  <a:txBody>
                    <a:bodyPr/>
                    <a:lstStyle/>
                    <a:p>
                      <a:pPr indent="0" lvl="0" marL="0" rtl="0" algn="ctr">
                        <a:spcBef>
                          <a:spcPts val="0"/>
                        </a:spcBef>
                        <a:spcAft>
                          <a:spcPts val="0"/>
                        </a:spcAft>
                        <a:buNone/>
                      </a:pPr>
                      <a:r>
                        <a:rPr lang="en-GB" sz="1900">
                          <a:latin typeface="Montserrat"/>
                          <a:ea typeface="Montserrat"/>
                          <a:cs typeface="Montserrat"/>
                          <a:sym typeface="Montserrat"/>
                        </a:rPr>
                        <a:t>H</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r>
              <a:tr h="246175">
                <a:tc>
                  <a:txBody>
                    <a:bodyPr/>
                    <a:lstStyle/>
                    <a:p>
                      <a:pPr indent="0" lvl="0" marL="0" rtl="0" algn="ctr">
                        <a:spcBef>
                          <a:spcPts val="0"/>
                        </a:spcBef>
                        <a:spcAft>
                          <a:spcPts val="0"/>
                        </a:spcAft>
                        <a:buNone/>
                      </a:pPr>
                      <a:r>
                        <a:rPr lang="en-GB" sz="1900">
                          <a:latin typeface="Montserrat"/>
                          <a:ea typeface="Montserrat"/>
                          <a:cs typeface="Montserrat"/>
                          <a:sym typeface="Montserrat"/>
                        </a:rPr>
                        <a:t>Br</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r>
            </a:tbl>
          </a:graphicData>
        </a:graphic>
      </p:graphicFrame>
      <p:graphicFrame>
        <p:nvGraphicFramePr>
          <p:cNvPr id="286" name="Google Shape;286;p38"/>
          <p:cNvGraphicFramePr/>
          <p:nvPr/>
        </p:nvGraphicFramePr>
        <p:xfrm>
          <a:off x="1687575" y="3204325"/>
          <a:ext cx="3000000" cy="3000000"/>
        </p:xfrm>
        <a:graphic>
          <a:graphicData uri="http://schemas.openxmlformats.org/drawingml/2006/table">
            <a:tbl>
              <a:tblPr>
                <a:noFill/>
                <a:tableStyleId>{8EF34416-B54D-433A-A0DB-5594578C94D1}</a:tableStyleId>
              </a:tblPr>
              <a:tblGrid>
                <a:gridCol w="1374500"/>
                <a:gridCol w="1738250"/>
                <a:gridCol w="1852400"/>
              </a:tblGrid>
              <a:tr h="448750">
                <a:tc>
                  <a:txBody>
                    <a:bodyPr/>
                    <a:lstStyle/>
                    <a:p>
                      <a:pPr indent="0" lvl="0" marL="0" rtl="0" algn="ctr">
                        <a:spcBef>
                          <a:spcPts val="0"/>
                        </a:spcBef>
                        <a:spcAft>
                          <a:spcPts val="0"/>
                        </a:spcAft>
                        <a:buNone/>
                      </a:pPr>
                      <a:r>
                        <a:rPr lang="en-GB" sz="1900">
                          <a:latin typeface="Montserrat"/>
                          <a:ea typeface="Montserrat"/>
                          <a:cs typeface="Montserrat"/>
                          <a:sym typeface="Montserrat"/>
                        </a:rPr>
                        <a:t>Element</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900">
                          <a:latin typeface="Montserrat"/>
                          <a:ea typeface="Montserrat"/>
                          <a:cs typeface="Montserrat"/>
                          <a:sym typeface="Montserrat"/>
                        </a:rPr>
                        <a:t>Left</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900">
                          <a:latin typeface="Montserrat"/>
                          <a:ea typeface="Montserrat"/>
                          <a:cs typeface="Montserrat"/>
                          <a:sym typeface="Montserrat"/>
                        </a:rPr>
                        <a:t>Right</a:t>
                      </a:r>
                      <a:endParaRPr sz="1900">
                        <a:latin typeface="Montserrat"/>
                        <a:ea typeface="Montserrat"/>
                        <a:cs typeface="Montserrat"/>
                        <a:sym typeface="Montserrat"/>
                      </a:endParaRPr>
                    </a:p>
                  </a:txBody>
                  <a:tcPr marT="45725" marB="45725" marR="45725" marL="45725"/>
                </a:tc>
              </a:tr>
              <a:tr h="246175">
                <a:tc>
                  <a:txBody>
                    <a:bodyPr/>
                    <a:lstStyle/>
                    <a:p>
                      <a:pPr indent="0" lvl="0" marL="0" rtl="0" algn="ctr">
                        <a:spcBef>
                          <a:spcPts val="0"/>
                        </a:spcBef>
                        <a:spcAft>
                          <a:spcPts val="0"/>
                        </a:spcAft>
                        <a:buNone/>
                      </a:pPr>
                      <a:r>
                        <a:rPr lang="en-GB" sz="1900">
                          <a:latin typeface="Montserrat"/>
                          <a:ea typeface="Montserrat"/>
                          <a:cs typeface="Montserrat"/>
                          <a:sym typeface="Montserrat"/>
                        </a:rPr>
                        <a:t>Ca</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r>
              <a:tr h="246175">
                <a:tc>
                  <a:txBody>
                    <a:bodyPr/>
                    <a:lstStyle/>
                    <a:p>
                      <a:pPr indent="0" lvl="0" marL="0" rtl="0" algn="ctr">
                        <a:spcBef>
                          <a:spcPts val="0"/>
                        </a:spcBef>
                        <a:spcAft>
                          <a:spcPts val="0"/>
                        </a:spcAft>
                        <a:buNone/>
                      </a:pPr>
                      <a:r>
                        <a:rPr lang="en-GB" sz="1900">
                          <a:latin typeface="Montserrat"/>
                          <a:ea typeface="Montserrat"/>
                          <a:cs typeface="Montserrat"/>
                          <a:sym typeface="Montserrat"/>
                        </a:rPr>
                        <a:t>O</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r>
            </a:tbl>
          </a:graphicData>
        </a:graphic>
      </p:graphicFrame>
      <p:sp>
        <p:nvSpPr>
          <p:cNvPr id="287" name="Google Shape;287;p38"/>
          <p:cNvSpPr txBox="1"/>
          <p:nvPr/>
        </p:nvSpPr>
        <p:spPr>
          <a:xfrm>
            <a:off x="3712025" y="16244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2</a:t>
            </a:r>
            <a:endParaRPr sz="1900">
              <a:latin typeface="Montserrat"/>
              <a:ea typeface="Montserrat"/>
              <a:cs typeface="Montserrat"/>
              <a:sym typeface="Montserrat"/>
            </a:endParaRPr>
          </a:p>
        </p:txBody>
      </p:sp>
      <p:sp>
        <p:nvSpPr>
          <p:cNvPr id="288" name="Google Shape;288;p38"/>
          <p:cNvSpPr txBox="1"/>
          <p:nvPr/>
        </p:nvSpPr>
        <p:spPr>
          <a:xfrm>
            <a:off x="5464625" y="16244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1</a:t>
            </a:r>
            <a:endParaRPr sz="1900">
              <a:latin typeface="Montserrat"/>
              <a:ea typeface="Montserrat"/>
              <a:cs typeface="Montserrat"/>
              <a:sym typeface="Montserrat"/>
            </a:endParaRPr>
          </a:p>
        </p:txBody>
      </p:sp>
      <p:cxnSp>
        <p:nvCxnSpPr>
          <p:cNvPr id="289" name="Google Shape;289;p38"/>
          <p:cNvCxnSpPr/>
          <p:nvPr/>
        </p:nvCxnSpPr>
        <p:spPr>
          <a:xfrm flipH="1" rot="10800000">
            <a:off x="5490575" y="1685950"/>
            <a:ext cx="140100" cy="213600"/>
          </a:xfrm>
          <a:prstGeom prst="straightConnector1">
            <a:avLst/>
          </a:prstGeom>
          <a:noFill/>
          <a:ln cap="flat" cmpd="sng" w="38100">
            <a:solidFill>
              <a:srgbClr val="000000"/>
            </a:solidFill>
            <a:prstDash val="solid"/>
            <a:round/>
            <a:headEnd len="med" w="med" type="none"/>
            <a:tailEnd len="med" w="med" type="none"/>
          </a:ln>
        </p:spPr>
      </p:cxnSp>
      <p:sp>
        <p:nvSpPr>
          <p:cNvPr id="290" name="Google Shape;290;p38"/>
          <p:cNvSpPr txBox="1"/>
          <p:nvPr/>
        </p:nvSpPr>
        <p:spPr>
          <a:xfrm>
            <a:off x="5769425" y="16244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2</a:t>
            </a:r>
            <a:endParaRPr sz="1900">
              <a:latin typeface="Montserrat"/>
              <a:ea typeface="Montserrat"/>
              <a:cs typeface="Montserrat"/>
              <a:sym typeface="Montserrat"/>
            </a:endParaRPr>
          </a:p>
        </p:txBody>
      </p:sp>
      <p:sp>
        <p:nvSpPr>
          <p:cNvPr id="291" name="Google Shape;291;p38"/>
          <p:cNvSpPr txBox="1"/>
          <p:nvPr/>
        </p:nvSpPr>
        <p:spPr>
          <a:xfrm>
            <a:off x="5159825" y="6338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700">
                <a:latin typeface="Montserrat"/>
                <a:ea typeface="Montserrat"/>
                <a:cs typeface="Montserrat"/>
                <a:sym typeface="Montserrat"/>
              </a:rPr>
              <a:t>2</a:t>
            </a:r>
            <a:endParaRPr b="1" sz="2700">
              <a:latin typeface="Montserrat"/>
              <a:ea typeface="Montserrat"/>
              <a:cs typeface="Montserrat"/>
              <a:sym typeface="Montserrat"/>
            </a:endParaRPr>
          </a:p>
        </p:txBody>
      </p:sp>
      <p:sp>
        <p:nvSpPr>
          <p:cNvPr id="292" name="Google Shape;292;p38"/>
          <p:cNvSpPr txBox="1"/>
          <p:nvPr/>
        </p:nvSpPr>
        <p:spPr>
          <a:xfrm>
            <a:off x="3712025" y="20816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2</a:t>
            </a:r>
            <a:endParaRPr sz="1900">
              <a:latin typeface="Montserrat"/>
              <a:ea typeface="Montserrat"/>
              <a:cs typeface="Montserrat"/>
              <a:sym typeface="Montserrat"/>
            </a:endParaRPr>
          </a:p>
        </p:txBody>
      </p:sp>
      <p:sp>
        <p:nvSpPr>
          <p:cNvPr id="293" name="Google Shape;293;p38"/>
          <p:cNvSpPr txBox="1"/>
          <p:nvPr/>
        </p:nvSpPr>
        <p:spPr>
          <a:xfrm>
            <a:off x="5769425" y="20816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2</a:t>
            </a:r>
            <a:endParaRPr sz="1900">
              <a:latin typeface="Montserrat"/>
              <a:ea typeface="Montserrat"/>
              <a:cs typeface="Montserrat"/>
              <a:sym typeface="Montserrat"/>
            </a:endParaRPr>
          </a:p>
        </p:txBody>
      </p:sp>
      <p:sp>
        <p:nvSpPr>
          <p:cNvPr id="294" name="Google Shape;294;p38"/>
          <p:cNvSpPr txBox="1"/>
          <p:nvPr/>
        </p:nvSpPr>
        <p:spPr>
          <a:xfrm>
            <a:off x="5464625" y="20054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1</a:t>
            </a:r>
            <a:endParaRPr sz="1900">
              <a:latin typeface="Montserrat"/>
              <a:ea typeface="Montserrat"/>
              <a:cs typeface="Montserrat"/>
              <a:sym typeface="Montserrat"/>
            </a:endParaRPr>
          </a:p>
        </p:txBody>
      </p:sp>
      <p:cxnSp>
        <p:nvCxnSpPr>
          <p:cNvPr id="295" name="Google Shape;295;p38"/>
          <p:cNvCxnSpPr/>
          <p:nvPr/>
        </p:nvCxnSpPr>
        <p:spPr>
          <a:xfrm flipH="1" rot="10800000">
            <a:off x="5490575" y="2105050"/>
            <a:ext cx="140100" cy="213600"/>
          </a:xfrm>
          <a:prstGeom prst="straightConnector1">
            <a:avLst/>
          </a:prstGeom>
          <a:noFill/>
          <a:ln cap="flat" cmpd="sng" w="38100">
            <a:solidFill>
              <a:srgbClr val="000000"/>
            </a:solidFill>
            <a:prstDash val="solid"/>
            <a:round/>
            <a:headEnd len="med" w="med" type="none"/>
            <a:tailEnd len="med" w="med" type="none"/>
          </a:ln>
        </p:spPr>
      </p:cxnSp>
      <p:sp>
        <p:nvSpPr>
          <p:cNvPr id="296" name="Google Shape;296;p38"/>
          <p:cNvSpPr txBox="1"/>
          <p:nvPr/>
        </p:nvSpPr>
        <p:spPr>
          <a:xfrm>
            <a:off x="3712025" y="36437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1</a:t>
            </a:r>
            <a:endParaRPr sz="1900">
              <a:latin typeface="Montserrat"/>
              <a:ea typeface="Montserrat"/>
              <a:cs typeface="Montserrat"/>
              <a:sym typeface="Montserrat"/>
            </a:endParaRPr>
          </a:p>
        </p:txBody>
      </p:sp>
      <p:sp>
        <p:nvSpPr>
          <p:cNvPr id="297" name="Google Shape;297;p38"/>
          <p:cNvSpPr txBox="1"/>
          <p:nvPr/>
        </p:nvSpPr>
        <p:spPr>
          <a:xfrm>
            <a:off x="5540825" y="36437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1</a:t>
            </a:r>
            <a:endParaRPr sz="1900">
              <a:latin typeface="Montserrat"/>
              <a:ea typeface="Montserrat"/>
              <a:cs typeface="Montserrat"/>
              <a:sym typeface="Montserrat"/>
            </a:endParaRPr>
          </a:p>
        </p:txBody>
      </p:sp>
      <p:sp>
        <p:nvSpPr>
          <p:cNvPr id="298" name="Google Shape;298;p38"/>
          <p:cNvSpPr txBox="1"/>
          <p:nvPr/>
        </p:nvSpPr>
        <p:spPr>
          <a:xfrm>
            <a:off x="3712025" y="40247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2</a:t>
            </a:r>
            <a:endParaRPr sz="1900">
              <a:latin typeface="Montserrat"/>
              <a:ea typeface="Montserrat"/>
              <a:cs typeface="Montserrat"/>
              <a:sym typeface="Montserrat"/>
            </a:endParaRPr>
          </a:p>
        </p:txBody>
      </p:sp>
      <p:sp>
        <p:nvSpPr>
          <p:cNvPr id="299" name="Google Shape;299;p38"/>
          <p:cNvSpPr txBox="1"/>
          <p:nvPr/>
        </p:nvSpPr>
        <p:spPr>
          <a:xfrm>
            <a:off x="5540825" y="40247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1</a:t>
            </a:r>
            <a:endParaRPr sz="1900">
              <a:latin typeface="Montserrat"/>
              <a:ea typeface="Montserrat"/>
              <a:cs typeface="Montserrat"/>
              <a:sym typeface="Montserrat"/>
            </a:endParaRPr>
          </a:p>
        </p:txBody>
      </p:sp>
      <p:cxnSp>
        <p:nvCxnSpPr>
          <p:cNvPr id="300" name="Google Shape;300;p38"/>
          <p:cNvCxnSpPr/>
          <p:nvPr/>
        </p:nvCxnSpPr>
        <p:spPr>
          <a:xfrm flipH="1" rot="10800000">
            <a:off x="5566775" y="4124350"/>
            <a:ext cx="140100" cy="213600"/>
          </a:xfrm>
          <a:prstGeom prst="straightConnector1">
            <a:avLst/>
          </a:prstGeom>
          <a:noFill/>
          <a:ln cap="flat" cmpd="sng" w="38100">
            <a:solidFill>
              <a:srgbClr val="000000"/>
            </a:solidFill>
            <a:prstDash val="solid"/>
            <a:round/>
            <a:headEnd len="med" w="med" type="none"/>
            <a:tailEnd len="med" w="med" type="none"/>
          </a:ln>
        </p:spPr>
      </p:cxnSp>
      <p:sp>
        <p:nvSpPr>
          <p:cNvPr id="301" name="Google Shape;301;p38"/>
          <p:cNvSpPr txBox="1"/>
          <p:nvPr/>
        </p:nvSpPr>
        <p:spPr>
          <a:xfrm>
            <a:off x="5159825" y="24626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700">
                <a:latin typeface="Montserrat"/>
                <a:ea typeface="Montserrat"/>
                <a:cs typeface="Montserrat"/>
                <a:sym typeface="Montserrat"/>
              </a:rPr>
              <a:t>2</a:t>
            </a:r>
            <a:endParaRPr b="1" sz="2700">
              <a:latin typeface="Montserrat"/>
              <a:ea typeface="Montserrat"/>
              <a:cs typeface="Montserrat"/>
              <a:sym typeface="Montserrat"/>
            </a:endParaRPr>
          </a:p>
        </p:txBody>
      </p:sp>
      <p:sp>
        <p:nvSpPr>
          <p:cNvPr id="302" name="Google Shape;302;p38"/>
          <p:cNvSpPr txBox="1"/>
          <p:nvPr/>
        </p:nvSpPr>
        <p:spPr>
          <a:xfrm>
            <a:off x="5769425" y="40247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2</a:t>
            </a:r>
            <a:endParaRPr sz="1900">
              <a:latin typeface="Montserrat"/>
              <a:ea typeface="Montserrat"/>
              <a:cs typeface="Montserrat"/>
              <a:sym typeface="Montserrat"/>
            </a:endParaRPr>
          </a:p>
        </p:txBody>
      </p:sp>
      <p:cxnSp>
        <p:nvCxnSpPr>
          <p:cNvPr id="303" name="Google Shape;303;p38"/>
          <p:cNvCxnSpPr/>
          <p:nvPr/>
        </p:nvCxnSpPr>
        <p:spPr>
          <a:xfrm flipH="1" rot="10800000">
            <a:off x="5566775" y="3743350"/>
            <a:ext cx="140100" cy="213600"/>
          </a:xfrm>
          <a:prstGeom prst="straightConnector1">
            <a:avLst/>
          </a:prstGeom>
          <a:noFill/>
          <a:ln cap="flat" cmpd="sng" w="38100">
            <a:solidFill>
              <a:srgbClr val="000000"/>
            </a:solidFill>
            <a:prstDash val="solid"/>
            <a:round/>
            <a:headEnd len="med" w="med" type="none"/>
            <a:tailEnd len="med" w="med" type="none"/>
          </a:ln>
        </p:spPr>
      </p:cxnSp>
      <p:sp>
        <p:nvSpPr>
          <p:cNvPr id="304" name="Google Shape;304;p38"/>
          <p:cNvSpPr txBox="1"/>
          <p:nvPr/>
        </p:nvSpPr>
        <p:spPr>
          <a:xfrm>
            <a:off x="5769425" y="36437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2</a:t>
            </a:r>
            <a:endParaRPr sz="1900">
              <a:latin typeface="Montserrat"/>
              <a:ea typeface="Montserrat"/>
              <a:cs typeface="Montserrat"/>
              <a:sym typeface="Montserrat"/>
            </a:endParaRPr>
          </a:p>
        </p:txBody>
      </p:sp>
      <p:cxnSp>
        <p:nvCxnSpPr>
          <p:cNvPr id="305" name="Google Shape;305;p38"/>
          <p:cNvCxnSpPr/>
          <p:nvPr/>
        </p:nvCxnSpPr>
        <p:spPr>
          <a:xfrm flipH="1" rot="10800000">
            <a:off x="3737975" y="3743350"/>
            <a:ext cx="140100" cy="213600"/>
          </a:xfrm>
          <a:prstGeom prst="straightConnector1">
            <a:avLst/>
          </a:prstGeom>
          <a:noFill/>
          <a:ln cap="flat" cmpd="sng" w="38100">
            <a:solidFill>
              <a:srgbClr val="000000"/>
            </a:solidFill>
            <a:prstDash val="solid"/>
            <a:round/>
            <a:headEnd len="med" w="med" type="none"/>
            <a:tailEnd len="med" w="med" type="none"/>
          </a:ln>
        </p:spPr>
      </p:cxnSp>
      <p:sp>
        <p:nvSpPr>
          <p:cNvPr id="306" name="Google Shape;306;p38"/>
          <p:cNvSpPr txBox="1"/>
          <p:nvPr/>
        </p:nvSpPr>
        <p:spPr>
          <a:xfrm>
            <a:off x="3940625" y="36437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1900">
                <a:latin typeface="Montserrat"/>
                <a:ea typeface="Montserrat"/>
                <a:cs typeface="Montserrat"/>
                <a:sym typeface="Montserrat"/>
              </a:rPr>
              <a:t>2</a:t>
            </a:r>
            <a:endParaRPr sz="1900">
              <a:latin typeface="Montserrat"/>
              <a:ea typeface="Montserrat"/>
              <a:cs typeface="Montserrat"/>
              <a:sym typeface="Montserrat"/>
            </a:endParaRPr>
          </a:p>
        </p:txBody>
      </p:sp>
      <p:sp>
        <p:nvSpPr>
          <p:cNvPr id="307" name="Google Shape;307;p38"/>
          <p:cNvSpPr txBox="1"/>
          <p:nvPr/>
        </p:nvSpPr>
        <p:spPr>
          <a:xfrm>
            <a:off x="2797625" y="24626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700">
                <a:latin typeface="Montserrat"/>
                <a:ea typeface="Montserrat"/>
                <a:cs typeface="Montserrat"/>
                <a:sym typeface="Montserrat"/>
              </a:rPr>
              <a:t>2</a:t>
            </a:r>
            <a:endParaRPr b="1" sz="27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2">
                                            <p:txEl>
                                              <p:pRg end="0" st="0"/>
                                            </p:txEl>
                                          </p:spTgt>
                                        </p:tgtEl>
                                        <p:attrNameLst>
                                          <p:attrName>style.visibility</p:attrName>
                                        </p:attrNameLst>
                                      </p:cBhvr>
                                      <p:to>
                                        <p:strVal val="visible"/>
                                      </p:to>
                                    </p:set>
                                    <p:animEffect filter="fade" transition="in">
                                      <p:cBhvr>
                                        <p:cTn dur="1000"/>
                                        <p:tgtEl>
                                          <p:spTgt spid="282">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2">
                                            <p:txEl>
                                              <p:pRg end="1" st="1"/>
                                            </p:txEl>
                                          </p:spTgt>
                                        </p:tgtEl>
                                        <p:attrNameLst>
                                          <p:attrName>style.visibility</p:attrName>
                                        </p:attrNameLst>
                                      </p:cBhvr>
                                      <p:to>
                                        <p:strVal val="visible"/>
                                      </p:to>
                                    </p:set>
                                    <p:animEffect filter="fade" transition="in">
                                      <p:cBhvr>
                                        <p:cTn dur="1000"/>
                                        <p:tgtEl>
                                          <p:spTgt spid="282">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82">
                                            <p:txEl>
                                              <p:pRg end="2" st="2"/>
                                            </p:txEl>
                                          </p:spTgt>
                                        </p:tgtEl>
                                        <p:attrNameLst>
                                          <p:attrName>style.visibility</p:attrName>
                                        </p:attrNameLst>
                                      </p:cBhvr>
                                      <p:to>
                                        <p:strVal val="visible"/>
                                      </p:to>
                                    </p:set>
                                    <p:animEffect filter="fade" transition="in">
                                      <p:cBhvr>
                                        <p:cTn dur="1000"/>
                                        <p:tgtEl>
                                          <p:spTgt spid="28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9"/>
          <p:cNvSpPr txBox="1"/>
          <p:nvPr>
            <p:ph type="title"/>
          </p:nvPr>
        </p:nvSpPr>
        <p:spPr>
          <a:xfrm>
            <a:off x="458975" y="217800"/>
            <a:ext cx="57561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Balancing Equations</a:t>
            </a:r>
            <a:endParaRPr/>
          </a:p>
        </p:txBody>
      </p:sp>
      <p:sp>
        <p:nvSpPr>
          <p:cNvPr id="313" name="Google Shape;313;p3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14" name="Google Shape;314;p39"/>
          <p:cNvSpPr txBox="1"/>
          <p:nvPr/>
        </p:nvSpPr>
        <p:spPr>
          <a:xfrm>
            <a:off x="814950" y="670575"/>
            <a:ext cx="7526400" cy="813600"/>
          </a:xfrm>
          <a:prstGeom prst="rect">
            <a:avLst/>
          </a:prstGeom>
          <a:noFill/>
          <a:ln>
            <a:noFill/>
          </a:ln>
        </p:spPr>
        <p:txBody>
          <a:bodyPr anchorCtr="0" anchor="t" bIns="0" lIns="0" spcFirstLastPara="1" rIns="0" wrap="square" tIns="0">
            <a:noAutofit/>
          </a:bodyPr>
          <a:lstStyle/>
          <a:p>
            <a:pPr indent="0" lvl="0" marL="228600" rtl="0" algn="ctr">
              <a:lnSpc>
                <a:spcPct val="235454"/>
              </a:lnSpc>
              <a:spcBef>
                <a:spcPts val="600"/>
              </a:spcBef>
              <a:spcAft>
                <a:spcPts val="0"/>
              </a:spcAft>
              <a:buNone/>
            </a:pPr>
            <a:r>
              <a:rPr lang="en-GB" sz="2400"/>
              <a:t>3.  MgCO</a:t>
            </a:r>
            <a:r>
              <a:rPr baseline="-25000" lang="en-GB" sz="2400"/>
              <a:t>3</a:t>
            </a:r>
            <a:r>
              <a:rPr lang="en-GB" sz="2400"/>
              <a:t>	+   HCl              MgCl</a:t>
            </a:r>
            <a:r>
              <a:rPr baseline="-25000" lang="en-GB" sz="2400"/>
              <a:t>2</a:t>
            </a:r>
            <a:r>
              <a:rPr lang="en-GB" sz="2400"/>
              <a:t>   +   H</a:t>
            </a:r>
            <a:r>
              <a:rPr baseline="-25000" lang="en-GB" sz="2400"/>
              <a:t>2</a:t>
            </a:r>
            <a:r>
              <a:rPr lang="en-GB" sz="2400"/>
              <a:t>O  +   CO</a:t>
            </a:r>
            <a:r>
              <a:rPr baseline="-25000" lang="en-GB" sz="2400"/>
              <a:t>2</a:t>
            </a:r>
            <a:r>
              <a:rPr lang="en-GB" sz="2400"/>
              <a:t>  </a:t>
            </a:r>
            <a:endParaRPr sz="2400"/>
          </a:p>
          <a:p>
            <a:pPr indent="0" lvl="0" marL="0" rtl="0" algn="l">
              <a:lnSpc>
                <a:spcPct val="235000"/>
              </a:lnSpc>
              <a:spcBef>
                <a:spcPts val="600"/>
              </a:spcBef>
              <a:spcAft>
                <a:spcPts val="600"/>
              </a:spcAft>
              <a:buNone/>
            </a:pPr>
            <a:r>
              <a:t/>
            </a:r>
            <a:endParaRPr sz="700"/>
          </a:p>
        </p:txBody>
      </p:sp>
      <p:sp>
        <p:nvSpPr>
          <p:cNvPr id="315" name="Google Shape;315;p39"/>
          <p:cNvSpPr/>
          <p:nvPr/>
        </p:nvSpPr>
        <p:spPr>
          <a:xfrm>
            <a:off x="3962531" y="776925"/>
            <a:ext cx="720000" cy="322800"/>
          </a:xfrm>
          <a:prstGeom prst="rightArrow">
            <a:avLst>
              <a:gd fmla="val 50000" name="adj1"/>
              <a:gd fmla="val 50000" name="adj2"/>
            </a:avLst>
          </a:prstGeom>
          <a:solidFill>
            <a:srgbClr val="000000"/>
          </a:solidFill>
          <a:ln cap="flat" cmpd="sng" w="9525">
            <a:solidFill>
              <a:schemeClr val="accent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aphicFrame>
        <p:nvGraphicFramePr>
          <p:cNvPr id="316" name="Google Shape;316;p39"/>
          <p:cNvGraphicFramePr/>
          <p:nvPr/>
        </p:nvGraphicFramePr>
        <p:xfrm>
          <a:off x="1192275" y="1604125"/>
          <a:ext cx="3000000" cy="3000000"/>
        </p:xfrm>
        <a:graphic>
          <a:graphicData uri="http://schemas.openxmlformats.org/drawingml/2006/table">
            <a:tbl>
              <a:tblPr>
                <a:noFill/>
                <a:tableStyleId>{8EF34416-B54D-433A-A0DB-5594578C94D1}</a:tableStyleId>
              </a:tblPr>
              <a:tblGrid>
                <a:gridCol w="1374500"/>
                <a:gridCol w="1738250"/>
                <a:gridCol w="1852400"/>
              </a:tblGrid>
              <a:tr h="448750">
                <a:tc>
                  <a:txBody>
                    <a:bodyPr/>
                    <a:lstStyle/>
                    <a:p>
                      <a:pPr indent="0" lvl="0" marL="0" rtl="0" algn="ctr">
                        <a:spcBef>
                          <a:spcPts val="0"/>
                        </a:spcBef>
                        <a:spcAft>
                          <a:spcPts val="0"/>
                        </a:spcAft>
                        <a:buNone/>
                      </a:pPr>
                      <a:r>
                        <a:rPr lang="en-GB" sz="1900">
                          <a:latin typeface="Montserrat"/>
                          <a:ea typeface="Montserrat"/>
                          <a:cs typeface="Montserrat"/>
                          <a:sym typeface="Montserrat"/>
                        </a:rPr>
                        <a:t>Element</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900">
                          <a:latin typeface="Montserrat"/>
                          <a:ea typeface="Montserrat"/>
                          <a:cs typeface="Montserrat"/>
                          <a:sym typeface="Montserrat"/>
                        </a:rPr>
                        <a:t>Left</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900">
                          <a:latin typeface="Montserrat"/>
                          <a:ea typeface="Montserrat"/>
                          <a:cs typeface="Montserrat"/>
                          <a:sym typeface="Montserrat"/>
                        </a:rPr>
                        <a:t>Right</a:t>
                      </a:r>
                      <a:endParaRPr sz="1900">
                        <a:latin typeface="Montserrat"/>
                        <a:ea typeface="Montserrat"/>
                        <a:cs typeface="Montserrat"/>
                        <a:sym typeface="Montserrat"/>
                      </a:endParaRPr>
                    </a:p>
                  </a:txBody>
                  <a:tcPr marT="45725" marB="45725" marR="45725" marL="45725"/>
                </a:tc>
              </a:tr>
              <a:tr h="246175">
                <a:tc>
                  <a:txBody>
                    <a:bodyPr/>
                    <a:lstStyle/>
                    <a:p>
                      <a:pPr indent="0" lvl="0" marL="0" rtl="0" algn="ctr">
                        <a:spcBef>
                          <a:spcPts val="0"/>
                        </a:spcBef>
                        <a:spcAft>
                          <a:spcPts val="0"/>
                        </a:spcAft>
                        <a:buNone/>
                      </a:pPr>
                      <a:r>
                        <a:rPr lang="en-GB" sz="1900">
                          <a:latin typeface="Montserrat"/>
                          <a:ea typeface="Montserrat"/>
                          <a:cs typeface="Montserrat"/>
                          <a:sym typeface="Montserrat"/>
                        </a:rPr>
                        <a:t>Mg</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r>
              <a:tr h="246175">
                <a:tc>
                  <a:txBody>
                    <a:bodyPr/>
                    <a:lstStyle/>
                    <a:p>
                      <a:pPr indent="0" lvl="0" marL="0" rtl="0" algn="ctr">
                        <a:spcBef>
                          <a:spcPts val="0"/>
                        </a:spcBef>
                        <a:spcAft>
                          <a:spcPts val="0"/>
                        </a:spcAft>
                        <a:buNone/>
                      </a:pPr>
                      <a:r>
                        <a:rPr lang="en-GB" sz="1900">
                          <a:latin typeface="Montserrat"/>
                          <a:ea typeface="Montserrat"/>
                          <a:cs typeface="Montserrat"/>
                          <a:sym typeface="Montserrat"/>
                        </a:rPr>
                        <a:t>H</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r>
              <a:tr h="246175">
                <a:tc>
                  <a:txBody>
                    <a:bodyPr/>
                    <a:lstStyle/>
                    <a:p>
                      <a:pPr indent="0" lvl="0" marL="0" rtl="0" algn="ctr">
                        <a:spcBef>
                          <a:spcPts val="0"/>
                        </a:spcBef>
                        <a:spcAft>
                          <a:spcPts val="0"/>
                        </a:spcAft>
                        <a:buNone/>
                      </a:pPr>
                      <a:r>
                        <a:rPr lang="en-GB" sz="1900">
                          <a:latin typeface="Montserrat"/>
                          <a:ea typeface="Montserrat"/>
                          <a:cs typeface="Montserrat"/>
                          <a:sym typeface="Montserrat"/>
                        </a:rPr>
                        <a:t>C</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r>
              <a:tr h="246175">
                <a:tc>
                  <a:txBody>
                    <a:bodyPr/>
                    <a:lstStyle/>
                    <a:p>
                      <a:pPr indent="0" lvl="0" marL="0" rtl="0" algn="ctr">
                        <a:spcBef>
                          <a:spcPts val="0"/>
                        </a:spcBef>
                        <a:spcAft>
                          <a:spcPts val="0"/>
                        </a:spcAft>
                        <a:buNone/>
                      </a:pPr>
                      <a:r>
                        <a:rPr lang="en-GB" sz="1900">
                          <a:latin typeface="Montserrat"/>
                          <a:ea typeface="Montserrat"/>
                          <a:cs typeface="Montserrat"/>
                          <a:sym typeface="Montserrat"/>
                        </a:rPr>
                        <a:t>Cl</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r>
              <a:tr h="246175">
                <a:tc>
                  <a:txBody>
                    <a:bodyPr/>
                    <a:lstStyle/>
                    <a:p>
                      <a:pPr indent="0" lvl="0" marL="0" rtl="0" algn="ctr">
                        <a:spcBef>
                          <a:spcPts val="0"/>
                        </a:spcBef>
                        <a:spcAft>
                          <a:spcPts val="0"/>
                        </a:spcAft>
                        <a:buNone/>
                      </a:pPr>
                      <a:r>
                        <a:rPr lang="en-GB" sz="1900">
                          <a:latin typeface="Montserrat"/>
                          <a:ea typeface="Montserrat"/>
                          <a:cs typeface="Montserrat"/>
                          <a:sym typeface="Montserrat"/>
                        </a:rPr>
                        <a:t>O</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r>
            </a:tbl>
          </a:graphicData>
        </a:graphic>
      </p:graphicFrame>
      <p:sp>
        <p:nvSpPr>
          <p:cNvPr id="317" name="Google Shape;317;p39"/>
          <p:cNvSpPr txBox="1"/>
          <p:nvPr/>
        </p:nvSpPr>
        <p:spPr>
          <a:xfrm>
            <a:off x="3276113" y="20528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1</a:t>
            </a:r>
            <a:endParaRPr sz="2100">
              <a:latin typeface="Montserrat"/>
              <a:ea typeface="Montserrat"/>
              <a:cs typeface="Montserrat"/>
              <a:sym typeface="Montserrat"/>
            </a:endParaRPr>
          </a:p>
        </p:txBody>
      </p:sp>
      <p:sp>
        <p:nvSpPr>
          <p:cNvPr id="318" name="Google Shape;318;p39"/>
          <p:cNvSpPr txBox="1"/>
          <p:nvPr/>
        </p:nvSpPr>
        <p:spPr>
          <a:xfrm>
            <a:off x="5066813" y="20528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1</a:t>
            </a:r>
            <a:endParaRPr sz="2100">
              <a:latin typeface="Montserrat"/>
              <a:ea typeface="Montserrat"/>
              <a:cs typeface="Montserrat"/>
              <a:sym typeface="Montserrat"/>
            </a:endParaRPr>
          </a:p>
        </p:txBody>
      </p:sp>
      <p:sp>
        <p:nvSpPr>
          <p:cNvPr id="319" name="Google Shape;319;p39"/>
          <p:cNvSpPr txBox="1"/>
          <p:nvPr/>
        </p:nvSpPr>
        <p:spPr>
          <a:xfrm>
            <a:off x="3276113" y="24338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1</a:t>
            </a:r>
            <a:endParaRPr sz="2100">
              <a:latin typeface="Montserrat"/>
              <a:ea typeface="Montserrat"/>
              <a:cs typeface="Montserrat"/>
              <a:sym typeface="Montserrat"/>
            </a:endParaRPr>
          </a:p>
        </p:txBody>
      </p:sp>
      <p:sp>
        <p:nvSpPr>
          <p:cNvPr id="320" name="Google Shape;320;p39"/>
          <p:cNvSpPr txBox="1"/>
          <p:nvPr/>
        </p:nvSpPr>
        <p:spPr>
          <a:xfrm>
            <a:off x="5066813" y="24338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2</a:t>
            </a:r>
            <a:endParaRPr sz="2100">
              <a:latin typeface="Montserrat"/>
              <a:ea typeface="Montserrat"/>
              <a:cs typeface="Montserrat"/>
              <a:sym typeface="Montserrat"/>
            </a:endParaRPr>
          </a:p>
        </p:txBody>
      </p:sp>
      <p:sp>
        <p:nvSpPr>
          <p:cNvPr id="321" name="Google Shape;321;p39"/>
          <p:cNvSpPr txBox="1"/>
          <p:nvPr/>
        </p:nvSpPr>
        <p:spPr>
          <a:xfrm>
            <a:off x="3276113" y="27767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1</a:t>
            </a:r>
            <a:endParaRPr sz="2100">
              <a:latin typeface="Montserrat"/>
              <a:ea typeface="Montserrat"/>
              <a:cs typeface="Montserrat"/>
              <a:sym typeface="Montserrat"/>
            </a:endParaRPr>
          </a:p>
        </p:txBody>
      </p:sp>
      <p:sp>
        <p:nvSpPr>
          <p:cNvPr id="322" name="Google Shape;322;p39"/>
          <p:cNvSpPr txBox="1"/>
          <p:nvPr/>
        </p:nvSpPr>
        <p:spPr>
          <a:xfrm>
            <a:off x="5066813" y="27767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1</a:t>
            </a:r>
            <a:endParaRPr sz="2100">
              <a:latin typeface="Montserrat"/>
              <a:ea typeface="Montserrat"/>
              <a:cs typeface="Montserrat"/>
              <a:sym typeface="Montserrat"/>
            </a:endParaRPr>
          </a:p>
        </p:txBody>
      </p:sp>
      <p:sp>
        <p:nvSpPr>
          <p:cNvPr id="323" name="Google Shape;323;p39"/>
          <p:cNvSpPr txBox="1"/>
          <p:nvPr/>
        </p:nvSpPr>
        <p:spPr>
          <a:xfrm>
            <a:off x="3276113" y="31577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1</a:t>
            </a:r>
            <a:endParaRPr sz="2100">
              <a:latin typeface="Montserrat"/>
              <a:ea typeface="Montserrat"/>
              <a:cs typeface="Montserrat"/>
              <a:sym typeface="Montserrat"/>
            </a:endParaRPr>
          </a:p>
        </p:txBody>
      </p:sp>
      <p:sp>
        <p:nvSpPr>
          <p:cNvPr id="324" name="Google Shape;324;p39"/>
          <p:cNvSpPr txBox="1"/>
          <p:nvPr/>
        </p:nvSpPr>
        <p:spPr>
          <a:xfrm>
            <a:off x="5066813" y="31577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2</a:t>
            </a:r>
            <a:endParaRPr sz="2100">
              <a:latin typeface="Montserrat"/>
              <a:ea typeface="Montserrat"/>
              <a:cs typeface="Montserrat"/>
              <a:sym typeface="Montserrat"/>
            </a:endParaRPr>
          </a:p>
        </p:txBody>
      </p:sp>
      <p:sp>
        <p:nvSpPr>
          <p:cNvPr id="325" name="Google Shape;325;p39"/>
          <p:cNvSpPr txBox="1"/>
          <p:nvPr/>
        </p:nvSpPr>
        <p:spPr>
          <a:xfrm>
            <a:off x="3276113" y="35387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3</a:t>
            </a:r>
            <a:endParaRPr sz="2100">
              <a:latin typeface="Montserrat"/>
              <a:ea typeface="Montserrat"/>
              <a:cs typeface="Montserrat"/>
              <a:sym typeface="Montserrat"/>
            </a:endParaRPr>
          </a:p>
        </p:txBody>
      </p:sp>
      <p:sp>
        <p:nvSpPr>
          <p:cNvPr id="326" name="Google Shape;326;p39"/>
          <p:cNvSpPr txBox="1"/>
          <p:nvPr/>
        </p:nvSpPr>
        <p:spPr>
          <a:xfrm>
            <a:off x="5066813" y="35387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3</a:t>
            </a:r>
            <a:endParaRPr sz="2100">
              <a:latin typeface="Montserrat"/>
              <a:ea typeface="Montserrat"/>
              <a:cs typeface="Montserrat"/>
              <a:sym typeface="Montserrat"/>
            </a:endParaRPr>
          </a:p>
        </p:txBody>
      </p:sp>
      <p:cxnSp>
        <p:nvCxnSpPr>
          <p:cNvPr id="327" name="Google Shape;327;p39"/>
          <p:cNvCxnSpPr/>
          <p:nvPr/>
        </p:nvCxnSpPr>
        <p:spPr>
          <a:xfrm flipH="1" rot="10800000">
            <a:off x="3238013" y="2457113"/>
            <a:ext cx="280500" cy="342900"/>
          </a:xfrm>
          <a:prstGeom prst="straightConnector1">
            <a:avLst/>
          </a:prstGeom>
          <a:noFill/>
          <a:ln cap="flat" cmpd="sng" w="76200">
            <a:solidFill>
              <a:srgbClr val="000000"/>
            </a:solidFill>
            <a:prstDash val="solid"/>
            <a:round/>
            <a:headEnd len="med" w="med" type="none"/>
            <a:tailEnd len="med" w="med" type="none"/>
          </a:ln>
        </p:spPr>
      </p:cxnSp>
      <p:sp>
        <p:nvSpPr>
          <p:cNvPr id="328" name="Google Shape;328;p39"/>
          <p:cNvSpPr txBox="1"/>
          <p:nvPr/>
        </p:nvSpPr>
        <p:spPr>
          <a:xfrm>
            <a:off x="3580913" y="24338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2</a:t>
            </a:r>
            <a:endParaRPr sz="2100">
              <a:latin typeface="Montserrat"/>
              <a:ea typeface="Montserrat"/>
              <a:cs typeface="Montserrat"/>
              <a:sym typeface="Montserrat"/>
            </a:endParaRPr>
          </a:p>
        </p:txBody>
      </p:sp>
      <p:sp>
        <p:nvSpPr>
          <p:cNvPr id="329" name="Google Shape;329;p39"/>
          <p:cNvSpPr txBox="1"/>
          <p:nvPr/>
        </p:nvSpPr>
        <p:spPr>
          <a:xfrm>
            <a:off x="2971313" y="6812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600">
                <a:latin typeface="Montserrat"/>
                <a:ea typeface="Montserrat"/>
                <a:cs typeface="Montserrat"/>
                <a:sym typeface="Montserrat"/>
              </a:rPr>
              <a:t>2</a:t>
            </a:r>
            <a:endParaRPr b="1" sz="2600">
              <a:latin typeface="Montserrat"/>
              <a:ea typeface="Montserrat"/>
              <a:cs typeface="Montserrat"/>
              <a:sym typeface="Montserrat"/>
            </a:endParaRPr>
          </a:p>
        </p:txBody>
      </p:sp>
      <p:cxnSp>
        <p:nvCxnSpPr>
          <p:cNvPr id="330" name="Google Shape;330;p39"/>
          <p:cNvCxnSpPr/>
          <p:nvPr/>
        </p:nvCxnSpPr>
        <p:spPr>
          <a:xfrm flipH="1" rot="10800000">
            <a:off x="3238013" y="3181013"/>
            <a:ext cx="280500" cy="342900"/>
          </a:xfrm>
          <a:prstGeom prst="straightConnector1">
            <a:avLst/>
          </a:prstGeom>
          <a:noFill/>
          <a:ln cap="flat" cmpd="sng" w="76200">
            <a:solidFill>
              <a:srgbClr val="000000"/>
            </a:solidFill>
            <a:prstDash val="solid"/>
            <a:round/>
            <a:headEnd len="med" w="med" type="none"/>
            <a:tailEnd len="med" w="med" type="none"/>
          </a:ln>
        </p:spPr>
      </p:cxnSp>
      <p:sp>
        <p:nvSpPr>
          <p:cNvPr id="331" name="Google Shape;331;p39"/>
          <p:cNvSpPr txBox="1"/>
          <p:nvPr/>
        </p:nvSpPr>
        <p:spPr>
          <a:xfrm>
            <a:off x="3580913" y="31577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2</a:t>
            </a:r>
            <a:endParaRPr sz="21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Effect filter="fade" transition="in">
                                      <p:cBhvr>
                                        <p:cTn dur="1000"/>
                                        <p:tgtEl>
                                          <p:spTgt spid="3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1" st="1"/>
                                            </p:txEl>
                                          </p:spTgt>
                                        </p:tgtEl>
                                        <p:attrNameLst>
                                          <p:attrName>style.visibility</p:attrName>
                                        </p:attrNameLst>
                                      </p:cBhvr>
                                      <p:to>
                                        <p:strVal val="visible"/>
                                      </p:to>
                                    </p:set>
                                    <p:animEffect filter="fade" transition="in">
                                      <p:cBhvr>
                                        <p:cTn dur="1000"/>
                                        <p:tgtEl>
                                          <p:spTgt spid="3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0"/>
          <p:cNvSpPr txBox="1"/>
          <p:nvPr>
            <p:ph type="title"/>
          </p:nvPr>
        </p:nvSpPr>
        <p:spPr>
          <a:xfrm>
            <a:off x="458975" y="217800"/>
            <a:ext cx="57561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Balancing Equations</a:t>
            </a:r>
            <a:endParaRPr/>
          </a:p>
        </p:txBody>
      </p:sp>
      <p:sp>
        <p:nvSpPr>
          <p:cNvPr id="337" name="Google Shape;337;p4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38" name="Google Shape;338;p40"/>
          <p:cNvSpPr txBox="1"/>
          <p:nvPr/>
        </p:nvSpPr>
        <p:spPr>
          <a:xfrm>
            <a:off x="814950" y="670575"/>
            <a:ext cx="7526400" cy="813600"/>
          </a:xfrm>
          <a:prstGeom prst="rect">
            <a:avLst/>
          </a:prstGeom>
          <a:noFill/>
          <a:ln>
            <a:noFill/>
          </a:ln>
        </p:spPr>
        <p:txBody>
          <a:bodyPr anchorCtr="0" anchor="t" bIns="0" lIns="0" spcFirstLastPara="1" rIns="0" wrap="square" tIns="0">
            <a:noAutofit/>
          </a:bodyPr>
          <a:lstStyle/>
          <a:p>
            <a:pPr indent="0" lvl="0" marL="228600" rtl="0" algn="ctr">
              <a:lnSpc>
                <a:spcPct val="235454"/>
              </a:lnSpc>
              <a:spcBef>
                <a:spcPts val="600"/>
              </a:spcBef>
              <a:spcAft>
                <a:spcPts val="0"/>
              </a:spcAft>
              <a:buNone/>
            </a:pPr>
            <a:r>
              <a:rPr lang="en-GB" sz="2500">
                <a:latin typeface="Montserrat"/>
                <a:ea typeface="Montserrat"/>
                <a:cs typeface="Montserrat"/>
                <a:sym typeface="Montserrat"/>
              </a:rPr>
              <a:t>4.  </a:t>
            </a:r>
            <a:r>
              <a:rPr lang="en-GB" sz="2500">
                <a:solidFill>
                  <a:srgbClr val="FF0000"/>
                </a:solidFill>
                <a:latin typeface="Montserrat"/>
                <a:ea typeface="Montserrat"/>
                <a:cs typeface="Montserrat"/>
                <a:sym typeface="Montserrat"/>
              </a:rPr>
              <a:t> </a:t>
            </a:r>
            <a:r>
              <a:rPr lang="en-GB" sz="2500">
                <a:latin typeface="Montserrat"/>
                <a:ea typeface="Montserrat"/>
                <a:cs typeface="Montserrat"/>
                <a:sym typeface="Montserrat"/>
              </a:rPr>
              <a:t>Al	 +     Fe</a:t>
            </a:r>
            <a:r>
              <a:rPr baseline="-25000" lang="en-GB" sz="2500">
                <a:latin typeface="Montserrat"/>
                <a:ea typeface="Montserrat"/>
                <a:cs typeface="Montserrat"/>
                <a:sym typeface="Montserrat"/>
              </a:rPr>
              <a:t>2</a:t>
            </a:r>
            <a:r>
              <a:rPr lang="en-GB" sz="2500">
                <a:latin typeface="Montserrat"/>
                <a:ea typeface="Montserrat"/>
                <a:cs typeface="Montserrat"/>
                <a:sym typeface="Montserrat"/>
              </a:rPr>
              <a:t>O</a:t>
            </a:r>
            <a:r>
              <a:rPr baseline="-25000" lang="en-GB" sz="2500">
                <a:latin typeface="Montserrat"/>
                <a:ea typeface="Montserrat"/>
                <a:cs typeface="Montserrat"/>
                <a:sym typeface="Montserrat"/>
              </a:rPr>
              <a:t>3</a:t>
            </a:r>
            <a:r>
              <a:rPr lang="en-GB" sz="2500">
                <a:latin typeface="Montserrat"/>
                <a:ea typeface="Montserrat"/>
                <a:cs typeface="Montserrat"/>
                <a:sym typeface="Montserrat"/>
              </a:rPr>
              <a:t>	            	Al</a:t>
            </a:r>
            <a:r>
              <a:rPr baseline="-25000" lang="en-GB" sz="2500">
                <a:latin typeface="Montserrat"/>
                <a:ea typeface="Montserrat"/>
                <a:cs typeface="Montserrat"/>
                <a:sym typeface="Montserrat"/>
              </a:rPr>
              <a:t>2</a:t>
            </a:r>
            <a:r>
              <a:rPr lang="en-GB" sz="2500">
                <a:latin typeface="Montserrat"/>
                <a:ea typeface="Montserrat"/>
                <a:cs typeface="Montserrat"/>
                <a:sym typeface="Montserrat"/>
              </a:rPr>
              <a:t>O</a:t>
            </a:r>
            <a:r>
              <a:rPr baseline="-25000" lang="en-GB" sz="2500">
                <a:latin typeface="Montserrat"/>
                <a:ea typeface="Montserrat"/>
                <a:cs typeface="Montserrat"/>
                <a:sym typeface="Montserrat"/>
              </a:rPr>
              <a:t>3</a:t>
            </a:r>
            <a:r>
              <a:rPr lang="en-GB" sz="2500">
                <a:latin typeface="Montserrat"/>
                <a:ea typeface="Montserrat"/>
                <a:cs typeface="Montserrat"/>
                <a:sym typeface="Montserrat"/>
              </a:rPr>
              <a:t>	+	</a:t>
            </a:r>
            <a:r>
              <a:rPr lang="en-GB" sz="2500">
                <a:solidFill>
                  <a:srgbClr val="FF0000"/>
                </a:solidFill>
                <a:latin typeface="Montserrat"/>
                <a:ea typeface="Montserrat"/>
                <a:cs typeface="Montserrat"/>
                <a:sym typeface="Montserrat"/>
              </a:rPr>
              <a:t>   </a:t>
            </a:r>
            <a:r>
              <a:rPr lang="en-GB" sz="2500">
                <a:latin typeface="Montserrat"/>
                <a:ea typeface="Montserrat"/>
                <a:cs typeface="Montserrat"/>
                <a:sym typeface="Montserrat"/>
              </a:rPr>
              <a:t>Fe  </a:t>
            </a:r>
            <a:endParaRPr sz="2500">
              <a:latin typeface="Montserrat"/>
              <a:ea typeface="Montserrat"/>
              <a:cs typeface="Montserrat"/>
              <a:sym typeface="Montserrat"/>
            </a:endParaRPr>
          </a:p>
          <a:p>
            <a:pPr indent="0" lvl="0" marL="0" rtl="0" algn="l">
              <a:lnSpc>
                <a:spcPct val="235000"/>
              </a:lnSpc>
              <a:spcBef>
                <a:spcPts val="600"/>
              </a:spcBef>
              <a:spcAft>
                <a:spcPts val="600"/>
              </a:spcAft>
              <a:buNone/>
            </a:pPr>
            <a:r>
              <a:t/>
            </a:r>
            <a:endParaRPr sz="700"/>
          </a:p>
        </p:txBody>
      </p:sp>
      <p:sp>
        <p:nvSpPr>
          <p:cNvPr id="339" name="Google Shape;339;p40"/>
          <p:cNvSpPr/>
          <p:nvPr/>
        </p:nvSpPr>
        <p:spPr>
          <a:xfrm>
            <a:off x="4516869" y="838350"/>
            <a:ext cx="720000" cy="322800"/>
          </a:xfrm>
          <a:prstGeom prst="rightArrow">
            <a:avLst>
              <a:gd fmla="val 50000" name="adj1"/>
              <a:gd fmla="val 50000" name="adj2"/>
            </a:avLst>
          </a:prstGeom>
          <a:solidFill>
            <a:srgbClr val="000000"/>
          </a:solidFill>
          <a:ln cap="flat" cmpd="sng" w="9525">
            <a:solidFill>
              <a:schemeClr val="accent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aphicFrame>
        <p:nvGraphicFramePr>
          <p:cNvPr id="340" name="Google Shape;340;p40"/>
          <p:cNvGraphicFramePr/>
          <p:nvPr/>
        </p:nvGraphicFramePr>
        <p:xfrm>
          <a:off x="1192275" y="1604125"/>
          <a:ext cx="3000000" cy="3000000"/>
        </p:xfrm>
        <a:graphic>
          <a:graphicData uri="http://schemas.openxmlformats.org/drawingml/2006/table">
            <a:tbl>
              <a:tblPr>
                <a:noFill/>
                <a:tableStyleId>{8EF34416-B54D-433A-A0DB-5594578C94D1}</a:tableStyleId>
              </a:tblPr>
              <a:tblGrid>
                <a:gridCol w="1374500"/>
                <a:gridCol w="1738250"/>
                <a:gridCol w="1852400"/>
              </a:tblGrid>
              <a:tr h="448750">
                <a:tc>
                  <a:txBody>
                    <a:bodyPr/>
                    <a:lstStyle/>
                    <a:p>
                      <a:pPr indent="0" lvl="0" marL="0" rtl="0" algn="ctr">
                        <a:spcBef>
                          <a:spcPts val="0"/>
                        </a:spcBef>
                        <a:spcAft>
                          <a:spcPts val="0"/>
                        </a:spcAft>
                        <a:buNone/>
                      </a:pPr>
                      <a:r>
                        <a:rPr lang="en-GB" sz="1900">
                          <a:latin typeface="Montserrat"/>
                          <a:ea typeface="Montserrat"/>
                          <a:cs typeface="Montserrat"/>
                          <a:sym typeface="Montserrat"/>
                        </a:rPr>
                        <a:t>Element</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900">
                          <a:latin typeface="Montserrat"/>
                          <a:ea typeface="Montserrat"/>
                          <a:cs typeface="Montserrat"/>
                          <a:sym typeface="Montserrat"/>
                        </a:rPr>
                        <a:t>Left</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rPr lang="en-GB" sz="1900">
                          <a:latin typeface="Montserrat"/>
                          <a:ea typeface="Montserrat"/>
                          <a:cs typeface="Montserrat"/>
                          <a:sym typeface="Montserrat"/>
                        </a:rPr>
                        <a:t>Right</a:t>
                      </a:r>
                      <a:endParaRPr sz="1900">
                        <a:latin typeface="Montserrat"/>
                        <a:ea typeface="Montserrat"/>
                        <a:cs typeface="Montserrat"/>
                        <a:sym typeface="Montserrat"/>
                      </a:endParaRPr>
                    </a:p>
                  </a:txBody>
                  <a:tcPr marT="45725" marB="45725" marR="45725" marL="45725"/>
                </a:tc>
              </a:tr>
              <a:tr h="246175">
                <a:tc>
                  <a:txBody>
                    <a:bodyPr/>
                    <a:lstStyle/>
                    <a:p>
                      <a:pPr indent="0" lvl="0" marL="0" rtl="0" algn="ctr">
                        <a:spcBef>
                          <a:spcPts val="0"/>
                        </a:spcBef>
                        <a:spcAft>
                          <a:spcPts val="0"/>
                        </a:spcAft>
                        <a:buNone/>
                      </a:pPr>
                      <a:r>
                        <a:rPr lang="en-GB" sz="1900">
                          <a:latin typeface="Montserrat"/>
                          <a:ea typeface="Montserrat"/>
                          <a:cs typeface="Montserrat"/>
                          <a:sym typeface="Montserrat"/>
                        </a:rPr>
                        <a:t>Al</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r>
              <a:tr h="246175">
                <a:tc>
                  <a:txBody>
                    <a:bodyPr/>
                    <a:lstStyle/>
                    <a:p>
                      <a:pPr indent="0" lvl="0" marL="0" rtl="0" algn="ctr">
                        <a:spcBef>
                          <a:spcPts val="0"/>
                        </a:spcBef>
                        <a:spcAft>
                          <a:spcPts val="0"/>
                        </a:spcAft>
                        <a:buNone/>
                      </a:pPr>
                      <a:r>
                        <a:rPr lang="en-GB" sz="1900">
                          <a:latin typeface="Montserrat"/>
                          <a:ea typeface="Montserrat"/>
                          <a:cs typeface="Montserrat"/>
                          <a:sym typeface="Montserrat"/>
                        </a:rPr>
                        <a:t>Fe</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r>
              <a:tr h="246175">
                <a:tc>
                  <a:txBody>
                    <a:bodyPr/>
                    <a:lstStyle/>
                    <a:p>
                      <a:pPr indent="0" lvl="0" marL="0" rtl="0" algn="ctr">
                        <a:spcBef>
                          <a:spcPts val="0"/>
                        </a:spcBef>
                        <a:spcAft>
                          <a:spcPts val="0"/>
                        </a:spcAft>
                        <a:buNone/>
                      </a:pPr>
                      <a:r>
                        <a:rPr lang="en-GB" sz="1900">
                          <a:latin typeface="Montserrat"/>
                          <a:ea typeface="Montserrat"/>
                          <a:cs typeface="Montserrat"/>
                          <a:sym typeface="Montserrat"/>
                        </a:rPr>
                        <a:t>O</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tc>
              </a:tr>
            </a:tbl>
          </a:graphicData>
        </a:graphic>
      </p:graphicFrame>
      <p:sp>
        <p:nvSpPr>
          <p:cNvPr id="341" name="Google Shape;341;p40"/>
          <p:cNvSpPr txBox="1"/>
          <p:nvPr/>
        </p:nvSpPr>
        <p:spPr>
          <a:xfrm>
            <a:off x="3276113" y="20528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1</a:t>
            </a:r>
            <a:endParaRPr sz="2100">
              <a:latin typeface="Montserrat"/>
              <a:ea typeface="Montserrat"/>
              <a:cs typeface="Montserrat"/>
              <a:sym typeface="Montserrat"/>
            </a:endParaRPr>
          </a:p>
        </p:txBody>
      </p:sp>
      <p:sp>
        <p:nvSpPr>
          <p:cNvPr id="342" name="Google Shape;342;p40"/>
          <p:cNvSpPr txBox="1"/>
          <p:nvPr/>
        </p:nvSpPr>
        <p:spPr>
          <a:xfrm>
            <a:off x="5066813" y="20528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2</a:t>
            </a:r>
            <a:endParaRPr sz="2100">
              <a:latin typeface="Montserrat"/>
              <a:ea typeface="Montserrat"/>
              <a:cs typeface="Montserrat"/>
              <a:sym typeface="Montserrat"/>
            </a:endParaRPr>
          </a:p>
        </p:txBody>
      </p:sp>
      <p:sp>
        <p:nvSpPr>
          <p:cNvPr id="343" name="Google Shape;343;p40"/>
          <p:cNvSpPr txBox="1"/>
          <p:nvPr/>
        </p:nvSpPr>
        <p:spPr>
          <a:xfrm>
            <a:off x="3276113" y="24338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2</a:t>
            </a:r>
            <a:endParaRPr sz="2100">
              <a:latin typeface="Montserrat"/>
              <a:ea typeface="Montserrat"/>
              <a:cs typeface="Montserrat"/>
              <a:sym typeface="Montserrat"/>
            </a:endParaRPr>
          </a:p>
        </p:txBody>
      </p:sp>
      <p:sp>
        <p:nvSpPr>
          <p:cNvPr id="344" name="Google Shape;344;p40"/>
          <p:cNvSpPr txBox="1"/>
          <p:nvPr/>
        </p:nvSpPr>
        <p:spPr>
          <a:xfrm>
            <a:off x="5066813" y="24338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1</a:t>
            </a:r>
            <a:endParaRPr sz="2100">
              <a:latin typeface="Montserrat"/>
              <a:ea typeface="Montserrat"/>
              <a:cs typeface="Montserrat"/>
              <a:sym typeface="Montserrat"/>
            </a:endParaRPr>
          </a:p>
        </p:txBody>
      </p:sp>
      <p:sp>
        <p:nvSpPr>
          <p:cNvPr id="345" name="Google Shape;345;p40"/>
          <p:cNvSpPr txBox="1"/>
          <p:nvPr/>
        </p:nvSpPr>
        <p:spPr>
          <a:xfrm>
            <a:off x="3276113" y="27767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3</a:t>
            </a:r>
            <a:endParaRPr sz="2100">
              <a:latin typeface="Montserrat"/>
              <a:ea typeface="Montserrat"/>
              <a:cs typeface="Montserrat"/>
              <a:sym typeface="Montserrat"/>
            </a:endParaRPr>
          </a:p>
        </p:txBody>
      </p:sp>
      <p:sp>
        <p:nvSpPr>
          <p:cNvPr id="346" name="Google Shape;346;p40"/>
          <p:cNvSpPr txBox="1"/>
          <p:nvPr/>
        </p:nvSpPr>
        <p:spPr>
          <a:xfrm>
            <a:off x="5066813" y="27767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3</a:t>
            </a:r>
            <a:endParaRPr sz="2100">
              <a:latin typeface="Montserrat"/>
              <a:ea typeface="Montserrat"/>
              <a:cs typeface="Montserrat"/>
              <a:sym typeface="Montserrat"/>
            </a:endParaRPr>
          </a:p>
        </p:txBody>
      </p:sp>
      <p:cxnSp>
        <p:nvCxnSpPr>
          <p:cNvPr id="347" name="Google Shape;347;p40"/>
          <p:cNvCxnSpPr/>
          <p:nvPr/>
        </p:nvCxnSpPr>
        <p:spPr>
          <a:xfrm flipH="1" rot="10800000">
            <a:off x="3196775" y="2095163"/>
            <a:ext cx="280500" cy="342900"/>
          </a:xfrm>
          <a:prstGeom prst="straightConnector1">
            <a:avLst/>
          </a:prstGeom>
          <a:noFill/>
          <a:ln cap="flat" cmpd="sng" w="76200">
            <a:solidFill>
              <a:srgbClr val="000000"/>
            </a:solidFill>
            <a:prstDash val="solid"/>
            <a:round/>
            <a:headEnd len="med" w="med" type="none"/>
            <a:tailEnd len="med" w="med" type="none"/>
          </a:ln>
        </p:spPr>
      </p:cxnSp>
      <p:sp>
        <p:nvSpPr>
          <p:cNvPr id="348" name="Google Shape;348;p40"/>
          <p:cNvSpPr txBox="1"/>
          <p:nvPr/>
        </p:nvSpPr>
        <p:spPr>
          <a:xfrm>
            <a:off x="3534581" y="20528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2</a:t>
            </a:r>
            <a:endParaRPr sz="2100">
              <a:latin typeface="Montserrat"/>
              <a:ea typeface="Montserrat"/>
              <a:cs typeface="Montserrat"/>
              <a:sym typeface="Montserrat"/>
            </a:endParaRPr>
          </a:p>
        </p:txBody>
      </p:sp>
      <p:sp>
        <p:nvSpPr>
          <p:cNvPr id="349" name="Google Shape;349;p40"/>
          <p:cNvSpPr txBox="1"/>
          <p:nvPr/>
        </p:nvSpPr>
        <p:spPr>
          <a:xfrm>
            <a:off x="1768575" y="6955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600">
                <a:latin typeface="Montserrat"/>
                <a:ea typeface="Montserrat"/>
                <a:cs typeface="Montserrat"/>
                <a:sym typeface="Montserrat"/>
              </a:rPr>
              <a:t>2</a:t>
            </a:r>
            <a:endParaRPr b="1" sz="2600">
              <a:latin typeface="Montserrat"/>
              <a:ea typeface="Montserrat"/>
              <a:cs typeface="Montserrat"/>
              <a:sym typeface="Montserrat"/>
            </a:endParaRPr>
          </a:p>
        </p:txBody>
      </p:sp>
      <p:cxnSp>
        <p:nvCxnSpPr>
          <p:cNvPr id="350" name="Google Shape;350;p40"/>
          <p:cNvCxnSpPr/>
          <p:nvPr/>
        </p:nvCxnSpPr>
        <p:spPr>
          <a:xfrm flipH="1" rot="10800000">
            <a:off x="5025575" y="2476163"/>
            <a:ext cx="280500" cy="342900"/>
          </a:xfrm>
          <a:prstGeom prst="straightConnector1">
            <a:avLst/>
          </a:prstGeom>
          <a:noFill/>
          <a:ln cap="flat" cmpd="sng" w="76200">
            <a:solidFill>
              <a:srgbClr val="000000"/>
            </a:solidFill>
            <a:prstDash val="solid"/>
            <a:round/>
            <a:headEnd len="med" w="med" type="none"/>
            <a:tailEnd len="med" w="med" type="none"/>
          </a:ln>
        </p:spPr>
      </p:cxnSp>
      <p:sp>
        <p:nvSpPr>
          <p:cNvPr id="351" name="Google Shape;351;p40"/>
          <p:cNvSpPr txBox="1"/>
          <p:nvPr/>
        </p:nvSpPr>
        <p:spPr>
          <a:xfrm>
            <a:off x="5363381" y="2433863"/>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100">
                <a:latin typeface="Montserrat"/>
                <a:ea typeface="Montserrat"/>
                <a:cs typeface="Montserrat"/>
                <a:sym typeface="Montserrat"/>
              </a:rPr>
              <a:t>2</a:t>
            </a:r>
            <a:endParaRPr sz="2100">
              <a:latin typeface="Montserrat"/>
              <a:ea typeface="Montserrat"/>
              <a:cs typeface="Montserrat"/>
              <a:sym typeface="Montserrat"/>
            </a:endParaRPr>
          </a:p>
        </p:txBody>
      </p:sp>
      <p:sp>
        <p:nvSpPr>
          <p:cNvPr id="352" name="Google Shape;352;p40"/>
          <p:cNvSpPr txBox="1"/>
          <p:nvPr/>
        </p:nvSpPr>
        <p:spPr>
          <a:xfrm>
            <a:off x="7140675" y="695550"/>
            <a:ext cx="280500" cy="427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600">
                <a:latin typeface="Montserrat"/>
                <a:ea typeface="Montserrat"/>
                <a:cs typeface="Montserrat"/>
                <a:sym typeface="Montserrat"/>
              </a:rPr>
              <a:t>2</a:t>
            </a:r>
            <a:endParaRPr b="1" sz="26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358" name="Google Shape;358;p41"/>
          <p:cNvSpPr txBox="1"/>
          <p:nvPr>
            <p:ph type="title"/>
          </p:nvPr>
        </p:nvSpPr>
        <p:spPr>
          <a:xfrm>
            <a:off x="564038" y="445025"/>
            <a:ext cx="78699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Conservation of mass</a:t>
            </a:r>
            <a:endParaRPr>
              <a:solidFill>
                <a:schemeClr val="dk2"/>
              </a:solidFill>
            </a:endParaRPr>
          </a:p>
        </p:txBody>
      </p:sp>
      <p:sp>
        <p:nvSpPr>
          <p:cNvPr id="359" name="Google Shape;359;p4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cxnSp>
        <p:nvCxnSpPr>
          <p:cNvPr id="360" name="Google Shape;360;p41"/>
          <p:cNvCxnSpPr>
            <a:stCxn id="361" idx="2"/>
            <a:endCxn id="361" idx="2"/>
          </p:cNvCxnSpPr>
          <p:nvPr/>
        </p:nvCxnSpPr>
        <p:spPr>
          <a:xfrm>
            <a:off x="7297400" y="3444500"/>
            <a:ext cx="0" cy="0"/>
          </a:xfrm>
          <a:prstGeom prst="straightConnector1">
            <a:avLst/>
          </a:prstGeom>
          <a:noFill/>
          <a:ln cap="flat" cmpd="sng" w="228600">
            <a:solidFill>
              <a:schemeClr val="dk2"/>
            </a:solidFill>
            <a:prstDash val="solid"/>
            <a:round/>
            <a:headEnd len="med" w="med" type="none"/>
            <a:tailEnd len="med" w="med" type="none"/>
          </a:ln>
        </p:spPr>
      </p:cxnSp>
      <p:sp>
        <p:nvSpPr>
          <p:cNvPr id="362" name="Google Shape;362;p41"/>
          <p:cNvSpPr txBox="1"/>
          <p:nvPr/>
        </p:nvSpPr>
        <p:spPr>
          <a:xfrm>
            <a:off x="1718138" y="1156150"/>
            <a:ext cx="7542900" cy="564000"/>
          </a:xfrm>
          <a:prstGeom prst="rect">
            <a:avLst/>
          </a:prstGeom>
          <a:noFill/>
          <a:ln>
            <a:noFill/>
          </a:ln>
        </p:spPr>
        <p:txBody>
          <a:bodyPr anchorCtr="0" anchor="t" bIns="45725" lIns="45725" spcFirstLastPara="1" rIns="45725" wrap="square" tIns="45725">
            <a:noAutofit/>
          </a:bodyPr>
          <a:lstStyle/>
          <a:p>
            <a:pPr indent="0" lvl="0" marL="0" rtl="0" algn="l">
              <a:lnSpc>
                <a:spcPct val="130000"/>
              </a:lnSpc>
              <a:spcBef>
                <a:spcPts val="0"/>
              </a:spcBef>
              <a:spcAft>
                <a:spcPts val="0"/>
              </a:spcAft>
              <a:buNone/>
            </a:pPr>
            <a:r>
              <a:rPr lang="en-GB" sz="2300">
                <a:latin typeface="Montserrat"/>
                <a:ea typeface="Montserrat"/>
                <a:cs typeface="Montserrat"/>
                <a:sym typeface="Montserrat"/>
              </a:rPr>
              <a:t>Mass is never created or destroyed</a:t>
            </a:r>
            <a:endParaRPr sz="2300">
              <a:latin typeface="Montserrat"/>
              <a:ea typeface="Montserrat"/>
              <a:cs typeface="Montserrat"/>
              <a:sym typeface="Montserrat"/>
            </a:endParaRPr>
          </a:p>
          <a:p>
            <a:pPr indent="0" lvl="0" marL="0" rtl="0" algn="l">
              <a:lnSpc>
                <a:spcPct val="130000"/>
              </a:lnSpc>
              <a:spcBef>
                <a:spcPts val="1000"/>
              </a:spcBef>
              <a:spcAft>
                <a:spcPts val="0"/>
              </a:spcAft>
              <a:buNone/>
            </a:pPr>
            <a:r>
              <a:t/>
            </a:r>
            <a:endParaRPr sz="2300">
              <a:latin typeface="Montserrat"/>
              <a:ea typeface="Montserrat"/>
              <a:cs typeface="Montserrat"/>
              <a:sym typeface="Montserrat"/>
            </a:endParaRPr>
          </a:p>
          <a:p>
            <a:pPr indent="0" lvl="0" marL="0" rtl="0" algn="l">
              <a:lnSpc>
                <a:spcPct val="130000"/>
              </a:lnSpc>
              <a:spcBef>
                <a:spcPts val="1000"/>
              </a:spcBef>
              <a:spcAft>
                <a:spcPts val="1000"/>
              </a:spcAft>
              <a:buNone/>
            </a:pPr>
            <a:r>
              <a:rPr lang="en-GB" sz="2300">
                <a:latin typeface="Montserrat"/>
                <a:ea typeface="Montserrat"/>
                <a:cs typeface="Montserrat"/>
                <a:sym typeface="Montserrat"/>
              </a:rPr>
              <a:t>		+				→ </a:t>
            </a:r>
            <a:endParaRPr sz="2300">
              <a:latin typeface="Montserrat"/>
              <a:ea typeface="Montserrat"/>
              <a:cs typeface="Montserrat"/>
              <a:sym typeface="Montserrat"/>
            </a:endParaRPr>
          </a:p>
        </p:txBody>
      </p:sp>
      <p:grpSp>
        <p:nvGrpSpPr>
          <p:cNvPr id="363" name="Google Shape;363;p41"/>
          <p:cNvGrpSpPr/>
          <p:nvPr/>
        </p:nvGrpSpPr>
        <p:grpSpPr>
          <a:xfrm>
            <a:off x="2044025" y="1831250"/>
            <a:ext cx="4401863" cy="1467150"/>
            <a:chOff x="4088050" y="4043500"/>
            <a:chExt cx="8803725" cy="2934300"/>
          </a:xfrm>
        </p:grpSpPr>
        <p:sp>
          <p:nvSpPr>
            <p:cNvPr id="364" name="Google Shape;364;p41"/>
            <p:cNvSpPr/>
            <p:nvPr/>
          </p:nvSpPr>
          <p:spPr>
            <a:xfrm>
              <a:off x="6515600" y="4584700"/>
              <a:ext cx="1440000" cy="14586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O</a:t>
              </a:r>
              <a:endParaRPr sz="1800"/>
            </a:p>
          </p:txBody>
        </p:sp>
        <p:sp>
          <p:nvSpPr>
            <p:cNvPr id="365" name="Google Shape;365;p41"/>
            <p:cNvSpPr/>
            <p:nvPr/>
          </p:nvSpPr>
          <p:spPr>
            <a:xfrm>
              <a:off x="4088050" y="435115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366" name="Google Shape;366;p41"/>
            <p:cNvSpPr/>
            <p:nvPr/>
          </p:nvSpPr>
          <p:spPr>
            <a:xfrm>
              <a:off x="4088050" y="544360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367" name="Google Shape;367;p41"/>
            <p:cNvSpPr/>
            <p:nvPr/>
          </p:nvSpPr>
          <p:spPr>
            <a:xfrm>
              <a:off x="8972400" y="613450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368" name="Google Shape;368;p41"/>
            <p:cNvSpPr/>
            <p:nvPr/>
          </p:nvSpPr>
          <p:spPr>
            <a:xfrm>
              <a:off x="11951575" y="604330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369" name="Google Shape;369;p41"/>
            <p:cNvSpPr/>
            <p:nvPr/>
          </p:nvSpPr>
          <p:spPr>
            <a:xfrm>
              <a:off x="10121075" y="4043500"/>
              <a:ext cx="1440000" cy="14586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O</a:t>
              </a:r>
              <a:endParaRPr sz="1800"/>
            </a:p>
          </p:txBody>
        </p:sp>
        <p:cxnSp>
          <p:nvCxnSpPr>
            <p:cNvPr id="370" name="Google Shape;370;p41"/>
            <p:cNvCxnSpPr>
              <a:stCxn id="369" idx="3"/>
              <a:endCxn id="367" idx="7"/>
            </p:cNvCxnSpPr>
            <p:nvPr/>
          </p:nvCxnSpPr>
          <p:spPr>
            <a:xfrm flipH="1">
              <a:off x="9775158" y="5288493"/>
              <a:ext cx="556800" cy="969600"/>
            </a:xfrm>
            <a:prstGeom prst="straightConnector1">
              <a:avLst/>
            </a:prstGeom>
            <a:noFill/>
            <a:ln cap="flat" cmpd="sng" w="114300">
              <a:solidFill>
                <a:schemeClr val="dk2"/>
              </a:solidFill>
              <a:prstDash val="solid"/>
              <a:round/>
              <a:headEnd len="med" w="med" type="none"/>
              <a:tailEnd len="med" w="med" type="none"/>
            </a:ln>
          </p:spPr>
        </p:cxnSp>
        <p:cxnSp>
          <p:nvCxnSpPr>
            <p:cNvPr id="371" name="Google Shape;371;p41"/>
            <p:cNvCxnSpPr>
              <a:stCxn id="369" idx="5"/>
              <a:endCxn id="368" idx="1"/>
            </p:cNvCxnSpPr>
            <p:nvPr/>
          </p:nvCxnSpPr>
          <p:spPr>
            <a:xfrm>
              <a:off x="11350192" y="5288493"/>
              <a:ext cx="739200" cy="878400"/>
            </a:xfrm>
            <a:prstGeom prst="straightConnector1">
              <a:avLst/>
            </a:prstGeom>
            <a:noFill/>
            <a:ln cap="flat" cmpd="sng" w="114300">
              <a:solidFill>
                <a:schemeClr val="dk2"/>
              </a:solidFill>
              <a:prstDash val="solid"/>
              <a:round/>
              <a:headEnd len="med" w="med" type="none"/>
              <a:tailEnd len="med" w="med" type="none"/>
            </a:ln>
          </p:spPr>
        </p:cxnSp>
      </p:grpSp>
      <p:sp>
        <p:nvSpPr>
          <p:cNvPr id="372" name="Google Shape;372;p41"/>
          <p:cNvSpPr txBox="1"/>
          <p:nvPr/>
        </p:nvSpPr>
        <p:spPr>
          <a:xfrm>
            <a:off x="1399150" y="3293325"/>
            <a:ext cx="6508800" cy="1500000"/>
          </a:xfrm>
          <a:prstGeom prst="rect">
            <a:avLst/>
          </a:prstGeom>
          <a:noFill/>
          <a:ln>
            <a:noFill/>
          </a:ln>
        </p:spPr>
        <p:txBody>
          <a:bodyPr anchorCtr="0" anchor="t" bIns="45725" lIns="45725" spcFirstLastPara="1" rIns="45725" wrap="square" tIns="45725">
            <a:noAutofit/>
          </a:bodyPr>
          <a:lstStyle/>
          <a:p>
            <a:pPr indent="0" lvl="0" marL="0" rtl="0" algn="l">
              <a:lnSpc>
                <a:spcPct val="130000"/>
              </a:lnSpc>
              <a:spcBef>
                <a:spcPts val="0"/>
              </a:spcBef>
              <a:spcAft>
                <a:spcPts val="0"/>
              </a:spcAft>
              <a:buNone/>
            </a:pPr>
            <a:r>
              <a:rPr lang="en-GB" sz="2300">
                <a:latin typeface="Montserrat"/>
                <a:ea typeface="Montserrat"/>
                <a:cs typeface="Montserrat"/>
                <a:sym typeface="Montserrat"/>
              </a:rPr>
              <a:t>      2g 		+      4g 		→ 			6g</a:t>
            </a:r>
            <a:endParaRPr sz="2300">
              <a:latin typeface="Montserrat"/>
              <a:ea typeface="Montserrat"/>
              <a:cs typeface="Montserrat"/>
              <a:sym typeface="Montserrat"/>
            </a:endParaRPr>
          </a:p>
          <a:p>
            <a:pPr indent="0" lvl="0" marL="0" rtl="0" algn="l">
              <a:lnSpc>
                <a:spcPct val="130000"/>
              </a:lnSpc>
              <a:spcBef>
                <a:spcPts val="1000"/>
              </a:spcBef>
              <a:spcAft>
                <a:spcPts val="1000"/>
              </a:spcAft>
              <a:buNone/>
            </a:pPr>
            <a:r>
              <a:rPr lang="en-GB" sz="2300">
                <a:latin typeface="Montserrat"/>
                <a:ea typeface="Montserrat"/>
                <a:cs typeface="Montserrat"/>
                <a:sym typeface="Montserrat"/>
              </a:rPr>
              <a:t>Mass of reactants = mass of products</a:t>
            </a:r>
            <a:endParaRPr sz="23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0" st="0"/>
                                            </p:txEl>
                                          </p:spTgt>
                                        </p:tgtEl>
                                        <p:attrNameLst>
                                          <p:attrName>style.visibility</p:attrName>
                                        </p:attrNameLst>
                                      </p:cBhvr>
                                      <p:to>
                                        <p:strVal val="visible"/>
                                      </p:to>
                                    </p:set>
                                    <p:animEffect filter="fade" transition="in">
                                      <p:cBhvr>
                                        <p:cTn dur="1000"/>
                                        <p:tgtEl>
                                          <p:spTgt spid="3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1" st="1"/>
                                            </p:txEl>
                                          </p:spTgt>
                                        </p:tgtEl>
                                        <p:attrNameLst>
                                          <p:attrName>style.visibility</p:attrName>
                                        </p:attrNameLst>
                                      </p:cBhvr>
                                      <p:to>
                                        <p:strVal val="visible"/>
                                      </p:to>
                                    </p:set>
                                    <p:animEffect filter="fade" transition="in">
                                      <p:cBhvr>
                                        <p:cTn dur="1000"/>
                                        <p:tgtEl>
                                          <p:spTgt spid="3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2" st="2"/>
                                            </p:txEl>
                                          </p:spTgt>
                                        </p:tgtEl>
                                        <p:attrNameLst>
                                          <p:attrName>style.visibility</p:attrName>
                                        </p:attrNameLst>
                                      </p:cBhvr>
                                      <p:to>
                                        <p:strVal val="visible"/>
                                      </p:to>
                                    </p:set>
                                    <p:animEffect filter="fade" transition="in">
                                      <p:cBhvr>
                                        <p:cTn dur="1000"/>
                                        <p:tgtEl>
                                          <p:spTgt spid="36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378" name="Google Shape;378;p42"/>
          <p:cNvSpPr txBox="1"/>
          <p:nvPr>
            <p:ph type="title"/>
          </p:nvPr>
        </p:nvSpPr>
        <p:spPr>
          <a:xfrm>
            <a:off x="564038" y="445025"/>
            <a:ext cx="78699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Conservation of mass</a:t>
            </a:r>
            <a:endParaRPr>
              <a:solidFill>
                <a:schemeClr val="dk2"/>
              </a:solidFill>
            </a:endParaRPr>
          </a:p>
        </p:txBody>
      </p:sp>
      <p:sp>
        <p:nvSpPr>
          <p:cNvPr id="379" name="Google Shape;379;p4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cxnSp>
        <p:nvCxnSpPr>
          <p:cNvPr id="380" name="Google Shape;380;p42"/>
          <p:cNvCxnSpPr>
            <a:stCxn id="381" idx="2"/>
            <a:endCxn id="381" idx="2"/>
          </p:cNvCxnSpPr>
          <p:nvPr/>
        </p:nvCxnSpPr>
        <p:spPr>
          <a:xfrm>
            <a:off x="7297400" y="3444500"/>
            <a:ext cx="0" cy="0"/>
          </a:xfrm>
          <a:prstGeom prst="straightConnector1">
            <a:avLst/>
          </a:prstGeom>
          <a:noFill/>
          <a:ln cap="flat" cmpd="sng" w="228600">
            <a:solidFill>
              <a:schemeClr val="dk2"/>
            </a:solidFill>
            <a:prstDash val="solid"/>
            <a:round/>
            <a:headEnd len="med" w="med" type="none"/>
            <a:tailEnd len="med" w="med" type="none"/>
          </a:ln>
        </p:spPr>
      </p:cxnSp>
      <p:sp>
        <p:nvSpPr>
          <p:cNvPr id="382" name="Google Shape;382;p42"/>
          <p:cNvSpPr txBox="1"/>
          <p:nvPr/>
        </p:nvSpPr>
        <p:spPr>
          <a:xfrm>
            <a:off x="1718138" y="1156150"/>
            <a:ext cx="7542900" cy="564000"/>
          </a:xfrm>
          <a:prstGeom prst="rect">
            <a:avLst/>
          </a:prstGeom>
          <a:noFill/>
          <a:ln>
            <a:noFill/>
          </a:ln>
        </p:spPr>
        <p:txBody>
          <a:bodyPr anchorCtr="0" anchor="t" bIns="45725" lIns="45725" spcFirstLastPara="1" rIns="45725" wrap="square" tIns="45725">
            <a:noAutofit/>
          </a:bodyPr>
          <a:lstStyle/>
          <a:p>
            <a:pPr indent="0" lvl="0" marL="0" rtl="0" algn="l">
              <a:lnSpc>
                <a:spcPct val="130000"/>
              </a:lnSpc>
              <a:spcBef>
                <a:spcPts val="0"/>
              </a:spcBef>
              <a:spcAft>
                <a:spcPts val="0"/>
              </a:spcAft>
              <a:buNone/>
            </a:pPr>
            <a:r>
              <a:rPr lang="en-GB" sz="2300">
                <a:latin typeface="Montserrat"/>
                <a:ea typeface="Montserrat"/>
                <a:cs typeface="Montserrat"/>
                <a:sym typeface="Montserrat"/>
              </a:rPr>
              <a:t>Mass is never created or destroyed</a:t>
            </a:r>
            <a:endParaRPr sz="2300">
              <a:latin typeface="Montserrat"/>
              <a:ea typeface="Montserrat"/>
              <a:cs typeface="Montserrat"/>
              <a:sym typeface="Montserrat"/>
            </a:endParaRPr>
          </a:p>
          <a:p>
            <a:pPr indent="0" lvl="0" marL="0" rtl="0" algn="l">
              <a:lnSpc>
                <a:spcPct val="130000"/>
              </a:lnSpc>
              <a:spcBef>
                <a:spcPts val="1000"/>
              </a:spcBef>
              <a:spcAft>
                <a:spcPts val="0"/>
              </a:spcAft>
              <a:buNone/>
            </a:pPr>
            <a:r>
              <a:t/>
            </a:r>
            <a:endParaRPr sz="2300">
              <a:latin typeface="Montserrat"/>
              <a:ea typeface="Montserrat"/>
              <a:cs typeface="Montserrat"/>
              <a:sym typeface="Montserrat"/>
            </a:endParaRPr>
          </a:p>
          <a:p>
            <a:pPr indent="0" lvl="0" marL="0" rtl="0" algn="l">
              <a:lnSpc>
                <a:spcPct val="130000"/>
              </a:lnSpc>
              <a:spcBef>
                <a:spcPts val="1000"/>
              </a:spcBef>
              <a:spcAft>
                <a:spcPts val="1000"/>
              </a:spcAft>
              <a:buNone/>
            </a:pPr>
            <a:r>
              <a:rPr lang="en-GB" sz="2300">
                <a:latin typeface="Montserrat"/>
                <a:ea typeface="Montserrat"/>
                <a:cs typeface="Montserrat"/>
                <a:sym typeface="Montserrat"/>
              </a:rPr>
              <a:t>	       +	   		   → </a:t>
            </a:r>
            <a:endParaRPr sz="2300">
              <a:latin typeface="Montserrat"/>
              <a:ea typeface="Montserrat"/>
              <a:cs typeface="Montserrat"/>
              <a:sym typeface="Montserrat"/>
            </a:endParaRPr>
          </a:p>
        </p:txBody>
      </p:sp>
      <p:grpSp>
        <p:nvGrpSpPr>
          <p:cNvPr id="383" name="Google Shape;383;p42"/>
          <p:cNvGrpSpPr/>
          <p:nvPr/>
        </p:nvGrpSpPr>
        <p:grpSpPr>
          <a:xfrm>
            <a:off x="2044025" y="1831250"/>
            <a:ext cx="4401863" cy="1467150"/>
            <a:chOff x="4088050" y="4043500"/>
            <a:chExt cx="8803725" cy="2934300"/>
          </a:xfrm>
        </p:grpSpPr>
        <p:sp>
          <p:nvSpPr>
            <p:cNvPr id="384" name="Google Shape;384;p42"/>
            <p:cNvSpPr/>
            <p:nvPr/>
          </p:nvSpPr>
          <p:spPr>
            <a:xfrm>
              <a:off x="6515600" y="4584700"/>
              <a:ext cx="1440000" cy="14586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O</a:t>
              </a:r>
              <a:endParaRPr sz="1800"/>
            </a:p>
          </p:txBody>
        </p:sp>
        <p:sp>
          <p:nvSpPr>
            <p:cNvPr id="385" name="Google Shape;385;p42"/>
            <p:cNvSpPr/>
            <p:nvPr/>
          </p:nvSpPr>
          <p:spPr>
            <a:xfrm>
              <a:off x="4088050" y="435115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386" name="Google Shape;386;p42"/>
            <p:cNvSpPr/>
            <p:nvPr/>
          </p:nvSpPr>
          <p:spPr>
            <a:xfrm>
              <a:off x="4088050" y="544360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387" name="Google Shape;387;p42"/>
            <p:cNvSpPr/>
            <p:nvPr/>
          </p:nvSpPr>
          <p:spPr>
            <a:xfrm>
              <a:off x="8972400" y="613450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388" name="Google Shape;388;p42"/>
            <p:cNvSpPr/>
            <p:nvPr/>
          </p:nvSpPr>
          <p:spPr>
            <a:xfrm>
              <a:off x="11951575" y="604330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389" name="Google Shape;389;p42"/>
            <p:cNvSpPr/>
            <p:nvPr/>
          </p:nvSpPr>
          <p:spPr>
            <a:xfrm>
              <a:off x="10121075" y="4043500"/>
              <a:ext cx="1440000" cy="14586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O</a:t>
              </a:r>
              <a:endParaRPr sz="1800"/>
            </a:p>
          </p:txBody>
        </p:sp>
        <p:cxnSp>
          <p:nvCxnSpPr>
            <p:cNvPr id="390" name="Google Shape;390;p42"/>
            <p:cNvCxnSpPr>
              <a:stCxn id="389" idx="3"/>
              <a:endCxn id="387" idx="7"/>
            </p:cNvCxnSpPr>
            <p:nvPr/>
          </p:nvCxnSpPr>
          <p:spPr>
            <a:xfrm flipH="1">
              <a:off x="9775158" y="5288493"/>
              <a:ext cx="556800" cy="969600"/>
            </a:xfrm>
            <a:prstGeom prst="straightConnector1">
              <a:avLst/>
            </a:prstGeom>
            <a:noFill/>
            <a:ln cap="flat" cmpd="sng" w="114300">
              <a:solidFill>
                <a:schemeClr val="dk2"/>
              </a:solidFill>
              <a:prstDash val="solid"/>
              <a:round/>
              <a:headEnd len="med" w="med" type="none"/>
              <a:tailEnd len="med" w="med" type="none"/>
            </a:ln>
          </p:spPr>
        </p:cxnSp>
        <p:cxnSp>
          <p:nvCxnSpPr>
            <p:cNvPr id="391" name="Google Shape;391;p42"/>
            <p:cNvCxnSpPr>
              <a:stCxn id="389" idx="5"/>
              <a:endCxn id="388" idx="1"/>
            </p:cNvCxnSpPr>
            <p:nvPr/>
          </p:nvCxnSpPr>
          <p:spPr>
            <a:xfrm>
              <a:off x="11350192" y="5288493"/>
              <a:ext cx="739200" cy="878400"/>
            </a:xfrm>
            <a:prstGeom prst="straightConnector1">
              <a:avLst/>
            </a:prstGeom>
            <a:noFill/>
            <a:ln cap="flat" cmpd="sng" w="114300">
              <a:solidFill>
                <a:schemeClr val="dk2"/>
              </a:solidFill>
              <a:prstDash val="solid"/>
              <a:round/>
              <a:headEnd len="med" w="med" type="none"/>
              <a:tailEnd len="med" w="med" type="none"/>
            </a:ln>
          </p:spPr>
        </p:cxnSp>
      </p:grpSp>
      <p:sp>
        <p:nvSpPr>
          <p:cNvPr id="392" name="Google Shape;392;p42"/>
          <p:cNvSpPr txBox="1"/>
          <p:nvPr/>
        </p:nvSpPr>
        <p:spPr>
          <a:xfrm>
            <a:off x="1779188" y="3298400"/>
            <a:ext cx="6508800" cy="1500000"/>
          </a:xfrm>
          <a:prstGeom prst="rect">
            <a:avLst/>
          </a:prstGeom>
          <a:noFill/>
          <a:ln>
            <a:noFill/>
          </a:ln>
        </p:spPr>
        <p:txBody>
          <a:bodyPr anchorCtr="0" anchor="t" bIns="45725" lIns="45725" spcFirstLastPara="1" rIns="45725" wrap="square" tIns="45725">
            <a:noAutofit/>
          </a:bodyPr>
          <a:lstStyle/>
          <a:p>
            <a:pPr indent="0" lvl="0" marL="0" rtl="0" algn="l">
              <a:lnSpc>
                <a:spcPct val="130000"/>
              </a:lnSpc>
              <a:spcBef>
                <a:spcPts val="0"/>
              </a:spcBef>
              <a:spcAft>
                <a:spcPts val="0"/>
              </a:spcAft>
              <a:buNone/>
            </a:pPr>
            <a:r>
              <a:rPr lang="en-GB" sz="2300">
                <a:latin typeface="Montserrat"/>
                <a:ea typeface="Montserrat"/>
                <a:cs typeface="Montserrat"/>
                <a:sym typeface="Montserrat"/>
              </a:rPr>
              <a:t>26g	+      147g 	   → 	273g</a:t>
            </a:r>
            <a:endParaRPr sz="2300">
              <a:latin typeface="Montserrat"/>
              <a:ea typeface="Montserrat"/>
              <a:cs typeface="Montserrat"/>
              <a:sym typeface="Montserrat"/>
            </a:endParaRPr>
          </a:p>
          <a:p>
            <a:pPr indent="0" lvl="0" marL="0" rtl="0" algn="l">
              <a:lnSpc>
                <a:spcPct val="130000"/>
              </a:lnSpc>
              <a:spcBef>
                <a:spcPts val="1000"/>
              </a:spcBef>
              <a:spcAft>
                <a:spcPts val="1000"/>
              </a:spcAft>
              <a:buNone/>
            </a:pPr>
            <a:r>
              <a:rPr lang="en-GB" sz="2300">
                <a:latin typeface="Montserrat"/>
                <a:ea typeface="Montserrat"/>
                <a:cs typeface="Montserrat"/>
                <a:sym typeface="Montserrat"/>
              </a:rPr>
              <a:t>Mass of reactants = mass of products</a:t>
            </a:r>
            <a:endParaRPr sz="23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0" st="0"/>
                                            </p:txEl>
                                          </p:spTgt>
                                        </p:tgtEl>
                                        <p:attrNameLst>
                                          <p:attrName>style.visibility</p:attrName>
                                        </p:attrNameLst>
                                      </p:cBhvr>
                                      <p:to>
                                        <p:strVal val="visible"/>
                                      </p:to>
                                    </p:set>
                                    <p:animEffect filter="fade" transition="in">
                                      <p:cBhvr>
                                        <p:cTn dur="1000"/>
                                        <p:tgtEl>
                                          <p:spTgt spid="3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1" st="1"/>
                                            </p:txEl>
                                          </p:spTgt>
                                        </p:tgtEl>
                                        <p:attrNameLst>
                                          <p:attrName>style.visibility</p:attrName>
                                        </p:attrNameLst>
                                      </p:cBhvr>
                                      <p:to>
                                        <p:strVal val="visible"/>
                                      </p:to>
                                    </p:set>
                                    <p:animEffect filter="fade" transition="in">
                                      <p:cBhvr>
                                        <p:cTn dur="1000"/>
                                        <p:tgtEl>
                                          <p:spTgt spid="3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2" st="2"/>
                                            </p:txEl>
                                          </p:spTgt>
                                        </p:tgtEl>
                                        <p:attrNameLst>
                                          <p:attrName>style.visibility</p:attrName>
                                        </p:attrNameLst>
                                      </p:cBhvr>
                                      <p:to>
                                        <p:strVal val="visible"/>
                                      </p:to>
                                    </p:set>
                                    <p:animEffect filter="fade" transition="in">
                                      <p:cBhvr>
                                        <p:cTn dur="1000"/>
                                        <p:tgtEl>
                                          <p:spTgt spid="38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398" name="Google Shape;398;p43"/>
          <p:cNvSpPr txBox="1"/>
          <p:nvPr>
            <p:ph type="title"/>
          </p:nvPr>
        </p:nvSpPr>
        <p:spPr>
          <a:xfrm>
            <a:off x="564038" y="445025"/>
            <a:ext cx="7869900" cy="49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Conservation of mass</a:t>
            </a:r>
            <a:endParaRPr>
              <a:solidFill>
                <a:schemeClr val="dk2"/>
              </a:solidFill>
            </a:endParaRPr>
          </a:p>
        </p:txBody>
      </p:sp>
      <p:sp>
        <p:nvSpPr>
          <p:cNvPr id="399" name="Google Shape;399;p4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cxnSp>
        <p:nvCxnSpPr>
          <p:cNvPr id="400" name="Google Shape;400;p43"/>
          <p:cNvCxnSpPr>
            <a:stCxn id="401" idx="2"/>
            <a:endCxn id="401" idx="2"/>
          </p:cNvCxnSpPr>
          <p:nvPr/>
        </p:nvCxnSpPr>
        <p:spPr>
          <a:xfrm>
            <a:off x="7297400" y="3444500"/>
            <a:ext cx="0" cy="0"/>
          </a:xfrm>
          <a:prstGeom prst="straightConnector1">
            <a:avLst/>
          </a:prstGeom>
          <a:noFill/>
          <a:ln cap="flat" cmpd="sng" w="228600">
            <a:solidFill>
              <a:schemeClr val="dk2"/>
            </a:solidFill>
            <a:prstDash val="solid"/>
            <a:round/>
            <a:headEnd len="med" w="med" type="none"/>
            <a:tailEnd len="med" w="med" type="none"/>
          </a:ln>
        </p:spPr>
      </p:cxnSp>
      <p:sp>
        <p:nvSpPr>
          <p:cNvPr id="402" name="Google Shape;402;p43"/>
          <p:cNvSpPr txBox="1"/>
          <p:nvPr/>
        </p:nvSpPr>
        <p:spPr>
          <a:xfrm>
            <a:off x="788588" y="1099725"/>
            <a:ext cx="6508800" cy="2659800"/>
          </a:xfrm>
          <a:prstGeom prst="rect">
            <a:avLst/>
          </a:prstGeom>
          <a:noFill/>
          <a:ln>
            <a:noFill/>
          </a:ln>
        </p:spPr>
        <p:txBody>
          <a:bodyPr anchorCtr="0" anchor="t" bIns="45725" lIns="45725" spcFirstLastPara="1" rIns="45725" wrap="square" tIns="45725">
            <a:noAutofit/>
          </a:bodyPr>
          <a:lstStyle/>
          <a:p>
            <a:pPr indent="-260350" lvl="0" marL="228600" rtl="0" algn="l">
              <a:lnSpc>
                <a:spcPct val="130000"/>
              </a:lnSpc>
              <a:spcBef>
                <a:spcPts val="0"/>
              </a:spcBef>
              <a:spcAft>
                <a:spcPts val="0"/>
              </a:spcAft>
              <a:buSzPts val="2300"/>
              <a:buFont typeface="Montserrat"/>
              <a:buAutoNum type="arabicPeriod"/>
            </a:pPr>
            <a:r>
              <a:rPr b="1" lang="en-GB" sz="2300">
                <a:latin typeface="Montserrat"/>
                <a:ea typeface="Montserrat"/>
                <a:cs typeface="Montserrat"/>
                <a:sym typeface="Montserrat"/>
              </a:rPr>
              <a:t>101g</a:t>
            </a:r>
            <a:r>
              <a:rPr lang="en-GB" sz="2300">
                <a:latin typeface="Montserrat"/>
                <a:ea typeface="Montserrat"/>
                <a:cs typeface="Montserrat"/>
                <a:sym typeface="Montserrat"/>
              </a:rPr>
              <a:t>	+ 132g →	233g</a:t>
            </a:r>
            <a:endParaRPr sz="2300">
              <a:latin typeface="Montserrat"/>
              <a:ea typeface="Montserrat"/>
              <a:cs typeface="Montserrat"/>
              <a:sym typeface="Montserrat"/>
            </a:endParaRPr>
          </a:p>
          <a:p>
            <a:pPr indent="-260350" lvl="0" marL="228600" rtl="0" algn="l">
              <a:lnSpc>
                <a:spcPct val="130000"/>
              </a:lnSpc>
              <a:spcBef>
                <a:spcPts val="0"/>
              </a:spcBef>
              <a:spcAft>
                <a:spcPts val="0"/>
              </a:spcAft>
              <a:buSzPts val="2300"/>
              <a:buFont typeface="Montserrat"/>
              <a:buAutoNum type="arabicPeriod"/>
            </a:pPr>
            <a:r>
              <a:rPr lang="en-GB" sz="2300">
                <a:latin typeface="Montserrat"/>
                <a:ea typeface="Montserrat"/>
                <a:cs typeface="Montserrat"/>
                <a:sym typeface="Montserrat"/>
              </a:rPr>
              <a:t>32g  +  145g → </a:t>
            </a:r>
            <a:r>
              <a:rPr b="1" lang="en-GB" sz="2300">
                <a:latin typeface="Montserrat"/>
                <a:ea typeface="Montserrat"/>
                <a:cs typeface="Montserrat"/>
                <a:sym typeface="Montserrat"/>
              </a:rPr>
              <a:t>177g</a:t>
            </a:r>
            <a:endParaRPr b="1" sz="2300">
              <a:latin typeface="Montserrat"/>
              <a:ea typeface="Montserrat"/>
              <a:cs typeface="Montserrat"/>
              <a:sym typeface="Montserrat"/>
            </a:endParaRPr>
          </a:p>
          <a:p>
            <a:pPr indent="-260350" lvl="0" marL="228600" rtl="0" algn="l">
              <a:lnSpc>
                <a:spcPct val="130000"/>
              </a:lnSpc>
              <a:spcBef>
                <a:spcPts val="0"/>
              </a:spcBef>
              <a:spcAft>
                <a:spcPts val="0"/>
              </a:spcAft>
              <a:buSzPts val="2300"/>
              <a:buFont typeface="Montserrat"/>
              <a:buAutoNum type="arabicPeriod"/>
            </a:pPr>
            <a:r>
              <a:rPr lang="en-GB" sz="2300">
                <a:latin typeface="Montserrat"/>
                <a:ea typeface="Montserrat"/>
                <a:cs typeface="Montserrat"/>
                <a:sym typeface="Montserrat"/>
              </a:rPr>
              <a:t>0.88g  + </a:t>
            </a:r>
            <a:r>
              <a:rPr b="1" lang="en-GB" sz="2300">
                <a:latin typeface="Montserrat"/>
                <a:ea typeface="Montserrat"/>
                <a:cs typeface="Montserrat"/>
                <a:sym typeface="Montserrat"/>
              </a:rPr>
              <a:t>1.65g</a:t>
            </a:r>
            <a:r>
              <a:rPr lang="en-GB" sz="2300">
                <a:latin typeface="Montserrat"/>
                <a:ea typeface="Montserrat"/>
                <a:cs typeface="Montserrat"/>
                <a:sym typeface="Montserrat"/>
              </a:rPr>
              <a:t> → 2.53g</a:t>
            </a:r>
            <a:endParaRPr sz="2300">
              <a:latin typeface="Montserrat"/>
              <a:ea typeface="Montserrat"/>
              <a:cs typeface="Montserrat"/>
              <a:sym typeface="Montserrat"/>
            </a:endParaRPr>
          </a:p>
          <a:p>
            <a:pPr indent="-260350" lvl="0" marL="228600" rtl="0" algn="l">
              <a:lnSpc>
                <a:spcPct val="130000"/>
              </a:lnSpc>
              <a:spcBef>
                <a:spcPts val="0"/>
              </a:spcBef>
              <a:spcAft>
                <a:spcPts val="0"/>
              </a:spcAft>
              <a:buSzPts val="2300"/>
              <a:buFont typeface="Montserrat"/>
              <a:buAutoNum type="arabicPeriod"/>
            </a:pPr>
            <a:r>
              <a:rPr lang="en-GB" sz="2300">
                <a:latin typeface="Montserrat"/>
                <a:ea typeface="Montserrat"/>
                <a:cs typeface="Montserrat"/>
                <a:sym typeface="Montserrat"/>
              </a:rPr>
              <a:t>7.34g  +  3.66g → </a:t>
            </a:r>
            <a:r>
              <a:rPr b="1" lang="en-GB" sz="2300">
                <a:latin typeface="Montserrat"/>
                <a:ea typeface="Montserrat"/>
                <a:cs typeface="Montserrat"/>
                <a:sym typeface="Montserrat"/>
              </a:rPr>
              <a:t>10g </a:t>
            </a:r>
            <a:r>
              <a:rPr lang="en-GB" sz="2300">
                <a:latin typeface="Montserrat"/>
                <a:ea typeface="Montserrat"/>
                <a:cs typeface="Montserrat"/>
                <a:sym typeface="Montserrat"/>
              </a:rPr>
              <a:t>+ 1g</a:t>
            </a:r>
            <a:endParaRPr sz="2300">
              <a:latin typeface="Montserrat"/>
              <a:ea typeface="Montserrat"/>
              <a:cs typeface="Montserrat"/>
              <a:sym typeface="Montserrat"/>
            </a:endParaRPr>
          </a:p>
          <a:p>
            <a:pPr indent="-260350" lvl="0" marL="228600" rtl="0" algn="l">
              <a:lnSpc>
                <a:spcPct val="130000"/>
              </a:lnSpc>
              <a:spcBef>
                <a:spcPts val="0"/>
              </a:spcBef>
              <a:spcAft>
                <a:spcPts val="0"/>
              </a:spcAft>
              <a:buSzPts val="2300"/>
              <a:buFont typeface="Montserrat"/>
              <a:buAutoNum type="arabicPeriod"/>
            </a:pPr>
            <a:r>
              <a:rPr lang="en-GB" sz="2300">
                <a:latin typeface="Montserrat"/>
                <a:ea typeface="Montserrat"/>
                <a:cs typeface="Montserrat"/>
                <a:sym typeface="Montserrat"/>
              </a:rPr>
              <a:t>49g  +  </a:t>
            </a:r>
            <a:r>
              <a:rPr b="1" lang="en-GB" sz="2300">
                <a:latin typeface="Montserrat"/>
                <a:ea typeface="Montserrat"/>
                <a:cs typeface="Montserrat"/>
                <a:sym typeface="Montserrat"/>
              </a:rPr>
              <a:t>15g</a:t>
            </a:r>
            <a:r>
              <a:rPr lang="en-GB" sz="2300">
                <a:latin typeface="Montserrat"/>
                <a:ea typeface="Montserrat"/>
                <a:cs typeface="Montserrat"/>
                <a:sym typeface="Montserrat"/>
              </a:rPr>
              <a:t>  → 60g + 4g</a:t>
            </a:r>
            <a:endParaRPr sz="23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4"/>
          <p:cNvSpPr txBox="1"/>
          <p:nvPr>
            <p:ph type="title"/>
          </p:nvPr>
        </p:nvSpPr>
        <p:spPr>
          <a:xfrm>
            <a:off x="621000" y="2852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graph has the fastest rate?</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408" name="Google Shape;408;p4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09" name="Google Shape;409;p44"/>
          <p:cNvSpPr/>
          <p:nvPr/>
        </p:nvSpPr>
        <p:spPr>
          <a:xfrm>
            <a:off x="610588" y="1322613"/>
            <a:ext cx="3540300" cy="2845800"/>
          </a:xfrm>
          <a:prstGeom prst="rect">
            <a:avLst/>
          </a:prstGeom>
          <a:solidFill>
            <a:srgbClr val="FFFFFF"/>
          </a:solidFill>
          <a:ln cap="flat" cmpd="sng" w="19050">
            <a:solidFill>
              <a:srgbClr val="43434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0" name="Google Shape;410;p44"/>
          <p:cNvSpPr/>
          <p:nvPr/>
        </p:nvSpPr>
        <p:spPr>
          <a:xfrm>
            <a:off x="4687288" y="1322613"/>
            <a:ext cx="3540300" cy="2845800"/>
          </a:xfrm>
          <a:prstGeom prst="rect">
            <a:avLst/>
          </a:prstGeom>
          <a:solidFill>
            <a:srgbClr val="FFFFFF"/>
          </a:solidFill>
          <a:ln cap="flat" cmpd="sng" w="19050">
            <a:solidFill>
              <a:srgbClr val="43434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411" name="Google Shape;411;p44"/>
          <p:cNvGrpSpPr/>
          <p:nvPr/>
        </p:nvGrpSpPr>
        <p:grpSpPr>
          <a:xfrm>
            <a:off x="1229100" y="1696688"/>
            <a:ext cx="2017375" cy="1977300"/>
            <a:chOff x="2458200" y="3393375"/>
            <a:chExt cx="4034750" cy="3954600"/>
          </a:xfrm>
        </p:grpSpPr>
        <p:cxnSp>
          <p:nvCxnSpPr>
            <p:cNvPr id="412" name="Google Shape;412;p44"/>
            <p:cNvCxnSpPr/>
            <p:nvPr/>
          </p:nvCxnSpPr>
          <p:spPr>
            <a:xfrm>
              <a:off x="2458200" y="3393375"/>
              <a:ext cx="0" cy="3954600"/>
            </a:xfrm>
            <a:prstGeom prst="straightConnector1">
              <a:avLst/>
            </a:prstGeom>
            <a:noFill/>
            <a:ln cap="flat" cmpd="sng" w="19050">
              <a:solidFill>
                <a:srgbClr val="434343"/>
              </a:solidFill>
              <a:prstDash val="solid"/>
              <a:round/>
              <a:headEnd len="med" w="med" type="none"/>
              <a:tailEnd len="med" w="med" type="none"/>
            </a:ln>
          </p:spPr>
        </p:cxnSp>
        <p:cxnSp>
          <p:nvCxnSpPr>
            <p:cNvPr id="413" name="Google Shape;413;p44"/>
            <p:cNvCxnSpPr/>
            <p:nvPr/>
          </p:nvCxnSpPr>
          <p:spPr>
            <a:xfrm flipH="1" rot="10800000">
              <a:off x="2462150" y="7294400"/>
              <a:ext cx="4030800" cy="49500"/>
            </a:xfrm>
            <a:prstGeom prst="straightConnector1">
              <a:avLst/>
            </a:prstGeom>
            <a:noFill/>
            <a:ln cap="flat" cmpd="sng" w="19050">
              <a:solidFill>
                <a:srgbClr val="434343"/>
              </a:solidFill>
              <a:prstDash val="solid"/>
              <a:round/>
              <a:headEnd len="med" w="med" type="none"/>
              <a:tailEnd len="med" w="med" type="none"/>
            </a:ln>
          </p:spPr>
        </p:cxnSp>
      </p:grpSp>
      <p:grpSp>
        <p:nvGrpSpPr>
          <p:cNvPr id="414" name="Google Shape;414;p44"/>
          <p:cNvGrpSpPr/>
          <p:nvPr/>
        </p:nvGrpSpPr>
        <p:grpSpPr>
          <a:xfrm>
            <a:off x="5458200" y="1810988"/>
            <a:ext cx="2043988" cy="1977300"/>
            <a:chOff x="2458200" y="3393375"/>
            <a:chExt cx="4087975" cy="3954600"/>
          </a:xfrm>
        </p:grpSpPr>
        <p:cxnSp>
          <p:nvCxnSpPr>
            <p:cNvPr id="415" name="Google Shape;415;p44"/>
            <p:cNvCxnSpPr/>
            <p:nvPr/>
          </p:nvCxnSpPr>
          <p:spPr>
            <a:xfrm>
              <a:off x="2458200" y="3393375"/>
              <a:ext cx="0" cy="3954600"/>
            </a:xfrm>
            <a:prstGeom prst="straightConnector1">
              <a:avLst/>
            </a:prstGeom>
            <a:noFill/>
            <a:ln cap="flat" cmpd="sng" w="19050">
              <a:solidFill>
                <a:srgbClr val="434343"/>
              </a:solidFill>
              <a:prstDash val="solid"/>
              <a:round/>
              <a:headEnd len="med" w="med" type="none"/>
              <a:tailEnd len="med" w="med" type="none"/>
            </a:ln>
          </p:spPr>
        </p:cxnSp>
        <p:cxnSp>
          <p:nvCxnSpPr>
            <p:cNvPr id="416" name="Google Shape;416;p44"/>
            <p:cNvCxnSpPr/>
            <p:nvPr/>
          </p:nvCxnSpPr>
          <p:spPr>
            <a:xfrm flipH="1" rot="10800000">
              <a:off x="2470075" y="7290350"/>
              <a:ext cx="4076100" cy="38700"/>
            </a:xfrm>
            <a:prstGeom prst="straightConnector1">
              <a:avLst/>
            </a:prstGeom>
            <a:noFill/>
            <a:ln cap="flat" cmpd="sng" w="19050">
              <a:solidFill>
                <a:srgbClr val="434343"/>
              </a:solidFill>
              <a:prstDash val="solid"/>
              <a:round/>
              <a:headEnd len="med" w="med" type="none"/>
              <a:tailEnd len="med" w="med" type="none"/>
            </a:ln>
          </p:spPr>
        </p:cxnSp>
      </p:grpSp>
      <p:cxnSp>
        <p:nvCxnSpPr>
          <p:cNvPr id="417" name="Google Shape;417;p44"/>
          <p:cNvCxnSpPr/>
          <p:nvPr/>
        </p:nvCxnSpPr>
        <p:spPr>
          <a:xfrm flipH="1" rot="10800000">
            <a:off x="5490850" y="2685350"/>
            <a:ext cx="2124000" cy="1082100"/>
          </a:xfrm>
          <a:prstGeom prst="curvedConnector3">
            <a:avLst>
              <a:gd fmla="val 50000" name="adj1"/>
            </a:avLst>
          </a:prstGeom>
          <a:noFill/>
          <a:ln cap="flat" cmpd="sng" w="19050">
            <a:solidFill>
              <a:srgbClr val="434343"/>
            </a:solidFill>
            <a:prstDash val="solid"/>
            <a:round/>
            <a:headEnd len="med" w="med" type="none"/>
            <a:tailEnd len="med" w="med" type="none"/>
          </a:ln>
        </p:spPr>
      </p:cxnSp>
      <p:sp>
        <p:nvSpPr>
          <p:cNvPr id="418" name="Google Shape;418;p44"/>
          <p:cNvSpPr/>
          <p:nvPr/>
        </p:nvSpPr>
        <p:spPr>
          <a:xfrm>
            <a:off x="1242450" y="2699085"/>
            <a:ext cx="1910450" cy="934762"/>
          </a:xfrm>
          <a:custGeom>
            <a:rect b="b" l="l" r="r" t="t"/>
            <a:pathLst>
              <a:path extrusionOk="0" h="74781" w="152836">
                <a:moveTo>
                  <a:pt x="0" y="74781"/>
                </a:moveTo>
                <a:cubicBezTo>
                  <a:pt x="6235" y="63559"/>
                  <a:pt x="11935" y="19739"/>
                  <a:pt x="37408" y="7448"/>
                </a:cubicBezTo>
                <a:cubicBezTo>
                  <a:pt x="62881" y="-4843"/>
                  <a:pt x="133598" y="2104"/>
                  <a:pt x="152836" y="1035"/>
                </a:cubicBezTo>
              </a:path>
            </a:pathLst>
          </a:custGeom>
          <a:noFill/>
          <a:ln cap="flat" cmpd="sng" w="19050">
            <a:solidFill>
              <a:srgbClr val="434343"/>
            </a:solidFill>
            <a:prstDash val="solid"/>
            <a:round/>
            <a:headEnd len="med" w="med" type="none"/>
            <a:tailEnd len="med" w="med" type="none"/>
          </a:ln>
        </p:spPr>
      </p:sp>
      <p:sp>
        <p:nvSpPr>
          <p:cNvPr id="419" name="Google Shape;419;p44"/>
          <p:cNvSpPr txBox="1"/>
          <p:nvPr/>
        </p:nvSpPr>
        <p:spPr>
          <a:xfrm>
            <a:off x="2311238" y="1442850"/>
            <a:ext cx="601200" cy="467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A</a:t>
            </a:r>
            <a:endParaRPr b="1" sz="2800">
              <a:solidFill>
                <a:srgbClr val="434343"/>
              </a:solidFill>
              <a:latin typeface="Montserrat"/>
              <a:ea typeface="Montserrat"/>
              <a:cs typeface="Montserrat"/>
              <a:sym typeface="Montserrat"/>
            </a:endParaRPr>
          </a:p>
        </p:txBody>
      </p:sp>
      <p:sp>
        <p:nvSpPr>
          <p:cNvPr id="420" name="Google Shape;420;p44"/>
          <p:cNvSpPr txBox="1"/>
          <p:nvPr/>
        </p:nvSpPr>
        <p:spPr>
          <a:xfrm>
            <a:off x="6159338" y="1442850"/>
            <a:ext cx="601200" cy="467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B</a:t>
            </a:r>
            <a:endParaRPr b="1" sz="2800">
              <a:solidFill>
                <a:srgbClr val="434343"/>
              </a:solidFill>
              <a:latin typeface="Montserrat"/>
              <a:ea typeface="Montserrat"/>
              <a:cs typeface="Montserrat"/>
              <a:sym typeface="Montserrat"/>
            </a:endParaRPr>
          </a:p>
        </p:txBody>
      </p:sp>
      <p:sp>
        <p:nvSpPr>
          <p:cNvPr id="421" name="Google Shape;421;p44"/>
          <p:cNvSpPr/>
          <p:nvPr/>
        </p:nvSpPr>
        <p:spPr>
          <a:xfrm>
            <a:off x="514350" y="1219200"/>
            <a:ext cx="3695700" cy="3076500"/>
          </a:xfrm>
          <a:prstGeom prst="roundRect">
            <a:avLst>
              <a:gd fmla="val 16667" name="adj"/>
            </a:avLst>
          </a:prstGeom>
          <a:no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5"/>
          <p:cNvSpPr txBox="1"/>
          <p:nvPr>
            <p:ph type="title"/>
          </p:nvPr>
        </p:nvSpPr>
        <p:spPr>
          <a:xfrm>
            <a:off x="621000" y="2852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graph has the slowest rate?</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427" name="Google Shape;427;p4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28" name="Google Shape;428;p45"/>
          <p:cNvSpPr/>
          <p:nvPr/>
        </p:nvSpPr>
        <p:spPr>
          <a:xfrm>
            <a:off x="610588" y="1322613"/>
            <a:ext cx="3540300" cy="2845800"/>
          </a:xfrm>
          <a:prstGeom prst="rect">
            <a:avLst/>
          </a:prstGeom>
          <a:solidFill>
            <a:srgbClr val="FFFFFF"/>
          </a:solidFill>
          <a:ln cap="flat" cmpd="sng" w="19050">
            <a:solidFill>
              <a:srgbClr val="43434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9" name="Google Shape;429;p45"/>
          <p:cNvSpPr/>
          <p:nvPr/>
        </p:nvSpPr>
        <p:spPr>
          <a:xfrm>
            <a:off x="4687288" y="1322613"/>
            <a:ext cx="3540300" cy="2845800"/>
          </a:xfrm>
          <a:prstGeom prst="rect">
            <a:avLst/>
          </a:prstGeom>
          <a:solidFill>
            <a:srgbClr val="FFFFFF"/>
          </a:solidFill>
          <a:ln cap="flat" cmpd="sng" w="19050">
            <a:solidFill>
              <a:srgbClr val="43434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430" name="Google Shape;430;p45"/>
          <p:cNvGrpSpPr/>
          <p:nvPr/>
        </p:nvGrpSpPr>
        <p:grpSpPr>
          <a:xfrm>
            <a:off x="5458200" y="1810988"/>
            <a:ext cx="2043988" cy="1977300"/>
            <a:chOff x="2458200" y="3393375"/>
            <a:chExt cx="4087975" cy="3954600"/>
          </a:xfrm>
        </p:grpSpPr>
        <p:cxnSp>
          <p:nvCxnSpPr>
            <p:cNvPr id="431" name="Google Shape;431;p45"/>
            <p:cNvCxnSpPr/>
            <p:nvPr/>
          </p:nvCxnSpPr>
          <p:spPr>
            <a:xfrm>
              <a:off x="2458200" y="3393375"/>
              <a:ext cx="0" cy="3954600"/>
            </a:xfrm>
            <a:prstGeom prst="straightConnector1">
              <a:avLst/>
            </a:prstGeom>
            <a:noFill/>
            <a:ln cap="flat" cmpd="sng" w="19050">
              <a:solidFill>
                <a:srgbClr val="434343"/>
              </a:solidFill>
              <a:prstDash val="solid"/>
              <a:round/>
              <a:headEnd len="med" w="med" type="none"/>
              <a:tailEnd len="med" w="med" type="none"/>
            </a:ln>
          </p:spPr>
        </p:cxnSp>
        <p:cxnSp>
          <p:nvCxnSpPr>
            <p:cNvPr id="432" name="Google Shape;432;p45"/>
            <p:cNvCxnSpPr/>
            <p:nvPr/>
          </p:nvCxnSpPr>
          <p:spPr>
            <a:xfrm flipH="1" rot="10800000">
              <a:off x="2470075" y="7290350"/>
              <a:ext cx="4076100" cy="38700"/>
            </a:xfrm>
            <a:prstGeom prst="straightConnector1">
              <a:avLst/>
            </a:prstGeom>
            <a:noFill/>
            <a:ln cap="flat" cmpd="sng" w="19050">
              <a:solidFill>
                <a:srgbClr val="434343"/>
              </a:solidFill>
              <a:prstDash val="solid"/>
              <a:round/>
              <a:headEnd len="med" w="med" type="none"/>
              <a:tailEnd len="med" w="med" type="none"/>
            </a:ln>
          </p:spPr>
        </p:cxnSp>
      </p:grpSp>
      <p:sp>
        <p:nvSpPr>
          <p:cNvPr id="433" name="Google Shape;433;p45"/>
          <p:cNvSpPr txBox="1"/>
          <p:nvPr/>
        </p:nvSpPr>
        <p:spPr>
          <a:xfrm>
            <a:off x="2311238" y="1442850"/>
            <a:ext cx="601200" cy="467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A</a:t>
            </a:r>
            <a:endParaRPr b="1" sz="2800">
              <a:solidFill>
                <a:srgbClr val="434343"/>
              </a:solidFill>
              <a:latin typeface="Montserrat"/>
              <a:ea typeface="Montserrat"/>
              <a:cs typeface="Montserrat"/>
              <a:sym typeface="Montserrat"/>
            </a:endParaRPr>
          </a:p>
        </p:txBody>
      </p:sp>
      <p:sp>
        <p:nvSpPr>
          <p:cNvPr id="434" name="Google Shape;434;p45"/>
          <p:cNvSpPr txBox="1"/>
          <p:nvPr/>
        </p:nvSpPr>
        <p:spPr>
          <a:xfrm>
            <a:off x="6159338" y="1442850"/>
            <a:ext cx="601200" cy="467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B</a:t>
            </a:r>
            <a:endParaRPr b="1" sz="2800">
              <a:solidFill>
                <a:srgbClr val="434343"/>
              </a:solidFill>
              <a:latin typeface="Montserrat"/>
              <a:ea typeface="Montserrat"/>
              <a:cs typeface="Montserrat"/>
              <a:sym typeface="Montserrat"/>
            </a:endParaRPr>
          </a:p>
        </p:txBody>
      </p:sp>
      <p:cxnSp>
        <p:nvCxnSpPr>
          <p:cNvPr id="435" name="Google Shape;435;p45"/>
          <p:cNvCxnSpPr/>
          <p:nvPr/>
        </p:nvCxnSpPr>
        <p:spPr>
          <a:xfrm flipH="1" rot="10800000">
            <a:off x="5464138" y="2377863"/>
            <a:ext cx="1817100" cy="1416300"/>
          </a:xfrm>
          <a:prstGeom prst="straightConnector1">
            <a:avLst/>
          </a:prstGeom>
          <a:noFill/>
          <a:ln cap="flat" cmpd="sng" w="19050">
            <a:solidFill>
              <a:srgbClr val="434343"/>
            </a:solidFill>
            <a:prstDash val="solid"/>
            <a:round/>
            <a:headEnd len="med" w="med" type="none"/>
            <a:tailEnd len="med" w="med" type="none"/>
          </a:ln>
        </p:spPr>
      </p:cxnSp>
      <p:grpSp>
        <p:nvGrpSpPr>
          <p:cNvPr id="436" name="Google Shape;436;p45"/>
          <p:cNvGrpSpPr/>
          <p:nvPr/>
        </p:nvGrpSpPr>
        <p:grpSpPr>
          <a:xfrm>
            <a:off x="1305300" y="1810988"/>
            <a:ext cx="2043988" cy="1977300"/>
            <a:chOff x="2458200" y="3393375"/>
            <a:chExt cx="4087975" cy="3954600"/>
          </a:xfrm>
        </p:grpSpPr>
        <p:cxnSp>
          <p:nvCxnSpPr>
            <p:cNvPr id="437" name="Google Shape;437;p45"/>
            <p:cNvCxnSpPr/>
            <p:nvPr/>
          </p:nvCxnSpPr>
          <p:spPr>
            <a:xfrm>
              <a:off x="2458200" y="3393375"/>
              <a:ext cx="0" cy="3954600"/>
            </a:xfrm>
            <a:prstGeom prst="straightConnector1">
              <a:avLst/>
            </a:prstGeom>
            <a:noFill/>
            <a:ln cap="flat" cmpd="sng" w="19050">
              <a:solidFill>
                <a:srgbClr val="434343"/>
              </a:solidFill>
              <a:prstDash val="solid"/>
              <a:round/>
              <a:headEnd len="med" w="med" type="none"/>
              <a:tailEnd len="med" w="med" type="none"/>
            </a:ln>
          </p:spPr>
        </p:cxnSp>
        <p:cxnSp>
          <p:nvCxnSpPr>
            <p:cNvPr id="438" name="Google Shape;438;p45"/>
            <p:cNvCxnSpPr/>
            <p:nvPr/>
          </p:nvCxnSpPr>
          <p:spPr>
            <a:xfrm flipH="1" rot="10800000">
              <a:off x="2470075" y="7290350"/>
              <a:ext cx="4076100" cy="38700"/>
            </a:xfrm>
            <a:prstGeom prst="straightConnector1">
              <a:avLst/>
            </a:prstGeom>
            <a:noFill/>
            <a:ln cap="flat" cmpd="sng" w="19050">
              <a:solidFill>
                <a:srgbClr val="434343"/>
              </a:solidFill>
              <a:prstDash val="solid"/>
              <a:round/>
              <a:headEnd len="med" w="med" type="none"/>
              <a:tailEnd len="med" w="med" type="none"/>
            </a:ln>
          </p:spPr>
        </p:cxnSp>
      </p:grpSp>
      <p:cxnSp>
        <p:nvCxnSpPr>
          <p:cNvPr id="439" name="Google Shape;439;p45"/>
          <p:cNvCxnSpPr/>
          <p:nvPr/>
        </p:nvCxnSpPr>
        <p:spPr>
          <a:xfrm flipH="1" rot="10800000">
            <a:off x="1337950" y="2685350"/>
            <a:ext cx="2124000" cy="1082100"/>
          </a:xfrm>
          <a:prstGeom prst="curvedConnector3">
            <a:avLst>
              <a:gd fmla="val 50000" name="adj1"/>
            </a:avLst>
          </a:prstGeom>
          <a:noFill/>
          <a:ln cap="flat" cmpd="sng" w="19050">
            <a:solidFill>
              <a:srgbClr val="434343"/>
            </a:solidFill>
            <a:prstDash val="solid"/>
            <a:round/>
            <a:headEnd len="med" w="med" type="none"/>
            <a:tailEnd len="med" w="med" type="none"/>
          </a:ln>
        </p:spPr>
      </p:cxnSp>
      <p:sp>
        <p:nvSpPr>
          <p:cNvPr id="440" name="Google Shape;440;p45"/>
          <p:cNvSpPr/>
          <p:nvPr/>
        </p:nvSpPr>
        <p:spPr>
          <a:xfrm>
            <a:off x="514350" y="1200150"/>
            <a:ext cx="3733800" cy="3114600"/>
          </a:xfrm>
          <a:prstGeom prst="roundRect">
            <a:avLst>
              <a:gd fmla="val 16667" name="adj"/>
            </a:avLst>
          </a:prstGeom>
          <a:no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6"/>
          <p:cNvSpPr txBox="1"/>
          <p:nvPr>
            <p:ph type="title"/>
          </p:nvPr>
        </p:nvSpPr>
        <p:spPr>
          <a:xfrm>
            <a:off x="458975" y="2926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graph has the fastest rate?</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446" name="Google Shape;446;p4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47" name="Google Shape;447;p46"/>
          <p:cNvSpPr/>
          <p:nvPr/>
        </p:nvSpPr>
        <p:spPr>
          <a:xfrm>
            <a:off x="610588" y="1322613"/>
            <a:ext cx="3540300" cy="2845800"/>
          </a:xfrm>
          <a:prstGeom prst="rect">
            <a:avLst/>
          </a:prstGeom>
          <a:solidFill>
            <a:srgbClr val="FFFFFF"/>
          </a:solidFill>
          <a:ln cap="flat" cmpd="sng" w="19050">
            <a:solidFill>
              <a:srgbClr val="43434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8" name="Google Shape;448;p46"/>
          <p:cNvSpPr/>
          <p:nvPr/>
        </p:nvSpPr>
        <p:spPr>
          <a:xfrm>
            <a:off x="4687288" y="1322613"/>
            <a:ext cx="3540300" cy="2845800"/>
          </a:xfrm>
          <a:prstGeom prst="rect">
            <a:avLst/>
          </a:prstGeom>
          <a:solidFill>
            <a:srgbClr val="FFFFFF"/>
          </a:solidFill>
          <a:ln cap="flat" cmpd="sng" w="19050">
            <a:solidFill>
              <a:srgbClr val="43434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449" name="Google Shape;449;p46"/>
          <p:cNvGrpSpPr/>
          <p:nvPr/>
        </p:nvGrpSpPr>
        <p:grpSpPr>
          <a:xfrm>
            <a:off x="1381500" y="1772888"/>
            <a:ext cx="2043988" cy="1977300"/>
            <a:chOff x="2458200" y="3393375"/>
            <a:chExt cx="4087975" cy="3954600"/>
          </a:xfrm>
        </p:grpSpPr>
        <p:cxnSp>
          <p:nvCxnSpPr>
            <p:cNvPr id="450" name="Google Shape;450;p46"/>
            <p:cNvCxnSpPr/>
            <p:nvPr/>
          </p:nvCxnSpPr>
          <p:spPr>
            <a:xfrm>
              <a:off x="2458200" y="3393375"/>
              <a:ext cx="0" cy="3954600"/>
            </a:xfrm>
            <a:prstGeom prst="straightConnector1">
              <a:avLst/>
            </a:prstGeom>
            <a:noFill/>
            <a:ln cap="flat" cmpd="sng" w="19050">
              <a:solidFill>
                <a:srgbClr val="434343"/>
              </a:solidFill>
              <a:prstDash val="solid"/>
              <a:round/>
              <a:headEnd len="med" w="med" type="none"/>
              <a:tailEnd len="med" w="med" type="none"/>
            </a:ln>
          </p:spPr>
        </p:cxnSp>
        <p:cxnSp>
          <p:nvCxnSpPr>
            <p:cNvPr id="451" name="Google Shape;451;p46"/>
            <p:cNvCxnSpPr/>
            <p:nvPr/>
          </p:nvCxnSpPr>
          <p:spPr>
            <a:xfrm flipH="1" rot="10800000">
              <a:off x="2470075" y="7290350"/>
              <a:ext cx="4076100" cy="38700"/>
            </a:xfrm>
            <a:prstGeom prst="straightConnector1">
              <a:avLst/>
            </a:prstGeom>
            <a:noFill/>
            <a:ln cap="flat" cmpd="sng" w="19050">
              <a:solidFill>
                <a:srgbClr val="434343"/>
              </a:solidFill>
              <a:prstDash val="solid"/>
              <a:round/>
              <a:headEnd len="med" w="med" type="none"/>
              <a:tailEnd len="med" w="med" type="none"/>
            </a:ln>
          </p:spPr>
        </p:cxnSp>
      </p:grpSp>
      <p:grpSp>
        <p:nvGrpSpPr>
          <p:cNvPr id="452" name="Google Shape;452;p46"/>
          <p:cNvGrpSpPr/>
          <p:nvPr/>
        </p:nvGrpSpPr>
        <p:grpSpPr>
          <a:xfrm>
            <a:off x="5496300" y="1772888"/>
            <a:ext cx="2043988" cy="1977300"/>
            <a:chOff x="2458200" y="3393375"/>
            <a:chExt cx="4087975" cy="3954600"/>
          </a:xfrm>
        </p:grpSpPr>
        <p:cxnSp>
          <p:nvCxnSpPr>
            <p:cNvPr id="453" name="Google Shape;453;p46"/>
            <p:cNvCxnSpPr/>
            <p:nvPr/>
          </p:nvCxnSpPr>
          <p:spPr>
            <a:xfrm>
              <a:off x="2458200" y="3393375"/>
              <a:ext cx="0" cy="3954600"/>
            </a:xfrm>
            <a:prstGeom prst="straightConnector1">
              <a:avLst/>
            </a:prstGeom>
            <a:noFill/>
            <a:ln cap="flat" cmpd="sng" w="19050">
              <a:solidFill>
                <a:srgbClr val="434343"/>
              </a:solidFill>
              <a:prstDash val="solid"/>
              <a:round/>
              <a:headEnd len="med" w="med" type="none"/>
              <a:tailEnd len="med" w="med" type="none"/>
            </a:ln>
          </p:spPr>
        </p:cxnSp>
        <p:cxnSp>
          <p:nvCxnSpPr>
            <p:cNvPr id="454" name="Google Shape;454;p46"/>
            <p:cNvCxnSpPr/>
            <p:nvPr/>
          </p:nvCxnSpPr>
          <p:spPr>
            <a:xfrm flipH="1" rot="10800000">
              <a:off x="2470075" y="7290350"/>
              <a:ext cx="4076100" cy="38700"/>
            </a:xfrm>
            <a:prstGeom prst="straightConnector1">
              <a:avLst/>
            </a:prstGeom>
            <a:noFill/>
            <a:ln cap="flat" cmpd="sng" w="19050">
              <a:solidFill>
                <a:srgbClr val="434343"/>
              </a:solidFill>
              <a:prstDash val="solid"/>
              <a:round/>
              <a:headEnd len="med" w="med" type="none"/>
              <a:tailEnd len="med" w="med" type="none"/>
            </a:ln>
          </p:spPr>
        </p:cxnSp>
      </p:grpSp>
      <p:cxnSp>
        <p:nvCxnSpPr>
          <p:cNvPr id="455" name="Google Shape;455;p46"/>
          <p:cNvCxnSpPr/>
          <p:nvPr/>
        </p:nvCxnSpPr>
        <p:spPr>
          <a:xfrm flipH="1" rot="10800000">
            <a:off x="5481450" y="2418163"/>
            <a:ext cx="1982700" cy="1309200"/>
          </a:xfrm>
          <a:prstGeom prst="curvedConnector3">
            <a:avLst>
              <a:gd fmla="val 12129" name="adj1"/>
            </a:avLst>
          </a:prstGeom>
          <a:noFill/>
          <a:ln cap="flat" cmpd="sng" w="19050">
            <a:solidFill>
              <a:srgbClr val="434343"/>
            </a:solidFill>
            <a:prstDash val="solid"/>
            <a:round/>
            <a:headEnd len="med" w="med" type="none"/>
            <a:tailEnd len="med" w="med" type="none"/>
          </a:ln>
        </p:spPr>
      </p:cxnSp>
      <p:cxnSp>
        <p:nvCxnSpPr>
          <p:cNvPr id="456" name="Google Shape;456;p46"/>
          <p:cNvCxnSpPr/>
          <p:nvPr/>
        </p:nvCxnSpPr>
        <p:spPr>
          <a:xfrm flipH="1" rot="10800000">
            <a:off x="1387438" y="2565063"/>
            <a:ext cx="1943100" cy="1191000"/>
          </a:xfrm>
          <a:prstGeom prst="straightConnector1">
            <a:avLst/>
          </a:prstGeom>
          <a:noFill/>
          <a:ln cap="flat" cmpd="sng" w="19050">
            <a:solidFill>
              <a:srgbClr val="434343"/>
            </a:solidFill>
            <a:prstDash val="solid"/>
            <a:round/>
            <a:headEnd len="med" w="med" type="none"/>
            <a:tailEnd len="med" w="med" type="none"/>
          </a:ln>
        </p:spPr>
      </p:cxnSp>
      <p:sp>
        <p:nvSpPr>
          <p:cNvPr id="457" name="Google Shape;457;p46"/>
          <p:cNvSpPr txBox="1"/>
          <p:nvPr/>
        </p:nvSpPr>
        <p:spPr>
          <a:xfrm>
            <a:off x="2311238" y="1442850"/>
            <a:ext cx="601200" cy="467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A</a:t>
            </a:r>
            <a:endParaRPr b="1" sz="2800">
              <a:solidFill>
                <a:srgbClr val="434343"/>
              </a:solidFill>
              <a:latin typeface="Montserrat"/>
              <a:ea typeface="Montserrat"/>
              <a:cs typeface="Montserrat"/>
              <a:sym typeface="Montserrat"/>
            </a:endParaRPr>
          </a:p>
        </p:txBody>
      </p:sp>
      <p:sp>
        <p:nvSpPr>
          <p:cNvPr id="458" name="Google Shape;458;p46"/>
          <p:cNvSpPr txBox="1"/>
          <p:nvPr/>
        </p:nvSpPr>
        <p:spPr>
          <a:xfrm>
            <a:off x="6159338" y="1442850"/>
            <a:ext cx="601200" cy="467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B</a:t>
            </a:r>
            <a:endParaRPr b="1" sz="2800">
              <a:solidFill>
                <a:srgbClr val="434343"/>
              </a:solidFill>
              <a:latin typeface="Montserrat"/>
              <a:ea typeface="Montserrat"/>
              <a:cs typeface="Montserrat"/>
              <a:sym typeface="Montserrat"/>
            </a:endParaRPr>
          </a:p>
        </p:txBody>
      </p:sp>
      <p:sp>
        <p:nvSpPr>
          <p:cNvPr id="459" name="Google Shape;459;p46"/>
          <p:cNvSpPr/>
          <p:nvPr/>
        </p:nvSpPr>
        <p:spPr>
          <a:xfrm>
            <a:off x="4581525" y="1219200"/>
            <a:ext cx="3724200" cy="3057600"/>
          </a:xfrm>
          <a:prstGeom prst="roundRect">
            <a:avLst>
              <a:gd fmla="val 16667" name="adj"/>
            </a:avLst>
          </a:prstGeom>
          <a:no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9" name="Shape 139"/>
        <p:cNvGrpSpPr/>
        <p:nvPr/>
      </p:nvGrpSpPr>
      <p:grpSpPr>
        <a:xfrm>
          <a:off x="0" y="0"/>
          <a:ext cx="0" cy="0"/>
          <a:chOff x="0" y="0"/>
          <a:chExt cx="0" cy="0"/>
        </a:xfrm>
      </p:grpSpPr>
      <p:sp>
        <p:nvSpPr>
          <p:cNvPr id="140" name="Google Shape;140;p29"/>
          <p:cNvSpPr txBox="1"/>
          <p:nvPr/>
        </p:nvSpPr>
        <p:spPr>
          <a:xfrm>
            <a:off x="1446179" y="297875"/>
            <a:ext cx="7286100" cy="857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lang="en-GB" sz="2800">
                <a:latin typeface="Montserrat"/>
                <a:ea typeface="Montserrat"/>
                <a:cs typeface="Montserrat"/>
                <a:sym typeface="Montserrat"/>
              </a:rPr>
              <a:t>C</a:t>
            </a:r>
            <a:r>
              <a:rPr b="1" i="0" lang="en-GB" sz="2800" u="none" cap="none" strike="noStrike">
                <a:latin typeface="Montserrat"/>
                <a:ea typeface="Montserrat"/>
                <a:cs typeface="Montserrat"/>
                <a:sym typeface="Montserrat"/>
              </a:rPr>
              <a:t>omplete </a:t>
            </a:r>
            <a:r>
              <a:rPr b="1" lang="en-GB" sz="2800">
                <a:latin typeface="Montserrat"/>
                <a:ea typeface="Montserrat"/>
                <a:cs typeface="Montserrat"/>
                <a:sym typeface="Montserrat"/>
              </a:rPr>
              <a:t>the</a:t>
            </a:r>
            <a:r>
              <a:rPr b="1" i="0" lang="en-GB" sz="2800" u="none" cap="none" strike="noStrike">
                <a:latin typeface="Montserrat"/>
                <a:ea typeface="Montserrat"/>
                <a:cs typeface="Montserrat"/>
                <a:sym typeface="Montserrat"/>
              </a:rPr>
              <a:t> task</a:t>
            </a:r>
            <a:endParaRPr b="1" i="0" sz="2800" u="none" cap="none" strike="noStrike">
              <a:latin typeface="Montserrat"/>
              <a:ea typeface="Montserrat"/>
              <a:cs typeface="Montserrat"/>
              <a:sym typeface="Montserrat"/>
            </a:endParaRPr>
          </a:p>
        </p:txBody>
      </p:sp>
      <p:sp>
        <p:nvSpPr>
          <p:cNvPr id="141" name="Google Shape;141;p2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latin typeface="Montserrat Medium"/>
              <a:ea typeface="Montserrat Medium"/>
              <a:cs typeface="Montserrat Medium"/>
              <a:sym typeface="Montserrat Medium"/>
            </a:endParaRPr>
          </a:p>
        </p:txBody>
      </p:sp>
      <p:sp>
        <p:nvSpPr>
          <p:cNvPr id="142" name="Google Shape;142;p29"/>
          <p:cNvSpPr/>
          <p:nvPr/>
        </p:nvSpPr>
        <p:spPr>
          <a:xfrm>
            <a:off x="2250125" y="838550"/>
            <a:ext cx="3305400" cy="45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latin typeface="Montserrat"/>
                <a:ea typeface="Montserrat"/>
                <a:cs typeface="Montserrat"/>
                <a:sym typeface="Montserrat"/>
              </a:rPr>
              <a:t>Balance these equations:</a:t>
            </a:r>
            <a:br>
              <a:rPr b="1" i="0" lang="en-GB" sz="1800" u="none" cap="none" strike="noStrike">
                <a:latin typeface="Montserrat"/>
                <a:ea typeface="Montserrat"/>
                <a:cs typeface="Montserrat"/>
                <a:sym typeface="Montserrat"/>
              </a:rPr>
            </a:br>
            <a:endParaRPr b="0" i="0" sz="1800" u="none" cap="none" strike="noStrike">
              <a:latin typeface="Arial"/>
              <a:ea typeface="Arial"/>
              <a:cs typeface="Arial"/>
              <a:sym typeface="Arial"/>
            </a:endParaRPr>
          </a:p>
        </p:txBody>
      </p:sp>
      <p:sp>
        <p:nvSpPr>
          <p:cNvPr id="143" name="Google Shape;143;p29"/>
          <p:cNvSpPr txBox="1"/>
          <p:nvPr/>
        </p:nvSpPr>
        <p:spPr>
          <a:xfrm>
            <a:off x="1942625" y="1308794"/>
            <a:ext cx="5779200" cy="2580000"/>
          </a:xfrm>
          <a:prstGeom prst="rect">
            <a:avLst/>
          </a:prstGeom>
          <a:noFill/>
          <a:ln>
            <a:noFill/>
          </a:ln>
        </p:spPr>
        <p:txBody>
          <a:bodyPr anchorCtr="0" anchor="t" bIns="0" lIns="0" spcFirstLastPara="1" rIns="0" wrap="square" tIns="0">
            <a:noAutofit/>
          </a:bodyPr>
          <a:lstStyle/>
          <a:p>
            <a:pPr indent="-234950" lvl="0" marL="228600" rtl="0" algn="l">
              <a:lnSpc>
                <a:spcPct val="229545"/>
              </a:lnSpc>
              <a:spcBef>
                <a:spcPts val="600"/>
              </a:spcBef>
              <a:spcAft>
                <a:spcPts val="0"/>
              </a:spcAft>
              <a:buClr>
                <a:srgbClr val="000000"/>
              </a:buClr>
              <a:buSzPts val="1900"/>
              <a:buFont typeface="Montserrat"/>
              <a:buAutoNum type="arabicPeriod"/>
            </a:pPr>
            <a:r>
              <a:rPr b="1" lang="en-GB" sz="1900">
                <a:latin typeface="Montserrat"/>
                <a:ea typeface="Montserrat"/>
                <a:cs typeface="Montserrat"/>
                <a:sym typeface="Montserrat"/>
              </a:rPr>
              <a:t>H</a:t>
            </a:r>
            <a:r>
              <a:rPr b="1" baseline="-25000" lang="en-GB" sz="1900">
                <a:latin typeface="Montserrat"/>
                <a:ea typeface="Montserrat"/>
                <a:cs typeface="Montserrat"/>
                <a:sym typeface="Montserrat"/>
              </a:rPr>
              <a:t>2</a:t>
            </a:r>
            <a:r>
              <a:rPr b="1" lang="en-GB" sz="1900">
                <a:latin typeface="Montserrat"/>
                <a:ea typeface="Montserrat"/>
                <a:cs typeface="Montserrat"/>
                <a:sym typeface="Montserrat"/>
              </a:rPr>
              <a:t> 	+  Br</a:t>
            </a:r>
            <a:r>
              <a:rPr b="1" baseline="-25000" lang="en-GB" sz="1900">
                <a:latin typeface="Montserrat"/>
                <a:ea typeface="Montserrat"/>
                <a:cs typeface="Montserrat"/>
                <a:sym typeface="Montserrat"/>
              </a:rPr>
              <a:t>2</a:t>
            </a:r>
            <a:r>
              <a:rPr b="1" lang="en-GB" sz="1900">
                <a:latin typeface="Montserrat"/>
                <a:ea typeface="Montserrat"/>
                <a:cs typeface="Montserrat"/>
                <a:sym typeface="Montserrat"/>
              </a:rPr>
              <a:t>           HBr     </a:t>
            </a:r>
            <a:endParaRPr b="1" sz="1900">
              <a:latin typeface="Montserrat"/>
              <a:ea typeface="Montserrat"/>
              <a:cs typeface="Montserrat"/>
              <a:sym typeface="Montserrat"/>
            </a:endParaRPr>
          </a:p>
          <a:p>
            <a:pPr indent="-234950" lvl="0" marL="228600" rtl="0" algn="l">
              <a:lnSpc>
                <a:spcPct val="235454"/>
              </a:lnSpc>
              <a:spcBef>
                <a:spcPts val="0"/>
              </a:spcBef>
              <a:spcAft>
                <a:spcPts val="0"/>
              </a:spcAft>
              <a:buClr>
                <a:srgbClr val="000000"/>
              </a:buClr>
              <a:buSzPts val="1900"/>
              <a:buFont typeface="Montserrat"/>
              <a:buAutoNum type="arabicPeriod"/>
            </a:pPr>
            <a:r>
              <a:rPr b="1" lang="en-GB" sz="1900">
                <a:latin typeface="Montserrat"/>
                <a:ea typeface="Montserrat"/>
                <a:cs typeface="Montserrat"/>
                <a:sym typeface="Montserrat"/>
              </a:rPr>
              <a:t>Ca  +  O</a:t>
            </a:r>
            <a:r>
              <a:rPr b="1" baseline="-25000" lang="en-GB" sz="1900">
                <a:latin typeface="Montserrat"/>
                <a:ea typeface="Montserrat"/>
                <a:cs typeface="Montserrat"/>
                <a:sym typeface="Montserrat"/>
              </a:rPr>
              <a:t>2</a:t>
            </a:r>
            <a:r>
              <a:rPr b="1" lang="en-GB" sz="1900">
                <a:latin typeface="Montserrat"/>
                <a:ea typeface="Montserrat"/>
                <a:cs typeface="Montserrat"/>
                <a:sym typeface="Montserrat"/>
              </a:rPr>
              <a:t>            CaO  </a:t>
            </a:r>
            <a:endParaRPr b="1" sz="1900">
              <a:latin typeface="Montserrat"/>
              <a:ea typeface="Montserrat"/>
              <a:cs typeface="Montserrat"/>
              <a:sym typeface="Montserrat"/>
            </a:endParaRPr>
          </a:p>
          <a:p>
            <a:pPr indent="-234950" lvl="0" marL="228600" rtl="0" algn="l">
              <a:lnSpc>
                <a:spcPct val="235454"/>
              </a:lnSpc>
              <a:spcBef>
                <a:spcPts val="0"/>
              </a:spcBef>
              <a:spcAft>
                <a:spcPts val="0"/>
              </a:spcAft>
              <a:buClr>
                <a:srgbClr val="000000"/>
              </a:buClr>
              <a:buSzPts val="1900"/>
              <a:buFont typeface="Montserrat"/>
              <a:buAutoNum type="arabicPeriod"/>
            </a:pPr>
            <a:r>
              <a:rPr b="1" lang="en-GB" sz="1900">
                <a:latin typeface="Montserrat"/>
                <a:ea typeface="Montserrat"/>
                <a:cs typeface="Montserrat"/>
                <a:sym typeface="Montserrat"/>
              </a:rPr>
              <a:t>MgCO</a:t>
            </a:r>
            <a:r>
              <a:rPr b="1" baseline="-25000" lang="en-GB" sz="1900">
                <a:latin typeface="Montserrat"/>
                <a:ea typeface="Montserrat"/>
                <a:cs typeface="Montserrat"/>
                <a:sym typeface="Montserrat"/>
              </a:rPr>
              <a:t>3</a:t>
            </a:r>
            <a:r>
              <a:rPr b="1" lang="en-GB" sz="1900">
                <a:latin typeface="Montserrat"/>
                <a:ea typeface="Montserrat"/>
                <a:cs typeface="Montserrat"/>
                <a:sym typeface="Montserrat"/>
              </a:rPr>
              <a:t>	+  HCl            MgCl</a:t>
            </a:r>
            <a:r>
              <a:rPr b="1" baseline="-25000" lang="en-GB" sz="1900">
                <a:latin typeface="Montserrat"/>
                <a:ea typeface="Montserrat"/>
                <a:cs typeface="Montserrat"/>
                <a:sym typeface="Montserrat"/>
              </a:rPr>
              <a:t>2</a:t>
            </a:r>
            <a:r>
              <a:rPr b="1" lang="en-GB" sz="1900">
                <a:latin typeface="Montserrat"/>
                <a:ea typeface="Montserrat"/>
                <a:cs typeface="Montserrat"/>
                <a:sym typeface="Montserrat"/>
              </a:rPr>
              <a:t>   +  H</a:t>
            </a:r>
            <a:r>
              <a:rPr b="1" baseline="-25000" lang="en-GB" sz="1900">
                <a:latin typeface="Montserrat"/>
                <a:ea typeface="Montserrat"/>
                <a:cs typeface="Montserrat"/>
                <a:sym typeface="Montserrat"/>
              </a:rPr>
              <a:t>2</a:t>
            </a:r>
            <a:r>
              <a:rPr b="1" lang="en-GB" sz="1900">
                <a:latin typeface="Montserrat"/>
                <a:ea typeface="Montserrat"/>
                <a:cs typeface="Montserrat"/>
                <a:sym typeface="Montserrat"/>
              </a:rPr>
              <a:t>O  +  CO</a:t>
            </a:r>
            <a:r>
              <a:rPr b="1" baseline="-25000" lang="en-GB" sz="1900">
                <a:latin typeface="Montserrat"/>
                <a:ea typeface="Montserrat"/>
                <a:cs typeface="Montserrat"/>
                <a:sym typeface="Montserrat"/>
              </a:rPr>
              <a:t>2</a:t>
            </a:r>
            <a:r>
              <a:rPr b="1" lang="en-GB" sz="1900">
                <a:latin typeface="Montserrat"/>
                <a:ea typeface="Montserrat"/>
                <a:cs typeface="Montserrat"/>
                <a:sym typeface="Montserrat"/>
              </a:rPr>
              <a:t>  </a:t>
            </a:r>
            <a:endParaRPr b="1" sz="1900">
              <a:latin typeface="Montserrat"/>
              <a:ea typeface="Montserrat"/>
              <a:cs typeface="Montserrat"/>
              <a:sym typeface="Montserrat"/>
            </a:endParaRPr>
          </a:p>
          <a:p>
            <a:pPr indent="-234950" lvl="0" marL="228600" rtl="0" algn="l">
              <a:lnSpc>
                <a:spcPct val="235454"/>
              </a:lnSpc>
              <a:spcBef>
                <a:spcPts val="0"/>
              </a:spcBef>
              <a:spcAft>
                <a:spcPts val="0"/>
              </a:spcAft>
              <a:buClr>
                <a:srgbClr val="000000"/>
              </a:buClr>
              <a:buSzPts val="1900"/>
              <a:buFont typeface="Montserrat"/>
              <a:buAutoNum type="arabicPeriod"/>
            </a:pPr>
            <a:r>
              <a:rPr b="1" lang="en-GB" sz="1900">
                <a:latin typeface="Montserrat"/>
                <a:ea typeface="Montserrat"/>
                <a:cs typeface="Montserrat"/>
                <a:sym typeface="Montserrat"/>
              </a:rPr>
              <a:t>Al + Fe</a:t>
            </a:r>
            <a:r>
              <a:rPr b="1" baseline="-25000" lang="en-GB" sz="1900">
                <a:latin typeface="Montserrat"/>
                <a:ea typeface="Montserrat"/>
                <a:cs typeface="Montserrat"/>
                <a:sym typeface="Montserrat"/>
              </a:rPr>
              <a:t>2</a:t>
            </a:r>
            <a:r>
              <a:rPr b="1" lang="en-GB" sz="1900">
                <a:latin typeface="Montserrat"/>
                <a:ea typeface="Montserrat"/>
                <a:cs typeface="Montserrat"/>
                <a:sym typeface="Montserrat"/>
              </a:rPr>
              <a:t>O</a:t>
            </a:r>
            <a:r>
              <a:rPr b="1" baseline="-25000" lang="en-GB" sz="1900">
                <a:latin typeface="Montserrat"/>
                <a:ea typeface="Montserrat"/>
                <a:cs typeface="Montserrat"/>
                <a:sym typeface="Montserrat"/>
              </a:rPr>
              <a:t>3</a:t>
            </a:r>
            <a:r>
              <a:rPr b="1" lang="en-GB" sz="1900">
                <a:latin typeface="Montserrat"/>
                <a:ea typeface="Montserrat"/>
                <a:cs typeface="Montserrat"/>
                <a:sym typeface="Montserrat"/>
              </a:rPr>
              <a:t>	      Al</a:t>
            </a:r>
            <a:r>
              <a:rPr b="1" baseline="-25000" lang="en-GB" sz="1900">
                <a:latin typeface="Montserrat"/>
                <a:ea typeface="Montserrat"/>
                <a:cs typeface="Montserrat"/>
                <a:sym typeface="Montserrat"/>
              </a:rPr>
              <a:t>2</a:t>
            </a:r>
            <a:r>
              <a:rPr b="1" lang="en-GB" sz="1900">
                <a:latin typeface="Montserrat"/>
                <a:ea typeface="Montserrat"/>
                <a:cs typeface="Montserrat"/>
                <a:sym typeface="Montserrat"/>
              </a:rPr>
              <a:t>O</a:t>
            </a:r>
            <a:r>
              <a:rPr b="1" baseline="-25000" lang="en-GB" sz="1900">
                <a:latin typeface="Montserrat"/>
                <a:ea typeface="Montserrat"/>
                <a:cs typeface="Montserrat"/>
                <a:sym typeface="Montserrat"/>
              </a:rPr>
              <a:t>3</a:t>
            </a:r>
            <a:r>
              <a:rPr b="1" lang="en-GB" sz="1900">
                <a:latin typeface="Montserrat"/>
                <a:ea typeface="Montserrat"/>
                <a:cs typeface="Montserrat"/>
                <a:sym typeface="Montserrat"/>
              </a:rPr>
              <a:t>	+	 Fe</a:t>
            </a:r>
            <a:endParaRPr b="1" sz="1900">
              <a:latin typeface="Montserrat"/>
              <a:ea typeface="Montserrat"/>
              <a:cs typeface="Montserrat"/>
              <a:sym typeface="Montserrat"/>
            </a:endParaRPr>
          </a:p>
        </p:txBody>
      </p:sp>
      <p:sp>
        <p:nvSpPr>
          <p:cNvPr id="144" name="Google Shape;144;p29"/>
          <p:cNvSpPr/>
          <p:nvPr/>
        </p:nvSpPr>
        <p:spPr>
          <a:xfrm>
            <a:off x="3657493" y="1438277"/>
            <a:ext cx="529200" cy="2313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sz="200"/>
          </a:p>
        </p:txBody>
      </p:sp>
      <p:sp>
        <p:nvSpPr>
          <p:cNvPr id="145" name="Google Shape;145;p29"/>
          <p:cNvSpPr/>
          <p:nvPr/>
        </p:nvSpPr>
        <p:spPr>
          <a:xfrm>
            <a:off x="4186836" y="2772675"/>
            <a:ext cx="529200" cy="2313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sz="200"/>
          </a:p>
        </p:txBody>
      </p:sp>
      <p:sp>
        <p:nvSpPr>
          <p:cNvPr id="146" name="Google Shape;146;p29"/>
          <p:cNvSpPr/>
          <p:nvPr/>
        </p:nvSpPr>
        <p:spPr>
          <a:xfrm>
            <a:off x="3363326" y="2092722"/>
            <a:ext cx="529200" cy="2313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sz="200"/>
          </a:p>
        </p:txBody>
      </p:sp>
      <p:sp>
        <p:nvSpPr>
          <p:cNvPr id="147" name="Google Shape;147;p29"/>
          <p:cNvSpPr/>
          <p:nvPr/>
        </p:nvSpPr>
        <p:spPr>
          <a:xfrm>
            <a:off x="3553031" y="3443026"/>
            <a:ext cx="529200" cy="2313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sz="200"/>
          </a:p>
        </p:txBody>
      </p:sp>
      <p:sp>
        <p:nvSpPr>
          <p:cNvPr id="148" name="Google Shape;148;p29"/>
          <p:cNvSpPr/>
          <p:nvPr/>
        </p:nvSpPr>
        <p:spPr>
          <a:xfrm>
            <a:off x="3480325" y="3499425"/>
            <a:ext cx="529200" cy="118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9"/>
          <p:cNvSpPr/>
          <p:nvPr/>
        </p:nvSpPr>
        <p:spPr>
          <a:xfrm>
            <a:off x="4186825" y="2829075"/>
            <a:ext cx="529200" cy="118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9"/>
          <p:cNvSpPr/>
          <p:nvPr/>
        </p:nvSpPr>
        <p:spPr>
          <a:xfrm>
            <a:off x="3299350" y="2149125"/>
            <a:ext cx="529200" cy="118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9"/>
          <p:cNvSpPr/>
          <p:nvPr/>
        </p:nvSpPr>
        <p:spPr>
          <a:xfrm>
            <a:off x="3553025" y="1474925"/>
            <a:ext cx="529200" cy="118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7"/>
          <p:cNvSpPr txBox="1"/>
          <p:nvPr>
            <p:ph type="title"/>
          </p:nvPr>
        </p:nvSpPr>
        <p:spPr>
          <a:xfrm>
            <a:off x="458975" y="292625"/>
            <a:ext cx="8226000" cy="814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1800">
                <a:solidFill>
                  <a:schemeClr val="dk2"/>
                </a:solidFill>
              </a:rPr>
              <a:t>Describe what happens to the rate of reaction by linking to a reaction rate graph to the number of particles</a:t>
            </a:r>
            <a:endParaRPr/>
          </a:p>
        </p:txBody>
      </p:sp>
      <p:sp>
        <p:nvSpPr>
          <p:cNvPr id="465" name="Google Shape;465;p47"/>
          <p:cNvSpPr txBox="1"/>
          <p:nvPr>
            <p:ph idx="1" type="body"/>
          </p:nvPr>
        </p:nvSpPr>
        <p:spPr>
          <a:xfrm>
            <a:off x="458975" y="1233975"/>
            <a:ext cx="8361300" cy="2842500"/>
          </a:xfrm>
          <a:prstGeom prst="rect">
            <a:avLst/>
          </a:prstGeom>
        </p:spPr>
        <p:txBody>
          <a:bodyPr anchorCtr="0" anchor="t" bIns="0" lIns="0" spcFirstLastPara="1" rIns="0" wrap="square" tIns="0">
            <a:noAutofit/>
          </a:bodyPr>
          <a:lstStyle/>
          <a:p>
            <a:pPr indent="-234950" lvl="0" marL="228600" rtl="0" algn="l">
              <a:lnSpc>
                <a:spcPct val="100000"/>
              </a:lnSpc>
              <a:spcBef>
                <a:spcPts val="0"/>
              </a:spcBef>
              <a:spcAft>
                <a:spcPts val="0"/>
              </a:spcAft>
              <a:buClr>
                <a:srgbClr val="000000"/>
              </a:buClr>
              <a:buSzPts val="1900"/>
              <a:buChar char="●"/>
            </a:pPr>
            <a:r>
              <a:rPr lang="en-GB" sz="1900">
                <a:solidFill>
                  <a:srgbClr val="000000"/>
                </a:solidFill>
              </a:rPr>
              <a:t>At the beginning of the reaction we have the highest frequency of collisions which makes the rate quickest at the start, this is shown by the very steep curve. </a:t>
            </a:r>
            <a:endParaRPr sz="1900">
              <a:solidFill>
                <a:srgbClr val="000000"/>
              </a:solidFill>
            </a:endParaRPr>
          </a:p>
          <a:p>
            <a:pPr indent="-234950" lvl="0" marL="228600" rtl="0" algn="l">
              <a:lnSpc>
                <a:spcPct val="100000"/>
              </a:lnSpc>
              <a:spcBef>
                <a:spcPts val="0"/>
              </a:spcBef>
              <a:spcAft>
                <a:spcPts val="0"/>
              </a:spcAft>
              <a:buClr>
                <a:srgbClr val="000000"/>
              </a:buClr>
              <a:buSzPts val="1900"/>
              <a:buChar char="●"/>
            </a:pPr>
            <a:r>
              <a:rPr lang="en-GB" sz="1900">
                <a:solidFill>
                  <a:srgbClr val="000000"/>
                </a:solidFill>
              </a:rPr>
              <a:t>As the frequency of collisions begins to decrease the rate of reaction slows as there aren’t as many successful collisions occurring, this is shown by the less steep part of the curve. </a:t>
            </a:r>
            <a:endParaRPr sz="1900">
              <a:solidFill>
                <a:srgbClr val="000000"/>
              </a:solidFill>
            </a:endParaRPr>
          </a:p>
          <a:p>
            <a:pPr indent="-234950" lvl="0" marL="228600" rtl="0" algn="l">
              <a:lnSpc>
                <a:spcPct val="100000"/>
              </a:lnSpc>
              <a:spcBef>
                <a:spcPts val="0"/>
              </a:spcBef>
              <a:spcAft>
                <a:spcPts val="0"/>
              </a:spcAft>
              <a:buClr>
                <a:srgbClr val="000000"/>
              </a:buClr>
              <a:buSzPts val="1900"/>
              <a:buChar char="●"/>
            </a:pPr>
            <a:r>
              <a:rPr lang="en-GB" sz="1900">
                <a:solidFill>
                  <a:srgbClr val="000000"/>
                </a:solidFill>
              </a:rPr>
              <a:t>Finally as the number of reacting particles reaches 0, the reaction stops as there are no more collisions between particles; the curve begins to flatline, meaning the rate doesn’t increase or decrease. This shows us the reaction has finished as no more gas product is being made. </a:t>
            </a:r>
            <a:endParaRPr sz="1900"/>
          </a:p>
        </p:txBody>
      </p:sp>
      <p:sp>
        <p:nvSpPr>
          <p:cNvPr id="466" name="Google Shape;466;p4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57" name="Google Shape;157;p30"/>
          <p:cNvSpPr txBox="1"/>
          <p:nvPr>
            <p:ph type="title"/>
          </p:nvPr>
        </p:nvSpPr>
        <p:spPr>
          <a:xfrm>
            <a:off x="564038" y="445025"/>
            <a:ext cx="78699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Conservation of mass</a:t>
            </a:r>
            <a:endParaRPr>
              <a:solidFill>
                <a:schemeClr val="dk2"/>
              </a:solidFill>
            </a:endParaRPr>
          </a:p>
        </p:txBody>
      </p:sp>
      <p:sp>
        <p:nvSpPr>
          <p:cNvPr id="158" name="Google Shape;158;p3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cxnSp>
        <p:nvCxnSpPr>
          <p:cNvPr id="159" name="Google Shape;159;p30"/>
          <p:cNvCxnSpPr>
            <a:stCxn id="160" idx="2"/>
            <a:endCxn id="160" idx="2"/>
          </p:cNvCxnSpPr>
          <p:nvPr/>
        </p:nvCxnSpPr>
        <p:spPr>
          <a:xfrm>
            <a:off x="7297400" y="3444500"/>
            <a:ext cx="0" cy="0"/>
          </a:xfrm>
          <a:prstGeom prst="straightConnector1">
            <a:avLst/>
          </a:prstGeom>
          <a:noFill/>
          <a:ln cap="flat" cmpd="sng" w="228600">
            <a:solidFill>
              <a:schemeClr val="dk2"/>
            </a:solidFill>
            <a:prstDash val="solid"/>
            <a:round/>
            <a:headEnd len="med" w="med" type="none"/>
            <a:tailEnd len="med" w="med" type="none"/>
          </a:ln>
        </p:spPr>
      </p:cxnSp>
      <p:sp>
        <p:nvSpPr>
          <p:cNvPr id="161" name="Google Shape;161;p30"/>
          <p:cNvSpPr txBox="1"/>
          <p:nvPr/>
        </p:nvSpPr>
        <p:spPr>
          <a:xfrm>
            <a:off x="1718138" y="1156150"/>
            <a:ext cx="7542900" cy="564000"/>
          </a:xfrm>
          <a:prstGeom prst="rect">
            <a:avLst/>
          </a:prstGeom>
          <a:noFill/>
          <a:ln>
            <a:noFill/>
          </a:ln>
        </p:spPr>
        <p:txBody>
          <a:bodyPr anchorCtr="0" anchor="t" bIns="45725" lIns="45725" spcFirstLastPara="1" rIns="45725" wrap="square" tIns="45725">
            <a:noAutofit/>
          </a:bodyPr>
          <a:lstStyle/>
          <a:p>
            <a:pPr indent="0" lvl="0" marL="0" rtl="0" algn="l">
              <a:lnSpc>
                <a:spcPct val="130000"/>
              </a:lnSpc>
              <a:spcBef>
                <a:spcPts val="0"/>
              </a:spcBef>
              <a:spcAft>
                <a:spcPts val="0"/>
              </a:spcAft>
              <a:buNone/>
            </a:pPr>
            <a:r>
              <a:rPr lang="en-GB" sz="2300">
                <a:latin typeface="Montserrat"/>
                <a:ea typeface="Montserrat"/>
                <a:cs typeface="Montserrat"/>
                <a:sym typeface="Montserrat"/>
              </a:rPr>
              <a:t>Mass is never created or destroyed</a:t>
            </a:r>
            <a:endParaRPr sz="2300">
              <a:latin typeface="Montserrat"/>
              <a:ea typeface="Montserrat"/>
              <a:cs typeface="Montserrat"/>
              <a:sym typeface="Montserrat"/>
            </a:endParaRPr>
          </a:p>
          <a:p>
            <a:pPr indent="0" lvl="0" marL="0" rtl="0" algn="l">
              <a:lnSpc>
                <a:spcPct val="130000"/>
              </a:lnSpc>
              <a:spcBef>
                <a:spcPts val="1000"/>
              </a:spcBef>
              <a:spcAft>
                <a:spcPts val="0"/>
              </a:spcAft>
              <a:buNone/>
            </a:pPr>
            <a:r>
              <a:t/>
            </a:r>
            <a:endParaRPr sz="2300">
              <a:latin typeface="Montserrat"/>
              <a:ea typeface="Montserrat"/>
              <a:cs typeface="Montserrat"/>
              <a:sym typeface="Montserrat"/>
            </a:endParaRPr>
          </a:p>
          <a:p>
            <a:pPr indent="0" lvl="0" marL="0" rtl="0" algn="l">
              <a:lnSpc>
                <a:spcPct val="130000"/>
              </a:lnSpc>
              <a:spcBef>
                <a:spcPts val="1000"/>
              </a:spcBef>
              <a:spcAft>
                <a:spcPts val="1000"/>
              </a:spcAft>
              <a:buNone/>
            </a:pPr>
            <a:r>
              <a:rPr lang="en-GB" sz="2300">
                <a:latin typeface="Montserrat"/>
                <a:ea typeface="Montserrat"/>
                <a:cs typeface="Montserrat"/>
                <a:sym typeface="Montserrat"/>
              </a:rPr>
              <a:t>		+				→ </a:t>
            </a:r>
            <a:endParaRPr sz="2300">
              <a:latin typeface="Montserrat"/>
              <a:ea typeface="Montserrat"/>
              <a:cs typeface="Montserrat"/>
              <a:sym typeface="Montserrat"/>
            </a:endParaRPr>
          </a:p>
        </p:txBody>
      </p:sp>
      <p:grpSp>
        <p:nvGrpSpPr>
          <p:cNvPr id="162" name="Google Shape;162;p30"/>
          <p:cNvGrpSpPr/>
          <p:nvPr/>
        </p:nvGrpSpPr>
        <p:grpSpPr>
          <a:xfrm>
            <a:off x="2044025" y="1831250"/>
            <a:ext cx="4401863" cy="1467150"/>
            <a:chOff x="4088050" y="4043500"/>
            <a:chExt cx="8803725" cy="2934300"/>
          </a:xfrm>
        </p:grpSpPr>
        <p:sp>
          <p:nvSpPr>
            <p:cNvPr id="163" name="Google Shape;163;p30"/>
            <p:cNvSpPr/>
            <p:nvPr/>
          </p:nvSpPr>
          <p:spPr>
            <a:xfrm>
              <a:off x="6515600" y="4584700"/>
              <a:ext cx="1440000" cy="14586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O</a:t>
              </a:r>
              <a:endParaRPr sz="1800"/>
            </a:p>
          </p:txBody>
        </p:sp>
        <p:sp>
          <p:nvSpPr>
            <p:cNvPr id="164" name="Google Shape;164;p30"/>
            <p:cNvSpPr/>
            <p:nvPr/>
          </p:nvSpPr>
          <p:spPr>
            <a:xfrm>
              <a:off x="4088050" y="435115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165" name="Google Shape;165;p30"/>
            <p:cNvSpPr/>
            <p:nvPr/>
          </p:nvSpPr>
          <p:spPr>
            <a:xfrm>
              <a:off x="4088050" y="544360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166" name="Google Shape;166;p30"/>
            <p:cNvSpPr/>
            <p:nvPr/>
          </p:nvSpPr>
          <p:spPr>
            <a:xfrm>
              <a:off x="8972400" y="613450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167" name="Google Shape;167;p30"/>
            <p:cNvSpPr/>
            <p:nvPr/>
          </p:nvSpPr>
          <p:spPr>
            <a:xfrm>
              <a:off x="11951575" y="604330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168" name="Google Shape;168;p30"/>
            <p:cNvSpPr/>
            <p:nvPr/>
          </p:nvSpPr>
          <p:spPr>
            <a:xfrm>
              <a:off x="10121075" y="4043500"/>
              <a:ext cx="1440000" cy="14586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O</a:t>
              </a:r>
              <a:endParaRPr sz="1800"/>
            </a:p>
          </p:txBody>
        </p:sp>
        <p:cxnSp>
          <p:nvCxnSpPr>
            <p:cNvPr id="169" name="Google Shape;169;p30"/>
            <p:cNvCxnSpPr>
              <a:stCxn id="168" idx="3"/>
              <a:endCxn id="166" idx="7"/>
            </p:cNvCxnSpPr>
            <p:nvPr/>
          </p:nvCxnSpPr>
          <p:spPr>
            <a:xfrm flipH="1">
              <a:off x="9775158" y="5288493"/>
              <a:ext cx="556800" cy="969600"/>
            </a:xfrm>
            <a:prstGeom prst="straightConnector1">
              <a:avLst/>
            </a:prstGeom>
            <a:noFill/>
            <a:ln cap="flat" cmpd="sng" w="114300">
              <a:solidFill>
                <a:schemeClr val="dk2"/>
              </a:solidFill>
              <a:prstDash val="solid"/>
              <a:round/>
              <a:headEnd len="med" w="med" type="none"/>
              <a:tailEnd len="med" w="med" type="none"/>
            </a:ln>
          </p:spPr>
        </p:cxnSp>
        <p:cxnSp>
          <p:nvCxnSpPr>
            <p:cNvPr id="170" name="Google Shape;170;p30"/>
            <p:cNvCxnSpPr>
              <a:stCxn id="168" idx="5"/>
              <a:endCxn id="167" idx="1"/>
            </p:cNvCxnSpPr>
            <p:nvPr/>
          </p:nvCxnSpPr>
          <p:spPr>
            <a:xfrm>
              <a:off x="11350192" y="5288493"/>
              <a:ext cx="739200" cy="878400"/>
            </a:xfrm>
            <a:prstGeom prst="straightConnector1">
              <a:avLst/>
            </a:prstGeom>
            <a:noFill/>
            <a:ln cap="flat" cmpd="sng" w="114300">
              <a:solidFill>
                <a:schemeClr val="dk2"/>
              </a:solidFill>
              <a:prstDash val="solid"/>
              <a:round/>
              <a:headEnd len="med" w="med" type="none"/>
              <a:tailEnd len="med" w="med" type="none"/>
            </a:ln>
          </p:spPr>
        </p:cxnSp>
      </p:grpSp>
      <p:sp>
        <p:nvSpPr>
          <p:cNvPr id="171" name="Google Shape;171;p30"/>
          <p:cNvSpPr txBox="1"/>
          <p:nvPr/>
        </p:nvSpPr>
        <p:spPr>
          <a:xfrm>
            <a:off x="1694600" y="3406400"/>
            <a:ext cx="6508800" cy="1500000"/>
          </a:xfrm>
          <a:prstGeom prst="rect">
            <a:avLst/>
          </a:prstGeom>
          <a:noFill/>
          <a:ln>
            <a:noFill/>
          </a:ln>
        </p:spPr>
        <p:txBody>
          <a:bodyPr anchorCtr="0" anchor="t" bIns="45725" lIns="45725" spcFirstLastPara="1" rIns="45725" wrap="square" tIns="45725">
            <a:noAutofit/>
          </a:bodyPr>
          <a:lstStyle/>
          <a:p>
            <a:pPr indent="0" lvl="0" marL="0" rtl="0" algn="l">
              <a:lnSpc>
                <a:spcPct val="130000"/>
              </a:lnSpc>
              <a:spcBef>
                <a:spcPts val="0"/>
              </a:spcBef>
              <a:spcAft>
                <a:spcPts val="0"/>
              </a:spcAft>
              <a:buNone/>
            </a:pPr>
            <a:r>
              <a:rPr lang="en-GB" sz="2300">
                <a:latin typeface="Montserrat"/>
                <a:ea typeface="Montserrat"/>
                <a:cs typeface="Montserrat"/>
                <a:sym typeface="Montserrat"/>
              </a:rPr>
              <a:t>    	?g 		+      4g 		→ 			6g</a:t>
            </a:r>
            <a:endParaRPr sz="2300">
              <a:latin typeface="Montserrat"/>
              <a:ea typeface="Montserrat"/>
              <a:cs typeface="Montserrat"/>
              <a:sym typeface="Montserrat"/>
            </a:endParaRPr>
          </a:p>
          <a:p>
            <a:pPr indent="0" lvl="0" marL="0" rtl="0" algn="l">
              <a:lnSpc>
                <a:spcPct val="130000"/>
              </a:lnSpc>
              <a:spcBef>
                <a:spcPts val="1000"/>
              </a:spcBef>
              <a:spcAft>
                <a:spcPts val="1000"/>
              </a:spcAft>
              <a:buNone/>
            </a:pPr>
            <a:r>
              <a:rPr lang="en-GB" sz="2300">
                <a:latin typeface="Montserrat"/>
                <a:ea typeface="Montserrat"/>
                <a:cs typeface="Montserrat"/>
                <a:sym typeface="Montserrat"/>
              </a:rPr>
              <a:t>Mass of reactants = mass of products</a:t>
            </a:r>
            <a:endParaRPr sz="23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77" name="Google Shape;177;p31"/>
          <p:cNvSpPr txBox="1"/>
          <p:nvPr>
            <p:ph type="title"/>
          </p:nvPr>
        </p:nvSpPr>
        <p:spPr>
          <a:xfrm>
            <a:off x="564038" y="445025"/>
            <a:ext cx="78699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Conservation of mass</a:t>
            </a:r>
            <a:endParaRPr>
              <a:solidFill>
                <a:schemeClr val="dk2"/>
              </a:solidFill>
            </a:endParaRPr>
          </a:p>
        </p:txBody>
      </p:sp>
      <p:sp>
        <p:nvSpPr>
          <p:cNvPr id="178" name="Google Shape;178;p3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cxnSp>
        <p:nvCxnSpPr>
          <p:cNvPr id="179" name="Google Shape;179;p31"/>
          <p:cNvCxnSpPr>
            <a:stCxn id="180" idx="2"/>
            <a:endCxn id="180" idx="2"/>
          </p:cNvCxnSpPr>
          <p:nvPr/>
        </p:nvCxnSpPr>
        <p:spPr>
          <a:xfrm>
            <a:off x="7297400" y="3444500"/>
            <a:ext cx="0" cy="0"/>
          </a:xfrm>
          <a:prstGeom prst="straightConnector1">
            <a:avLst/>
          </a:prstGeom>
          <a:noFill/>
          <a:ln cap="flat" cmpd="sng" w="228600">
            <a:solidFill>
              <a:schemeClr val="dk2"/>
            </a:solidFill>
            <a:prstDash val="solid"/>
            <a:round/>
            <a:headEnd len="med" w="med" type="none"/>
            <a:tailEnd len="med" w="med" type="none"/>
          </a:ln>
        </p:spPr>
      </p:cxnSp>
      <p:sp>
        <p:nvSpPr>
          <p:cNvPr id="181" name="Google Shape;181;p31"/>
          <p:cNvSpPr txBox="1"/>
          <p:nvPr/>
        </p:nvSpPr>
        <p:spPr>
          <a:xfrm>
            <a:off x="1718138" y="1156150"/>
            <a:ext cx="7542900" cy="564000"/>
          </a:xfrm>
          <a:prstGeom prst="rect">
            <a:avLst/>
          </a:prstGeom>
          <a:noFill/>
          <a:ln>
            <a:noFill/>
          </a:ln>
        </p:spPr>
        <p:txBody>
          <a:bodyPr anchorCtr="0" anchor="t" bIns="45725" lIns="45725" spcFirstLastPara="1" rIns="45725" wrap="square" tIns="45725">
            <a:noAutofit/>
          </a:bodyPr>
          <a:lstStyle/>
          <a:p>
            <a:pPr indent="0" lvl="0" marL="0" rtl="0" algn="l">
              <a:lnSpc>
                <a:spcPct val="130000"/>
              </a:lnSpc>
              <a:spcBef>
                <a:spcPts val="0"/>
              </a:spcBef>
              <a:spcAft>
                <a:spcPts val="0"/>
              </a:spcAft>
              <a:buNone/>
            </a:pPr>
            <a:r>
              <a:rPr lang="en-GB" sz="2300">
                <a:latin typeface="Montserrat"/>
                <a:ea typeface="Montserrat"/>
                <a:cs typeface="Montserrat"/>
                <a:sym typeface="Montserrat"/>
              </a:rPr>
              <a:t>Mass is never created or destroyed</a:t>
            </a:r>
            <a:endParaRPr sz="2300">
              <a:latin typeface="Montserrat"/>
              <a:ea typeface="Montserrat"/>
              <a:cs typeface="Montserrat"/>
              <a:sym typeface="Montserrat"/>
            </a:endParaRPr>
          </a:p>
          <a:p>
            <a:pPr indent="0" lvl="0" marL="0" rtl="0" algn="l">
              <a:lnSpc>
                <a:spcPct val="130000"/>
              </a:lnSpc>
              <a:spcBef>
                <a:spcPts val="1000"/>
              </a:spcBef>
              <a:spcAft>
                <a:spcPts val="0"/>
              </a:spcAft>
              <a:buNone/>
            </a:pPr>
            <a:r>
              <a:t/>
            </a:r>
            <a:endParaRPr sz="2300">
              <a:latin typeface="Montserrat"/>
              <a:ea typeface="Montserrat"/>
              <a:cs typeface="Montserrat"/>
              <a:sym typeface="Montserrat"/>
            </a:endParaRPr>
          </a:p>
          <a:p>
            <a:pPr indent="0" lvl="0" marL="0" rtl="0" algn="l">
              <a:lnSpc>
                <a:spcPct val="130000"/>
              </a:lnSpc>
              <a:spcBef>
                <a:spcPts val="1000"/>
              </a:spcBef>
              <a:spcAft>
                <a:spcPts val="1000"/>
              </a:spcAft>
              <a:buNone/>
            </a:pPr>
            <a:r>
              <a:rPr lang="en-GB" sz="2300">
                <a:latin typeface="Montserrat"/>
                <a:ea typeface="Montserrat"/>
                <a:cs typeface="Montserrat"/>
                <a:sym typeface="Montserrat"/>
              </a:rPr>
              <a:t>		+				→ </a:t>
            </a:r>
            <a:endParaRPr sz="2300">
              <a:latin typeface="Montserrat"/>
              <a:ea typeface="Montserrat"/>
              <a:cs typeface="Montserrat"/>
              <a:sym typeface="Montserrat"/>
            </a:endParaRPr>
          </a:p>
        </p:txBody>
      </p:sp>
      <p:grpSp>
        <p:nvGrpSpPr>
          <p:cNvPr id="182" name="Google Shape;182;p31"/>
          <p:cNvGrpSpPr/>
          <p:nvPr/>
        </p:nvGrpSpPr>
        <p:grpSpPr>
          <a:xfrm>
            <a:off x="2044025" y="1831250"/>
            <a:ext cx="4401863" cy="1467150"/>
            <a:chOff x="4088050" y="4043500"/>
            <a:chExt cx="8803725" cy="2934300"/>
          </a:xfrm>
        </p:grpSpPr>
        <p:sp>
          <p:nvSpPr>
            <p:cNvPr id="183" name="Google Shape;183;p31"/>
            <p:cNvSpPr/>
            <p:nvPr/>
          </p:nvSpPr>
          <p:spPr>
            <a:xfrm>
              <a:off x="6515600" y="4584700"/>
              <a:ext cx="1440000" cy="14586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O</a:t>
              </a:r>
              <a:endParaRPr sz="1800"/>
            </a:p>
          </p:txBody>
        </p:sp>
        <p:sp>
          <p:nvSpPr>
            <p:cNvPr id="184" name="Google Shape;184;p31"/>
            <p:cNvSpPr/>
            <p:nvPr/>
          </p:nvSpPr>
          <p:spPr>
            <a:xfrm>
              <a:off x="4088050" y="435115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185" name="Google Shape;185;p31"/>
            <p:cNvSpPr/>
            <p:nvPr/>
          </p:nvSpPr>
          <p:spPr>
            <a:xfrm>
              <a:off x="4088050" y="544360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186" name="Google Shape;186;p31"/>
            <p:cNvSpPr/>
            <p:nvPr/>
          </p:nvSpPr>
          <p:spPr>
            <a:xfrm>
              <a:off x="8972400" y="613450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187" name="Google Shape;187;p31"/>
            <p:cNvSpPr/>
            <p:nvPr/>
          </p:nvSpPr>
          <p:spPr>
            <a:xfrm>
              <a:off x="11951575" y="6043300"/>
              <a:ext cx="940200" cy="8433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H</a:t>
              </a:r>
              <a:endParaRPr sz="1800"/>
            </a:p>
          </p:txBody>
        </p:sp>
        <p:sp>
          <p:nvSpPr>
            <p:cNvPr id="188" name="Google Shape;188;p31"/>
            <p:cNvSpPr/>
            <p:nvPr/>
          </p:nvSpPr>
          <p:spPr>
            <a:xfrm>
              <a:off x="10121075" y="4043500"/>
              <a:ext cx="1440000" cy="14586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GB" sz="1800"/>
                <a:t>O</a:t>
              </a:r>
              <a:endParaRPr sz="1800"/>
            </a:p>
          </p:txBody>
        </p:sp>
        <p:cxnSp>
          <p:nvCxnSpPr>
            <p:cNvPr id="189" name="Google Shape;189;p31"/>
            <p:cNvCxnSpPr>
              <a:stCxn id="188" idx="3"/>
              <a:endCxn id="186" idx="7"/>
            </p:cNvCxnSpPr>
            <p:nvPr/>
          </p:nvCxnSpPr>
          <p:spPr>
            <a:xfrm flipH="1">
              <a:off x="9775158" y="5288493"/>
              <a:ext cx="556800" cy="969600"/>
            </a:xfrm>
            <a:prstGeom prst="straightConnector1">
              <a:avLst/>
            </a:prstGeom>
            <a:noFill/>
            <a:ln cap="flat" cmpd="sng" w="114300">
              <a:solidFill>
                <a:schemeClr val="dk2"/>
              </a:solidFill>
              <a:prstDash val="solid"/>
              <a:round/>
              <a:headEnd len="med" w="med" type="none"/>
              <a:tailEnd len="med" w="med" type="none"/>
            </a:ln>
          </p:spPr>
        </p:cxnSp>
        <p:cxnSp>
          <p:nvCxnSpPr>
            <p:cNvPr id="190" name="Google Shape;190;p31"/>
            <p:cNvCxnSpPr>
              <a:stCxn id="188" idx="5"/>
              <a:endCxn id="187" idx="1"/>
            </p:cNvCxnSpPr>
            <p:nvPr/>
          </p:nvCxnSpPr>
          <p:spPr>
            <a:xfrm>
              <a:off x="11350192" y="5288493"/>
              <a:ext cx="739200" cy="878400"/>
            </a:xfrm>
            <a:prstGeom prst="straightConnector1">
              <a:avLst/>
            </a:prstGeom>
            <a:noFill/>
            <a:ln cap="flat" cmpd="sng" w="114300">
              <a:solidFill>
                <a:schemeClr val="dk2"/>
              </a:solidFill>
              <a:prstDash val="solid"/>
              <a:round/>
              <a:headEnd len="med" w="med" type="none"/>
              <a:tailEnd len="med" w="med" type="none"/>
            </a:ln>
          </p:spPr>
        </p:cxnSp>
      </p:grpSp>
      <p:sp>
        <p:nvSpPr>
          <p:cNvPr id="191" name="Google Shape;191;p31"/>
          <p:cNvSpPr txBox="1"/>
          <p:nvPr/>
        </p:nvSpPr>
        <p:spPr>
          <a:xfrm>
            <a:off x="1718138" y="3444500"/>
            <a:ext cx="6508800" cy="1500000"/>
          </a:xfrm>
          <a:prstGeom prst="rect">
            <a:avLst/>
          </a:prstGeom>
          <a:noFill/>
          <a:ln>
            <a:noFill/>
          </a:ln>
        </p:spPr>
        <p:txBody>
          <a:bodyPr anchorCtr="0" anchor="t" bIns="45725" lIns="45725" spcFirstLastPara="1" rIns="45725" wrap="square" tIns="45725">
            <a:noAutofit/>
          </a:bodyPr>
          <a:lstStyle/>
          <a:p>
            <a:pPr indent="0" lvl="0" marL="0" rtl="0" algn="l">
              <a:lnSpc>
                <a:spcPct val="130000"/>
              </a:lnSpc>
              <a:spcBef>
                <a:spcPts val="0"/>
              </a:spcBef>
              <a:spcAft>
                <a:spcPts val="0"/>
              </a:spcAft>
              <a:buNone/>
            </a:pPr>
            <a:r>
              <a:rPr lang="en-GB" sz="2300">
                <a:latin typeface="Montserrat"/>
                <a:ea typeface="Montserrat"/>
                <a:cs typeface="Montserrat"/>
                <a:sym typeface="Montserrat"/>
              </a:rPr>
              <a:t>    	?g 		+      147g 		→ 	273g</a:t>
            </a:r>
            <a:endParaRPr sz="2300">
              <a:latin typeface="Montserrat"/>
              <a:ea typeface="Montserrat"/>
              <a:cs typeface="Montserrat"/>
              <a:sym typeface="Montserrat"/>
            </a:endParaRPr>
          </a:p>
          <a:p>
            <a:pPr indent="0" lvl="0" marL="0" rtl="0" algn="l">
              <a:lnSpc>
                <a:spcPct val="130000"/>
              </a:lnSpc>
              <a:spcBef>
                <a:spcPts val="1000"/>
              </a:spcBef>
              <a:spcAft>
                <a:spcPts val="1000"/>
              </a:spcAft>
              <a:buNone/>
            </a:pPr>
            <a:r>
              <a:rPr lang="en-GB" sz="2300">
                <a:latin typeface="Montserrat"/>
                <a:ea typeface="Montserrat"/>
                <a:cs typeface="Montserrat"/>
                <a:sym typeface="Montserrat"/>
              </a:rPr>
              <a:t>Mass of reactants = mass of products</a:t>
            </a:r>
            <a:endParaRPr sz="23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10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1000"/>
                                        <p:tgtEl>
                                          <p:spTgt spid="1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1000"/>
                                        <p:tgtEl>
                                          <p:spTgt spid="18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1"/>
                                        </p:tgtEl>
                                      </p:cBhvr>
                                    </p:animEffect>
                                    <p:set>
                                      <p:cBhvr>
                                        <p:cTn dur="1" fill="hold">
                                          <p:stCondLst>
                                            <p:cond delay="1000"/>
                                          </p:stCondLst>
                                        </p:cTn>
                                        <p:tgtEl>
                                          <p:spTgt spid="1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97" name="Google Shape;197;p32"/>
          <p:cNvSpPr txBox="1"/>
          <p:nvPr>
            <p:ph type="title"/>
          </p:nvPr>
        </p:nvSpPr>
        <p:spPr>
          <a:xfrm>
            <a:off x="564038" y="445025"/>
            <a:ext cx="7869900" cy="49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Conservation of mass</a:t>
            </a:r>
            <a:endParaRPr>
              <a:solidFill>
                <a:schemeClr val="dk2"/>
              </a:solidFill>
            </a:endParaRPr>
          </a:p>
        </p:txBody>
      </p:sp>
      <p:sp>
        <p:nvSpPr>
          <p:cNvPr id="198" name="Google Shape;198;p3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cxnSp>
        <p:nvCxnSpPr>
          <p:cNvPr id="199" name="Google Shape;199;p32"/>
          <p:cNvCxnSpPr>
            <a:stCxn id="200" idx="2"/>
            <a:endCxn id="200" idx="2"/>
          </p:cNvCxnSpPr>
          <p:nvPr/>
        </p:nvCxnSpPr>
        <p:spPr>
          <a:xfrm>
            <a:off x="7297400" y="3444500"/>
            <a:ext cx="0" cy="0"/>
          </a:xfrm>
          <a:prstGeom prst="straightConnector1">
            <a:avLst/>
          </a:prstGeom>
          <a:noFill/>
          <a:ln cap="flat" cmpd="sng" w="228600">
            <a:solidFill>
              <a:schemeClr val="dk2"/>
            </a:solidFill>
            <a:prstDash val="solid"/>
            <a:round/>
            <a:headEnd len="med" w="med" type="none"/>
            <a:tailEnd len="med" w="med" type="none"/>
          </a:ln>
        </p:spPr>
      </p:cxnSp>
      <p:sp>
        <p:nvSpPr>
          <p:cNvPr id="201" name="Google Shape;201;p32"/>
          <p:cNvSpPr txBox="1"/>
          <p:nvPr/>
        </p:nvSpPr>
        <p:spPr>
          <a:xfrm>
            <a:off x="1268500" y="1174500"/>
            <a:ext cx="7284900" cy="2659800"/>
          </a:xfrm>
          <a:prstGeom prst="rect">
            <a:avLst/>
          </a:prstGeom>
          <a:noFill/>
          <a:ln>
            <a:noFill/>
          </a:ln>
        </p:spPr>
        <p:txBody>
          <a:bodyPr anchorCtr="0" anchor="t" bIns="45725" lIns="45725" spcFirstLastPara="1" rIns="45725" wrap="square" tIns="45725">
            <a:noAutofit/>
          </a:bodyPr>
          <a:lstStyle/>
          <a:p>
            <a:pPr indent="-260350" lvl="0" marL="228600" rtl="0" algn="l">
              <a:lnSpc>
                <a:spcPct val="130000"/>
              </a:lnSpc>
              <a:spcBef>
                <a:spcPts val="0"/>
              </a:spcBef>
              <a:spcAft>
                <a:spcPts val="0"/>
              </a:spcAft>
              <a:buSzPts val="2300"/>
              <a:buFont typeface="Montserrat"/>
              <a:buAutoNum type="arabicPeriod"/>
            </a:pPr>
            <a:r>
              <a:rPr lang="en-GB" sz="2300">
                <a:latin typeface="Montserrat"/>
                <a:ea typeface="Montserrat"/>
                <a:cs typeface="Montserrat"/>
                <a:sym typeface="Montserrat"/>
              </a:rPr>
              <a:t>?	+ 132g →	231g</a:t>
            </a:r>
            <a:endParaRPr sz="2300">
              <a:latin typeface="Montserrat"/>
              <a:ea typeface="Montserrat"/>
              <a:cs typeface="Montserrat"/>
              <a:sym typeface="Montserrat"/>
            </a:endParaRPr>
          </a:p>
          <a:p>
            <a:pPr indent="-260350" lvl="0" marL="228600" rtl="0" algn="l">
              <a:lnSpc>
                <a:spcPct val="130000"/>
              </a:lnSpc>
              <a:spcBef>
                <a:spcPts val="0"/>
              </a:spcBef>
              <a:spcAft>
                <a:spcPts val="0"/>
              </a:spcAft>
              <a:buSzPts val="2300"/>
              <a:buFont typeface="Montserrat"/>
              <a:buAutoNum type="arabicPeriod"/>
            </a:pPr>
            <a:r>
              <a:rPr lang="en-GB" sz="2300">
                <a:latin typeface="Montserrat"/>
                <a:ea typeface="Montserrat"/>
                <a:cs typeface="Montserrat"/>
                <a:sym typeface="Montserrat"/>
              </a:rPr>
              <a:t>32g  +  145g → ?</a:t>
            </a:r>
            <a:endParaRPr sz="2300">
              <a:latin typeface="Montserrat"/>
              <a:ea typeface="Montserrat"/>
              <a:cs typeface="Montserrat"/>
              <a:sym typeface="Montserrat"/>
            </a:endParaRPr>
          </a:p>
          <a:p>
            <a:pPr indent="-260350" lvl="0" marL="228600" rtl="0" algn="l">
              <a:lnSpc>
                <a:spcPct val="130000"/>
              </a:lnSpc>
              <a:spcBef>
                <a:spcPts val="0"/>
              </a:spcBef>
              <a:spcAft>
                <a:spcPts val="0"/>
              </a:spcAft>
              <a:buSzPts val="2300"/>
              <a:buFont typeface="Montserrat"/>
              <a:buAutoNum type="arabicPeriod"/>
            </a:pPr>
            <a:r>
              <a:rPr lang="en-GB" sz="2300">
                <a:latin typeface="Montserrat"/>
                <a:ea typeface="Montserrat"/>
                <a:cs typeface="Montserrat"/>
                <a:sym typeface="Montserrat"/>
              </a:rPr>
              <a:t>0.88g  + ? → 2.53g</a:t>
            </a:r>
            <a:endParaRPr sz="2300">
              <a:latin typeface="Montserrat"/>
              <a:ea typeface="Montserrat"/>
              <a:cs typeface="Montserrat"/>
              <a:sym typeface="Montserrat"/>
            </a:endParaRPr>
          </a:p>
          <a:p>
            <a:pPr indent="-260350" lvl="0" marL="228600" rtl="0" algn="l">
              <a:lnSpc>
                <a:spcPct val="130000"/>
              </a:lnSpc>
              <a:spcBef>
                <a:spcPts val="0"/>
              </a:spcBef>
              <a:spcAft>
                <a:spcPts val="0"/>
              </a:spcAft>
              <a:buSzPts val="2300"/>
              <a:buFont typeface="Montserrat"/>
              <a:buAutoNum type="arabicPeriod"/>
            </a:pPr>
            <a:r>
              <a:rPr lang="en-GB" sz="2300">
                <a:latin typeface="Montserrat"/>
                <a:ea typeface="Montserrat"/>
                <a:cs typeface="Montserrat"/>
                <a:sym typeface="Montserrat"/>
              </a:rPr>
              <a:t>7.34g  +  3.66g → ? + 1g</a:t>
            </a:r>
            <a:endParaRPr sz="2300">
              <a:latin typeface="Montserrat"/>
              <a:ea typeface="Montserrat"/>
              <a:cs typeface="Montserrat"/>
              <a:sym typeface="Montserrat"/>
            </a:endParaRPr>
          </a:p>
          <a:p>
            <a:pPr indent="-260350" lvl="0" marL="228600" rtl="0" algn="l">
              <a:lnSpc>
                <a:spcPct val="130000"/>
              </a:lnSpc>
              <a:spcBef>
                <a:spcPts val="0"/>
              </a:spcBef>
              <a:spcAft>
                <a:spcPts val="0"/>
              </a:spcAft>
              <a:buSzPts val="2300"/>
              <a:buFont typeface="Montserrat"/>
              <a:buAutoNum type="arabicPeriod"/>
            </a:pPr>
            <a:r>
              <a:rPr lang="en-GB" sz="2300">
                <a:latin typeface="Montserrat"/>
                <a:ea typeface="Montserrat"/>
                <a:cs typeface="Montserrat"/>
                <a:sym typeface="Montserrat"/>
              </a:rPr>
              <a:t>49g  +  ?  → 60g + 4g</a:t>
            </a:r>
            <a:endParaRPr sz="23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1"/>
                                        </p:tgtEl>
                                      </p:cBhvr>
                                    </p:animEffect>
                                    <p:set>
                                      <p:cBhvr>
                                        <p:cTn dur="1" fill="hold">
                                          <p:stCondLst>
                                            <p:cond delay="1000"/>
                                          </p:stCondLst>
                                        </p:cTn>
                                        <p:tgtEl>
                                          <p:spTgt spid="2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621000" y="2852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graph has the fastest rate?</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07" name="Google Shape;207;p3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8" name="Google Shape;208;p33"/>
          <p:cNvSpPr/>
          <p:nvPr/>
        </p:nvSpPr>
        <p:spPr>
          <a:xfrm>
            <a:off x="610588" y="1322613"/>
            <a:ext cx="3540300" cy="2845800"/>
          </a:xfrm>
          <a:prstGeom prst="rect">
            <a:avLst/>
          </a:prstGeom>
          <a:solidFill>
            <a:srgbClr val="FFFFFF"/>
          </a:solidFill>
          <a:ln cap="flat" cmpd="sng" w="19050">
            <a:solidFill>
              <a:srgbClr val="43434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9" name="Google Shape;209;p33"/>
          <p:cNvSpPr/>
          <p:nvPr/>
        </p:nvSpPr>
        <p:spPr>
          <a:xfrm>
            <a:off x="4687288" y="1322613"/>
            <a:ext cx="3540300" cy="2845800"/>
          </a:xfrm>
          <a:prstGeom prst="rect">
            <a:avLst/>
          </a:prstGeom>
          <a:solidFill>
            <a:srgbClr val="FFFFFF"/>
          </a:solidFill>
          <a:ln cap="flat" cmpd="sng" w="19050">
            <a:solidFill>
              <a:srgbClr val="43434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210" name="Google Shape;210;p33"/>
          <p:cNvGrpSpPr/>
          <p:nvPr/>
        </p:nvGrpSpPr>
        <p:grpSpPr>
          <a:xfrm>
            <a:off x="1229100" y="1696688"/>
            <a:ext cx="2017375" cy="1977300"/>
            <a:chOff x="2458200" y="3393375"/>
            <a:chExt cx="4034750" cy="3954600"/>
          </a:xfrm>
        </p:grpSpPr>
        <p:cxnSp>
          <p:nvCxnSpPr>
            <p:cNvPr id="211" name="Google Shape;211;p33"/>
            <p:cNvCxnSpPr/>
            <p:nvPr/>
          </p:nvCxnSpPr>
          <p:spPr>
            <a:xfrm>
              <a:off x="2458200" y="3393375"/>
              <a:ext cx="0" cy="3954600"/>
            </a:xfrm>
            <a:prstGeom prst="straightConnector1">
              <a:avLst/>
            </a:prstGeom>
            <a:noFill/>
            <a:ln cap="flat" cmpd="sng" w="19050">
              <a:solidFill>
                <a:srgbClr val="434343"/>
              </a:solidFill>
              <a:prstDash val="solid"/>
              <a:round/>
              <a:headEnd len="med" w="med" type="none"/>
              <a:tailEnd len="med" w="med" type="none"/>
            </a:ln>
          </p:spPr>
        </p:cxnSp>
        <p:cxnSp>
          <p:nvCxnSpPr>
            <p:cNvPr id="212" name="Google Shape;212;p33"/>
            <p:cNvCxnSpPr/>
            <p:nvPr/>
          </p:nvCxnSpPr>
          <p:spPr>
            <a:xfrm flipH="1" rot="10800000">
              <a:off x="2462150" y="7294400"/>
              <a:ext cx="4030800" cy="49500"/>
            </a:xfrm>
            <a:prstGeom prst="straightConnector1">
              <a:avLst/>
            </a:prstGeom>
            <a:noFill/>
            <a:ln cap="flat" cmpd="sng" w="19050">
              <a:solidFill>
                <a:srgbClr val="434343"/>
              </a:solidFill>
              <a:prstDash val="solid"/>
              <a:round/>
              <a:headEnd len="med" w="med" type="none"/>
              <a:tailEnd len="med" w="med" type="none"/>
            </a:ln>
          </p:spPr>
        </p:cxnSp>
      </p:grpSp>
      <p:grpSp>
        <p:nvGrpSpPr>
          <p:cNvPr id="213" name="Google Shape;213;p33"/>
          <p:cNvGrpSpPr/>
          <p:nvPr/>
        </p:nvGrpSpPr>
        <p:grpSpPr>
          <a:xfrm>
            <a:off x="5458200" y="1810988"/>
            <a:ext cx="2043988" cy="1977300"/>
            <a:chOff x="2458200" y="3393375"/>
            <a:chExt cx="4087975" cy="3954600"/>
          </a:xfrm>
        </p:grpSpPr>
        <p:cxnSp>
          <p:nvCxnSpPr>
            <p:cNvPr id="214" name="Google Shape;214;p33"/>
            <p:cNvCxnSpPr/>
            <p:nvPr/>
          </p:nvCxnSpPr>
          <p:spPr>
            <a:xfrm>
              <a:off x="2458200" y="3393375"/>
              <a:ext cx="0" cy="3954600"/>
            </a:xfrm>
            <a:prstGeom prst="straightConnector1">
              <a:avLst/>
            </a:prstGeom>
            <a:noFill/>
            <a:ln cap="flat" cmpd="sng" w="19050">
              <a:solidFill>
                <a:srgbClr val="434343"/>
              </a:solidFill>
              <a:prstDash val="solid"/>
              <a:round/>
              <a:headEnd len="med" w="med" type="none"/>
              <a:tailEnd len="med" w="med" type="none"/>
            </a:ln>
          </p:spPr>
        </p:cxnSp>
        <p:cxnSp>
          <p:nvCxnSpPr>
            <p:cNvPr id="215" name="Google Shape;215;p33"/>
            <p:cNvCxnSpPr/>
            <p:nvPr/>
          </p:nvCxnSpPr>
          <p:spPr>
            <a:xfrm flipH="1" rot="10800000">
              <a:off x="2470075" y="7290350"/>
              <a:ext cx="4076100" cy="38700"/>
            </a:xfrm>
            <a:prstGeom prst="straightConnector1">
              <a:avLst/>
            </a:prstGeom>
            <a:noFill/>
            <a:ln cap="flat" cmpd="sng" w="19050">
              <a:solidFill>
                <a:srgbClr val="434343"/>
              </a:solidFill>
              <a:prstDash val="solid"/>
              <a:round/>
              <a:headEnd len="med" w="med" type="none"/>
              <a:tailEnd len="med" w="med" type="none"/>
            </a:ln>
          </p:spPr>
        </p:cxnSp>
      </p:grpSp>
      <p:cxnSp>
        <p:nvCxnSpPr>
          <p:cNvPr id="216" name="Google Shape;216;p33"/>
          <p:cNvCxnSpPr/>
          <p:nvPr/>
        </p:nvCxnSpPr>
        <p:spPr>
          <a:xfrm flipH="1" rot="10800000">
            <a:off x="5490850" y="2685350"/>
            <a:ext cx="2124000" cy="1082100"/>
          </a:xfrm>
          <a:prstGeom prst="curvedConnector3">
            <a:avLst>
              <a:gd fmla="val 50000" name="adj1"/>
            </a:avLst>
          </a:prstGeom>
          <a:noFill/>
          <a:ln cap="flat" cmpd="sng" w="19050">
            <a:solidFill>
              <a:srgbClr val="434343"/>
            </a:solidFill>
            <a:prstDash val="solid"/>
            <a:round/>
            <a:headEnd len="med" w="med" type="none"/>
            <a:tailEnd len="med" w="med" type="none"/>
          </a:ln>
        </p:spPr>
      </p:cxnSp>
      <p:sp>
        <p:nvSpPr>
          <p:cNvPr id="217" name="Google Shape;217;p33"/>
          <p:cNvSpPr/>
          <p:nvPr/>
        </p:nvSpPr>
        <p:spPr>
          <a:xfrm>
            <a:off x="1242450" y="2699085"/>
            <a:ext cx="1910450" cy="934762"/>
          </a:xfrm>
          <a:custGeom>
            <a:rect b="b" l="l" r="r" t="t"/>
            <a:pathLst>
              <a:path extrusionOk="0" h="74781" w="152836">
                <a:moveTo>
                  <a:pt x="0" y="74781"/>
                </a:moveTo>
                <a:cubicBezTo>
                  <a:pt x="6235" y="63559"/>
                  <a:pt x="11935" y="19739"/>
                  <a:pt x="37408" y="7448"/>
                </a:cubicBezTo>
                <a:cubicBezTo>
                  <a:pt x="62881" y="-4843"/>
                  <a:pt x="133598" y="2104"/>
                  <a:pt x="152836" y="1035"/>
                </a:cubicBezTo>
              </a:path>
            </a:pathLst>
          </a:custGeom>
          <a:noFill/>
          <a:ln cap="flat" cmpd="sng" w="19050">
            <a:solidFill>
              <a:srgbClr val="434343"/>
            </a:solidFill>
            <a:prstDash val="solid"/>
            <a:round/>
            <a:headEnd len="med" w="med" type="none"/>
            <a:tailEnd len="med" w="med" type="none"/>
          </a:ln>
        </p:spPr>
      </p:sp>
      <p:sp>
        <p:nvSpPr>
          <p:cNvPr id="218" name="Google Shape;218;p33"/>
          <p:cNvSpPr txBox="1"/>
          <p:nvPr/>
        </p:nvSpPr>
        <p:spPr>
          <a:xfrm>
            <a:off x="2311238" y="1442850"/>
            <a:ext cx="601200" cy="467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A</a:t>
            </a:r>
            <a:endParaRPr b="1" sz="2800">
              <a:solidFill>
                <a:srgbClr val="434343"/>
              </a:solidFill>
              <a:latin typeface="Montserrat"/>
              <a:ea typeface="Montserrat"/>
              <a:cs typeface="Montserrat"/>
              <a:sym typeface="Montserrat"/>
            </a:endParaRPr>
          </a:p>
        </p:txBody>
      </p:sp>
      <p:sp>
        <p:nvSpPr>
          <p:cNvPr id="219" name="Google Shape;219;p33"/>
          <p:cNvSpPr txBox="1"/>
          <p:nvPr/>
        </p:nvSpPr>
        <p:spPr>
          <a:xfrm>
            <a:off x="6159338" y="1442850"/>
            <a:ext cx="601200" cy="467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B</a:t>
            </a:r>
            <a:endParaRPr b="1" sz="2800">
              <a:solidFill>
                <a:srgbClr val="434343"/>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621000" y="2852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graph has the slowest rate?</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25" name="Google Shape;225;p3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6" name="Google Shape;226;p34"/>
          <p:cNvSpPr/>
          <p:nvPr/>
        </p:nvSpPr>
        <p:spPr>
          <a:xfrm>
            <a:off x="610588" y="1322613"/>
            <a:ext cx="3540300" cy="2845800"/>
          </a:xfrm>
          <a:prstGeom prst="rect">
            <a:avLst/>
          </a:prstGeom>
          <a:solidFill>
            <a:srgbClr val="FFFFFF"/>
          </a:solidFill>
          <a:ln cap="flat" cmpd="sng" w="19050">
            <a:solidFill>
              <a:srgbClr val="43434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7" name="Google Shape;227;p34"/>
          <p:cNvSpPr/>
          <p:nvPr/>
        </p:nvSpPr>
        <p:spPr>
          <a:xfrm>
            <a:off x="4687288" y="1322613"/>
            <a:ext cx="3540300" cy="2845800"/>
          </a:xfrm>
          <a:prstGeom prst="rect">
            <a:avLst/>
          </a:prstGeom>
          <a:solidFill>
            <a:srgbClr val="FFFFFF"/>
          </a:solidFill>
          <a:ln cap="flat" cmpd="sng" w="19050">
            <a:solidFill>
              <a:srgbClr val="43434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228" name="Google Shape;228;p34"/>
          <p:cNvGrpSpPr/>
          <p:nvPr/>
        </p:nvGrpSpPr>
        <p:grpSpPr>
          <a:xfrm>
            <a:off x="5458200" y="1810988"/>
            <a:ext cx="2043988" cy="1977300"/>
            <a:chOff x="2458200" y="3393375"/>
            <a:chExt cx="4087975" cy="3954600"/>
          </a:xfrm>
        </p:grpSpPr>
        <p:cxnSp>
          <p:nvCxnSpPr>
            <p:cNvPr id="229" name="Google Shape;229;p34"/>
            <p:cNvCxnSpPr/>
            <p:nvPr/>
          </p:nvCxnSpPr>
          <p:spPr>
            <a:xfrm>
              <a:off x="2458200" y="3393375"/>
              <a:ext cx="0" cy="3954600"/>
            </a:xfrm>
            <a:prstGeom prst="straightConnector1">
              <a:avLst/>
            </a:prstGeom>
            <a:noFill/>
            <a:ln cap="flat" cmpd="sng" w="19050">
              <a:solidFill>
                <a:srgbClr val="434343"/>
              </a:solidFill>
              <a:prstDash val="solid"/>
              <a:round/>
              <a:headEnd len="med" w="med" type="none"/>
              <a:tailEnd len="med" w="med" type="none"/>
            </a:ln>
          </p:spPr>
        </p:cxnSp>
        <p:cxnSp>
          <p:nvCxnSpPr>
            <p:cNvPr id="230" name="Google Shape;230;p34"/>
            <p:cNvCxnSpPr/>
            <p:nvPr/>
          </p:nvCxnSpPr>
          <p:spPr>
            <a:xfrm flipH="1" rot="10800000">
              <a:off x="2470075" y="7290350"/>
              <a:ext cx="4076100" cy="38700"/>
            </a:xfrm>
            <a:prstGeom prst="straightConnector1">
              <a:avLst/>
            </a:prstGeom>
            <a:noFill/>
            <a:ln cap="flat" cmpd="sng" w="19050">
              <a:solidFill>
                <a:srgbClr val="434343"/>
              </a:solidFill>
              <a:prstDash val="solid"/>
              <a:round/>
              <a:headEnd len="med" w="med" type="none"/>
              <a:tailEnd len="med" w="med" type="none"/>
            </a:ln>
          </p:spPr>
        </p:cxnSp>
      </p:grpSp>
      <p:sp>
        <p:nvSpPr>
          <p:cNvPr id="231" name="Google Shape;231;p34"/>
          <p:cNvSpPr txBox="1"/>
          <p:nvPr/>
        </p:nvSpPr>
        <p:spPr>
          <a:xfrm>
            <a:off x="2311238" y="1442850"/>
            <a:ext cx="601200" cy="467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A</a:t>
            </a:r>
            <a:endParaRPr b="1" sz="2800">
              <a:solidFill>
                <a:srgbClr val="434343"/>
              </a:solidFill>
              <a:latin typeface="Montserrat"/>
              <a:ea typeface="Montserrat"/>
              <a:cs typeface="Montserrat"/>
              <a:sym typeface="Montserrat"/>
            </a:endParaRPr>
          </a:p>
        </p:txBody>
      </p:sp>
      <p:sp>
        <p:nvSpPr>
          <p:cNvPr id="232" name="Google Shape;232;p34"/>
          <p:cNvSpPr txBox="1"/>
          <p:nvPr/>
        </p:nvSpPr>
        <p:spPr>
          <a:xfrm>
            <a:off x="6159338" y="1442850"/>
            <a:ext cx="601200" cy="467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B</a:t>
            </a:r>
            <a:endParaRPr b="1" sz="2800">
              <a:solidFill>
                <a:srgbClr val="434343"/>
              </a:solidFill>
              <a:latin typeface="Montserrat"/>
              <a:ea typeface="Montserrat"/>
              <a:cs typeface="Montserrat"/>
              <a:sym typeface="Montserrat"/>
            </a:endParaRPr>
          </a:p>
        </p:txBody>
      </p:sp>
      <p:cxnSp>
        <p:nvCxnSpPr>
          <p:cNvPr id="233" name="Google Shape;233;p34"/>
          <p:cNvCxnSpPr/>
          <p:nvPr/>
        </p:nvCxnSpPr>
        <p:spPr>
          <a:xfrm flipH="1" rot="10800000">
            <a:off x="5464138" y="2377863"/>
            <a:ext cx="1817100" cy="1416300"/>
          </a:xfrm>
          <a:prstGeom prst="straightConnector1">
            <a:avLst/>
          </a:prstGeom>
          <a:noFill/>
          <a:ln cap="flat" cmpd="sng" w="19050">
            <a:solidFill>
              <a:srgbClr val="434343"/>
            </a:solidFill>
            <a:prstDash val="solid"/>
            <a:round/>
            <a:headEnd len="med" w="med" type="none"/>
            <a:tailEnd len="med" w="med" type="none"/>
          </a:ln>
        </p:spPr>
      </p:cxnSp>
      <p:grpSp>
        <p:nvGrpSpPr>
          <p:cNvPr id="234" name="Google Shape;234;p34"/>
          <p:cNvGrpSpPr/>
          <p:nvPr/>
        </p:nvGrpSpPr>
        <p:grpSpPr>
          <a:xfrm>
            <a:off x="1305300" y="1810988"/>
            <a:ext cx="2043988" cy="1977300"/>
            <a:chOff x="2458200" y="3393375"/>
            <a:chExt cx="4087975" cy="3954600"/>
          </a:xfrm>
        </p:grpSpPr>
        <p:cxnSp>
          <p:nvCxnSpPr>
            <p:cNvPr id="235" name="Google Shape;235;p34"/>
            <p:cNvCxnSpPr/>
            <p:nvPr/>
          </p:nvCxnSpPr>
          <p:spPr>
            <a:xfrm>
              <a:off x="2458200" y="3393375"/>
              <a:ext cx="0" cy="3954600"/>
            </a:xfrm>
            <a:prstGeom prst="straightConnector1">
              <a:avLst/>
            </a:prstGeom>
            <a:noFill/>
            <a:ln cap="flat" cmpd="sng" w="19050">
              <a:solidFill>
                <a:srgbClr val="434343"/>
              </a:solidFill>
              <a:prstDash val="solid"/>
              <a:round/>
              <a:headEnd len="med" w="med" type="none"/>
              <a:tailEnd len="med" w="med" type="none"/>
            </a:ln>
          </p:spPr>
        </p:cxnSp>
        <p:cxnSp>
          <p:nvCxnSpPr>
            <p:cNvPr id="236" name="Google Shape;236;p34"/>
            <p:cNvCxnSpPr/>
            <p:nvPr/>
          </p:nvCxnSpPr>
          <p:spPr>
            <a:xfrm flipH="1" rot="10800000">
              <a:off x="2470075" y="7290350"/>
              <a:ext cx="4076100" cy="38700"/>
            </a:xfrm>
            <a:prstGeom prst="straightConnector1">
              <a:avLst/>
            </a:prstGeom>
            <a:noFill/>
            <a:ln cap="flat" cmpd="sng" w="19050">
              <a:solidFill>
                <a:srgbClr val="434343"/>
              </a:solidFill>
              <a:prstDash val="solid"/>
              <a:round/>
              <a:headEnd len="med" w="med" type="none"/>
              <a:tailEnd len="med" w="med" type="none"/>
            </a:ln>
          </p:spPr>
        </p:cxnSp>
      </p:grpSp>
      <p:cxnSp>
        <p:nvCxnSpPr>
          <p:cNvPr id="237" name="Google Shape;237;p34"/>
          <p:cNvCxnSpPr/>
          <p:nvPr/>
        </p:nvCxnSpPr>
        <p:spPr>
          <a:xfrm flipH="1" rot="10800000">
            <a:off x="1337950" y="2685350"/>
            <a:ext cx="2124000" cy="1082100"/>
          </a:xfrm>
          <a:prstGeom prst="curvedConnector3">
            <a:avLst>
              <a:gd fmla="val 50000" name="adj1"/>
            </a:avLst>
          </a:prstGeom>
          <a:noFill/>
          <a:ln cap="flat" cmpd="sng" w="19050">
            <a:solidFill>
              <a:srgbClr val="434343"/>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txBox="1"/>
          <p:nvPr>
            <p:ph type="title"/>
          </p:nvPr>
        </p:nvSpPr>
        <p:spPr>
          <a:xfrm>
            <a:off x="458975" y="2926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graph has the fastest rate?</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43" name="Google Shape;243;p3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44" name="Google Shape;244;p35"/>
          <p:cNvSpPr/>
          <p:nvPr/>
        </p:nvSpPr>
        <p:spPr>
          <a:xfrm>
            <a:off x="610588" y="1322613"/>
            <a:ext cx="3540300" cy="2845800"/>
          </a:xfrm>
          <a:prstGeom prst="rect">
            <a:avLst/>
          </a:prstGeom>
          <a:solidFill>
            <a:srgbClr val="FFFFFF"/>
          </a:solidFill>
          <a:ln cap="flat" cmpd="sng" w="19050">
            <a:solidFill>
              <a:srgbClr val="43434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5" name="Google Shape;245;p35"/>
          <p:cNvSpPr/>
          <p:nvPr/>
        </p:nvSpPr>
        <p:spPr>
          <a:xfrm>
            <a:off x="4687288" y="1322613"/>
            <a:ext cx="3540300" cy="2845800"/>
          </a:xfrm>
          <a:prstGeom prst="rect">
            <a:avLst/>
          </a:prstGeom>
          <a:solidFill>
            <a:srgbClr val="FFFFFF"/>
          </a:solidFill>
          <a:ln cap="flat" cmpd="sng" w="19050">
            <a:solidFill>
              <a:srgbClr val="43434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246" name="Google Shape;246;p35"/>
          <p:cNvGrpSpPr/>
          <p:nvPr/>
        </p:nvGrpSpPr>
        <p:grpSpPr>
          <a:xfrm>
            <a:off x="1381500" y="1772888"/>
            <a:ext cx="2043988" cy="1977300"/>
            <a:chOff x="2458200" y="3393375"/>
            <a:chExt cx="4087975" cy="3954600"/>
          </a:xfrm>
        </p:grpSpPr>
        <p:cxnSp>
          <p:nvCxnSpPr>
            <p:cNvPr id="247" name="Google Shape;247;p35"/>
            <p:cNvCxnSpPr/>
            <p:nvPr/>
          </p:nvCxnSpPr>
          <p:spPr>
            <a:xfrm>
              <a:off x="2458200" y="3393375"/>
              <a:ext cx="0" cy="3954600"/>
            </a:xfrm>
            <a:prstGeom prst="straightConnector1">
              <a:avLst/>
            </a:prstGeom>
            <a:noFill/>
            <a:ln cap="flat" cmpd="sng" w="19050">
              <a:solidFill>
                <a:srgbClr val="434343"/>
              </a:solidFill>
              <a:prstDash val="solid"/>
              <a:round/>
              <a:headEnd len="med" w="med" type="none"/>
              <a:tailEnd len="med" w="med" type="none"/>
            </a:ln>
          </p:spPr>
        </p:cxnSp>
        <p:cxnSp>
          <p:nvCxnSpPr>
            <p:cNvPr id="248" name="Google Shape;248;p35"/>
            <p:cNvCxnSpPr/>
            <p:nvPr/>
          </p:nvCxnSpPr>
          <p:spPr>
            <a:xfrm flipH="1" rot="10800000">
              <a:off x="2470075" y="7290350"/>
              <a:ext cx="4076100" cy="38700"/>
            </a:xfrm>
            <a:prstGeom prst="straightConnector1">
              <a:avLst/>
            </a:prstGeom>
            <a:noFill/>
            <a:ln cap="flat" cmpd="sng" w="19050">
              <a:solidFill>
                <a:srgbClr val="434343"/>
              </a:solidFill>
              <a:prstDash val="solid"/>
              <a:round/>
              <a:headEnd len="med" w="med" type="none"/>
              <a:tailEnd len="med" w="med" type="none"/>
            </a:ln>
          </p:spPr>
        </p:cxnSp>
      </p:grpSp>
      <p:grpSp>
        <p:nvGrpSpPr>
          <p:cNvPr id="249" name="Google Shape;249;p35"/>
          <p:cNvGrpSpPr/>
          <p:nvPr/>
        </p:nvGrpSpPr>
        <p:grpSpPr>
          <a:xfrm>
            <a:off x="5496300" y="1772888"/>
            <a:ext cx="2043988" cy="1977300"/>
            <a:chOff x="2458200" y="3393375"/>
            <a:chExt cx="4087975" cy="3954600"/>
          </a:xfrm>
        </p:grpSpPr>
        <p:cxnSp>
          <p:nvCxnSpPr>
            <p:cNvPr id="250" name="Google Shape;250;p35"/>
            <p:cNvCxnSpPr/>
            <p:nvPr/>
          </p:nvCxnSpPr>
          <p:spPr>
            <a:xfrm>
              <a:off x="2458200" y="3393375"/>
              <a:ext cx="0" cy="3954600"/>
            </a:xfrm>
            <a:prstGeom prst="straightConnector1">
              <a:avLst/>
            </a:prstGeom>
            <a:noFill/>
            <a:ln cap="flat" cmpd="sng" w="19050">
              <a:solidFill>
                <a:srgbClr val="434343"/>
              </a:solidFill>
              <a:prstDash val="solid"/>
              <a:round/>
              <a:headEnd len="med" w="med" type="none"/>
              <a:tailEnd len="med" w="med" type="none"/>
            </a:ln>
          </p:spPr>
        </p:cxnSp>
        <p:cxnSp>
          <p:nvCxnSpPr>
            <p:cNvPr id="251" name="Google Shape;251;p35"/>
            <p:cNvCxnSpPr/>
            <p:nvPr/>
          </p:nvCxnSpPr>
          <p:spPr>
            <a:xfrm flipH="1" rot="10800000">
              <a:off x="2470075" y="7290350"/>
              <a:ext cx="4076100" cy="38700"/>
            </a:xfrm>
            <a:prstGeom prst="straightConnector1">
              <a:avLst/>
            </a:prstGeom>
            <a:noFill/>
            <a:ln cap="flat" cmpd="sng" w="19050">
              <a:solidFill>
                <a:srgbClr val="434343"/>
              </a:solidFill>
              <a:prstDash val="solid"/>
              <a:round/>
              <a:headEnd len="med" w="med" type="none"/>
              <a:tailEnd len="med" w="med" type="none"/>
            </a:ln>
          </p:spPr>
        </p:cxnSp>
      </p:grpSp>
      <p:cxnSp>
        <p:nvCxnSpPr>
          <p:cNvPr id="252" name="Google Shape;252;p35"/>
          <p:cNvCxnSpPr/>
          <p:nvPr/>
        </p:nvCxnSpPr>
        <p:spPr>
          <a:xfrm flipH="1" rot="10800000">
            <a:off x="5481450" y="2418163"/>
            <a:ext cx="1982700" cy="1309200"/>
          </a:xfrm>
          <a:prstGeom prst="curvedConnector3">
            <a:avLst>
              <a:gd fmla="val 12129" name="adj1"/>
            </a:avLst>
          </a:prstGeom>
          <a:noFill/>
          <a:ln cap="flat" cmpd="sng" w="19050">
            <a:solidFill>
              <a:srgbClr val="434343"/>
            </a:solidFill>
            <a:prstDash val="solid"/>
            <a:round/>
            <a:headEnd len="med" w="med" type="none"/>
            <a:tailEnd len="med" w="med" type="none"/>
          </a:ln>
        </p:spPr>
      </p:cxnSp>
      <p:cxnSp>
        <p:nvCxnSpPr>
          <p:cNvPr id="253" name="Google Shape;253;p35"/>
          <p:cNvCxnSpPr/>
          <p:nvPr/>
        </p:nvCxnSpPr>
        <p:spPr>
          <a:xfrm flipH="1" rot="10800000">
            <a:off x="1387438" y="2565063"/>
            <a:ext cx="1943100" cy="1191000"/>
          </a:xfrm>
          <a:prstGeom prst="straightConnector1">
            <a:avLst/>
          </a:prstGeom>
          <a:noFill/>
          <a:ln cap="flat" cmpd="sng" w="19050">
            <a:solidFill>
              <a:srgbClr val="434343"/>
            </a:solidFill>
            <a:prstDash val="solid"/>
            <a:round/>
            <a:headEnd len="med" w="med" type="none"/>
            <a:tailEnd len="med" w="med" type="none"/>
          </a:ln>
        </p:spPr>
      </p:cxnSp>
      <p:sp>
        <p:nvSpPr>
          <p:cNvPr id="254" name="Google Shape;254;p35"/>
          <p:cNvSpPr txBox="1"/>
          <p:nvPr/>
        </p:nvSpPr>
        <p:spPr>
          <a:xfrm>
            <a:off x="2311238" y="1442850"/>
            <a:ext cx="601200" cy="467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A</a:t>
            </a:r>
            <a:endParaRPr b="1" sz="2800">
              <a:solidFill>
                <a:srgbClr val="434343"/>
              </a:solidFill>
              <a:latin typeface="Montserrat"/>
              <a:ea typeface="Montserrat"/>
              <a:cs typeface="Montserrat"/>
              <a:sym typeface="Montserrat"/>
            </a:endParaRPr>
          </a:p>
        </p:txBody>
      </p:sp>
      <p:sp>
        <p:nvSpPr>
          <p:cNvPr id="255" name="Google Shape;255;p35"/>
          <p:cNvSpPr txBox="1"/>
          <p:nvPr/>
        </p:nvSpPr>
        <p:spPr>
          <a:xfrm>
            <a:off x="6159338" y="1442850"/>
            <a:ext cx="601200" cy="467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B</a:t>
            </a:r>
            <a:endParaRPr b="1" sz="2800">
              <a:solidFill>
                <a:srgbClr val="434343"/>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59" name="Shape 259"/>
        <p:cNvGrpSpPr/>
        <p:nvPr/>
      </p:nvGrpSpPr>
      <p:grpSpPr>
        <a:xfrm>
          <a:off x="0" y="0"/>
          <a:ext cx="0" cy="0"/>
          <a:chOff x="0" y="0"/>
          <a:chExt cx="0" cy="0"/>
        </a:xfrm>
      </p:grpSpPr>
      <p:sp>
        <p:nvSpPr>
          <p:cNvPr id="260" name="Google Shape;260;p36"/>
          <p:cNvSpPr txBox="1"/>
          <p:nvPr/>
        </p:nvSpPr>
        <p:spPr>
          <a:xfrm>
            <a:off x="1446179" y="297875"/>
            <a:ext cx="7286100" cy="857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lang="en-GB" sz="2800">
                <a:latin typeface="Montserrat"/>
                <a:ea typeface="Montserrat"/>
                <a:cs typeface="Montserrat"/>
                <a:sym typeface="Montserrat"/>
              </a:rPr>
              <a:t>C</a:t>
            </a:r>
            <a:r>
              <a:rPr b="1" i="0" lang="en-GB" sz="2800" u="none" cap="none" strike="noStrike">
                <a:latin typeface="Montserrat"/>
                <a:ea typeface="Montserrat"/>
                <a:cs typeface="Montserrat"/>
                <a:sym typeface="Montserrat"/>
              </a:rPr>
              <a:t>omplete </a:t>
            </a:r>
            <a:r>
              <a:rPr b="1" lang="en-GB" sz="2800">
                <a:latin typeface="Montserrat"/>
                <a:ea typeface="Montserrat"/>
                <a:cs typeface="Montserrat"/>
                <a:sym typeface="Montserrat"/>
              </a:rPr>
              <a:t>the</a:t>
            </a:r>
            <a:r>
              <a:rPr b="1" i="0" lang="en-GB" sz="2800" u="none" cap="none" strike="noStrike">
                <a:latin typeface="Montserrat"/>
                <a:ea typeface="Montserrat"/>
                <a:cs typeface="Montserrat"/>
                <a:sym typeface="Montserrat"/>
              </a:rPr>
              <a:t> task</a:t>
            </a:r>
            <a:endParaRPr b="1" i="0" sz="2800" u="none" cap="none" strike="noStrike">
              <a:latin typeface="Montserrat"/>
              <a:ea typeface="Montserrat"/>
              <a:cs typeface="Montserrat"/>
              <a:sym typeface="Montserrat"/>
            </a:endParaRPr>
          </a:p>
        </p:txBody>
      </p:sp>
      <p:sp>
        <p:nvSpPr>
          <p:cNvPr id="261" name="Google Shape;261;p3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262" name="Google Shape;262;p36"/>
          <p:cNvSpPr/>
          <p:nvPr/>
        </p:nvSpPr>
        <p:spPr>
          <a:xfrm>
            <a:off x="493350" y="1701950"/>
            <a:ext cx="3305400" cy="1521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solidFill>
                  <a:schemeClr val="dk2"/>
                </a:solidFill>
                <a:latin typeface="Montserrat"/>
                <a:ea typeface="Montserrat"/>
                <a:cs typeface="Montserrat"/>
                <a:sym typeface="Montserrat"/>
              </a:rPr>
              <a:t>Describe what happens to the rate of reaction by linking to a reaction rate graph to the particle diagrams.</a:t>
            </a:r>
            <a:endParaRPr sz="1800">
              <a:solidFill>
                <a:schemeClr val="dk2"/>
              </a:solidFill>
            </a:endParaRPr>
          </a:p>
        </p:txBody>
      </p:sp>
      <p:grpSp>
        <p:nvGrpSpPr>
          <p:cNvPr id="263" name="Google Shape;263;p36"/>
          <p:cNvGrpSpPr/>
          <p:nvPr/>
        </p:nvGrpSpPr>
        <p:grpSpPr>
          <a:xfrm>
            <a:off x="3905902" y="1243576"/>
            <a:ext cx="4826374" cy="2724737"/>
            <a:chOff x="139875" y="629925"/>
            <a:chExt cx="5916849" cy="4085676"/>
          </a:xfrm>
        </p:grpSpPr>
        <p:grpSp>
          <p:nvGrpSpPr>
            <p:cNvPr id="264" name="Google Shape;264;p36"/>
            <p:cNvGrpSpPr/>
            <p:nvPr/>
          </p:nvGrpSpPr>
          <p:grpSpPr>
            <a:xfrm>
              <a:off x="139875" y="629925"/>
              <a:ext cx="5916849" cy="4085676"/>
              <a:chOff x="139875" y="629925"/>
              <a:chExt cx="5916849" cy="4085676"/>
            </a:xfrm>
          </p:grpSpPr>
          <p:pic>
            <p:nvPicPr>
              <p:cNvPr id="265" name="Google Shape;265;p36"/>
              <p:cNvPicPr preferRelativeResize="0"/>
              <p:nvPr/>
            </p:nvPicPr>
            <p:blipFill rotWithShape="1">
              <a:blip r:embed="rId3">
                <a:alphaModFix/>
              </a:blip>
              <a:srcRect b="0" l="12947" r="13316" t="9436"/>
              <a:stretch/>
            </p:blipFill>
            <p:spPr>
              <a:xfrm>
                <a:off x="139875" y="629925"/>
                <a:ext cx="5916849" cy="4085676"/>
              </a:xfrm>
              <a:prstGeom prst="rect">
                <a:avLst/>
              </a:prstGeom>
              <a:noFill/>
              <a:ln>
                <a:noFill/>
              </a:ln>
            </p:spPr>
          </p:pic>
          <p:sp>
            <p:nvSpPr>
              <p:cNvPr id="266" name="Google Shape;266;p36"/>
              <p:cNvSpPr/>
              <p:nvPr/>
            </p:nvSpPr>
            <p:spPr>
              <a:xfrm>
                <a:off x="308875" y="4216875"/>
                <a:ext cx="429600" cy="49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grpSp>
        <p:sp>
          <p:nvSpPr>
            <p:cNvPr id="267" name="Google Shape;267;p36"/>
            <p:cNvSpPr/>
            <p:nvPr/>
          </p:nvSpPr>
          <p:spPr>
            <a:xfrm>
              <a:off x="461275" y="4369275"/>
              <a:ext cx="1351800" cy="32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grpSp>
      <p:pic>
        <p:nvPicPr>
          <p:cNvPr id="268" name="Google Shape;268;p36"/>
          <p:cNvPicPr preferRelativeResize="0"/>
          <p:nvPr/>
        </p:nvPicPr>
        <p:blipFill rotWithShape="1">
          <a:blip r:embed="rId4">
            <a:alphaModFix/>
          </a:blip>
          <a:srcRect b="42657" l="0" r="0" t="20955"/>
          <a:stretch/>
        </p:blipFill>
        <p:spPr>
          <a:xfrm>
            <a:off x="3901100" y="778913"/>
            <a:ext cx="4826376" cy="911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