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6C2ABB-45AA-453D-8BFC-0395A6676F50}">
  <a:tblStyle styleId="{B56C2ABB-45AA-453D-8BFC-0395A6676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114df8b5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114df8b5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114df8b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114df8b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114df8b5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114df8b5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e6e16bb1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e6e16bb1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e6d1ce494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e6d1ce49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2219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Holiday preferences [1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Giving opinions on holidays</a:t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576127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297600" y="176595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251500" y="7128900"/>
            <a:ext cx="57072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ollen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104950" y="5745250"/>
            <a:ext cx="3887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rei</a:t>
            </a: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462650" y="2876300"/>
            <a:ext cx="32448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ommer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2711550" y="6683150"/>
            <a:ext cx="49491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100" y="4743150"/>
            <a:ext cx="2376488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376" y="3315900"/>
            <a:ext cx="29337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3101" y="5084500"/>
            <a:ext cx="2286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1" name="Google Shape;101;p16"/>
          <p:cNvSpPr/>
          <p:nvPr/>
        </p:nvSpPr>
        <p:spPr>
          <a:xfrm>
            <a:off x="5629063" y="377078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7336500" y="138770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[st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931125" y="7128900"/>
            <a:ext cx="53370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ark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0" y="5361150"/>
            <a:ext cx="4890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raße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2409100" y="8126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2660950" y="4745025"/>
            <a:ext cx="40263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rand</a:t>
            </a:r>
            <a:endParaRPr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700" y="4341075"/>
            <a:ext cx="196215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750" y="3096300"/>
            <a:ext cx="28003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85675" y="1885700"/>
            <a:ext cx="29908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12797" y="5844666"/>
            <a:ext cx="4026300" cy="285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{B56C2ABB-45AA-453D-8BFC-0395A6676F50}</a:tableStyleId>
              </a:tblPr>
              <a:tblGrid>
                <a:gridCol w="7984650"/>
                <a:gridCol w="65194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mache gern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like going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mache nicht gern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don’t like going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 mache lieber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prefer going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mache am liebsten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most of all like going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Abenteuerurlaub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adventure holiday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Aktivurlaub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active holiday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Sightseeingurlaub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sightseeing holiday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Sommerurlaub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summer holiday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Strandurlaub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beach holiday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Urlaub auf Balkonien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staycation/holiday at home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845400" y="1938900"/>
            <a:ext cx="16452000" cy="7509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458975" y="445025"/>
            <a:ext cx="13778700" cy="814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Giving preferences - Summary 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990025" y="8594650"/>
            <a:ext cx="146712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51700" y="1259825"/>
            <a:ext cx="17184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can use the opinion phrases with the different types of holidays.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948300" y="3657600"/>
            <a:ext cx="26334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6045450" y="3630300"/>
            <a:ext cx="5548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948300" y="4827900"/>
            <a:ext cx="301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961450" y="4800600"/>
            <a:ext cx="4776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917950" y="6126125"/>
            <a:ext cx="496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962500" y="6072750"/>
            <a:ext cx="571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91795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9625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6" name="Google Shape;136;p18"/>
          <p:cNvGraphicFramePr/>
          <p:nvPr/>
        </p:nvGraphicFramePr>
        <p:xfrm>
          <a:off x="702188" y="211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{B56C2ABB-45AA-453D-8BFC-0395A6676F50}</a:tableStyleId>
              </a:tblPr>
              <a:tblGrid>
                <a:gridCol w="6179075"/>
                <a:gridCol w="1565875"/>
                <a:gridCol w="5790475"/>
              </a:tblGrid>
              <a:tr h="65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Opinion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7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endParaRPr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+</a:t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of holiday</a:t>
                      </a:r>
                      <a:endParaRPr b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mache gern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Abenteuerurlaub</a:t>
                      </a:r>
                      <a:endParaRPr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mache nicht gern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Aktivurlaub</a:t>
                      </a:r>
                      <a:endParaRPr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mache lieber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Sightseeingurlaub</a:t>
                      </a:r>
                      <a:endParaRPr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mache am liebsten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Sommerurlaub</a:t>
                      </a:r>
                      <a:endParaRPr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Strandurlaub</a:t>
                      </a:r>
                      <a:endParaRPr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25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Urlaub auf Balkonien</a:t>
                      </a:r>
                      <a:endParaRPr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7" name="Google Shape;137;p18"/>
          <p:cNvSpPr txBox="1"/>
          <p:nvPr/>
        </p:nvSpPr>
        <p:spPr>
          <a:xfrm>
            <a:off x="589350" y="6963000"/>
            <a:ext cx="17109300" cy="1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mache gern Aktivurlaub. = I like going on an active holiday.*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mache nicht gern Sightseeingurlaub. = I don’t like going on a sightseeing holiday.*                   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*machen is translated as to go/going in this context.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4294967295" type="title"/>
          </p:nvPr>
        </p:nvSpPr>
        <p:spPr>
          <a:xfrm>
            <a:off x="917950" y="895100"/>
            <a:ext cx="16452000" cy="89238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Holiday preferences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I like going on a sightseeing holiday. = 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I don’t like going on a summer holiday. =</a:t>
            </a:r>
            <a:endParaRPr sz="40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I prefer going on an active holiday because I am sporty. =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I most of all like going on a beach holiday because I like sunbathing. =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</p:txBody>
      </p:sp>
      <p:cxnSp>
        <p:nvCxnSpPr>
          <p:cNvPr id="143" name="Google Shape;143;p19"/>
          <p:cNvCxnSpPr/>
          <p:nvPr/>
        </p:nvCxnSpPr>
        <p:spPr>
          <a:xfrm>
            <a:off x="2024825" y="3133475"/>
            <a:ext cx="700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 flipH="1" rot="10800000">
            <a:off x="2024825" y="5874438"/>
            <a:ext cx="7261500" cy="69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 flipH="1" rot="10800000">
            <a:off x="2024825" y="7683725"/>
            <a:ext cx="6400500" cy="23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9"/>
          <p:cNvSpPr txBox="1"/>
          <p:nvPr/>
        </p:nvSpPr>
        <p:spPr>
          <a:xfrm>
            <a:off x="2024825" y="2372900"/>
            <a:ext cx="9719100" cy="6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mache gern Sightseeingurlaub.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2024825" y="3817625"/>
            <a:ext cx="10682700" cy="6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mache nicht gern Sommerurlaub.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920150" y="5216635"/>
            <a:ext cx="14447700" cy="6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mache lieber Aktivurlaub, weil ich sportlich bin.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024825" y="7409350"/>
            <a:ext cx="14005800" cy="160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mache am liebsten Strandurlaub, weil ich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gern in der Sonne liege.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