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10287000" cx="18288000"/>
  <p:notesSz cx="6858000" cy="9144000"/>
  <p:embeddedFontLst>
    <p:embeddedFont>
      <p:font typeface="Montserrat SemiBold"/>
      <p:regular r:id="rId16"/>
      <p:bold r:id="rId17"/>
      <p:italic r:id="rId18"/>
      <p:boldItalic r:id="rId19"/>
    </p:embeddedFont>
    <p:embeddedFont>
      <p:font typeface="Montserrat"/>
      <p:regular r:id="rId20"/>
      <p:bold r:id="rId21"/>
      <p:italic r:id="rId22"/>
      <p:boldItalic r:id="rId23"/>
    </p:embeddedFont>
    <p:embeddedFont>
      <p:font typeface="Montserrat Medium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regular.fntdata"/><Relationship Id="rId22" Type="http://schemas.openxmlformats.org/officeDocument/2006/relationships/font" Target="fonts/Montserrat-italic.fntdata"/><Relationship Id="rId21" Type="http://schemas.openxmlformats.org/officeDocument/2006/relationships/font" Target="fonts/Montserrat-bold.fntdata"/><Relationship Id="rId24" Type="http://schemas.openxmlformats.org/officeDocument/2006/relationships/font" Target="fonts/MontserratMedium-regular.fntdata"/><Relationship Id="rId23" Type="http://schemas.openxmlformats.org/officeDocument/2006/relationships/font" Target="fonts/Montserrat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MontserratMedium-italic.fntdata"/><Relationship Id="rId25" Type="http://schemas.openxmlformats.org/officeDocument/2006/relationships/font" Target="fonts/MontserratMedium-bold.fntdata"/><Relationship Id="rId27" Type="http://schemas.openxmlformats.org/officeDocument/2006/relationships/font" Target="fonts/MontserratMedium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MontserratSemiBold-bold.fntdata"/><Relationship Id="rId16" Type="http://schemas.openxmlformats.org/officeDocument/2006/relationships/font" Target="fonts/MontserratSemiBold-regular.fntdata"/><Relationship Id="rId19" Type="http://schemas.openxmlformats.org/officeDocument/2006/relationships/font" Target="fonts/MontserratSemiBold-boldItalic.fntdata"/><Relationship Id="rId18" Type="http://schemas.openxmlformats.org/officeDocument/2006/relationships/font" Target="fonts/Montserrat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9811a56e_0_3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9811a56e_0_3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CALCULATOR NEEDED! 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8c9811a56e_0_1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8c9811a56e_0_1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8c9811a56e_0_2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8c9811a56e_0_2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c9811a56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c9811a56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c9811a56e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c9811a56e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c9811a56e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8c9811a56e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8c9811a56e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8c9811a56e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8c9811a56e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8c9811a56e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8c9811a56e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8c9811a56e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8c9811a56e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8c9811a56e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8c9811a56e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8c9811a56e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Review 1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Physics - Key Stage 3 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Sound waves - Lesson 6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Mason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3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79" name="Google Shape;279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80" name="Google Shape;280;p23"/>
          <p:cNvSpPr txBox="1"/>
          <p:nvPr/>
        </p:nvSpPr>
        <p:spPr>
          <a:xfrm>
            <a:off x="467025" y="467025"/>
            <a:ext cx="9267000" cy="9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Exam-style question</a:t>
            </a:r>
            <a:endParaRPr b="1" sz="4400"/>
          </a:p>
        </p:txBody>
      </p:sp>
      <p:sp>
        <p:nvSpPr>
          <p:cNvPr id="281" name="Google Shape;281;p23"/>
          <p:cNvSpPr txBox="1"/>
          <p:nvPr/>
        </p:nvSpPr>
        <p:spPr>
          <a:xfrm>
            <a:off x="897150" y="1646925"/>
            <a:ext cx="16493700" cy="7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An oscilloscope produces 3 traces.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82" name="Google Shape;282;p23"/>
          <p:cNvCxnSpPr/>
          <p:nvPr/>
        </p:nvCxnSpPr>
        <p:spPr>
          <a:xfrm>
            <a:off x="1276979" y="2888708"/>
            <a:ext cx="0" cy="166140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3" name="Google Shape;283;p23"/>
          <p:cNvCxnSpPr/>
          <p:nvPr/>
        </p:nvCxnSpPr>
        <p:spPr>
          <a:xfrm>
            <a:off x="1276975" y="3719382"/>
            <a:ext cx="2102400" cy="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84" name="Google Shape;284;p23"/>
          <p:cNvSpPr/>
          <p:nvPr/>
        </p:nvSpPr>
        <p:spPr>
          <a:xfrm>
            <a:off x="1276975" y="2888788"/>
            <a:ext cx="3793649" cy="1661376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85" name="Google Shape;285;p23"/>
          <p:cNvSpPr/>
          <p:nvPr/>
        </p:nvSpPr>
        <p:spPr>
          <a:xfrm>
            <a:off x="3379409" y="2876300"/>
            <a:ext cx="1708800" cy="1820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86" name="Google Shape;286;p23"/>
          <p:cNvCxnSpPr/>
          <p:nvPr/>
        </p:nvCxnSpPr>
        <p:spPr>
          <a:xfrm>
            <a:off x="4958989" y="2876386"/>
            <a:ext cx="0" cy="166140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7" name="Google Shape;287;p23"/>
          <p:cNvCxnSpPr/>
          <p:nvPr/>
        </p:nvCxnSpPr>
        <p:spPr>
          <a:xfrm>
            <a:off x="4958982" y="3707052"/>
            <a:ext cx="3459900" cy="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88" name="Google Shape;288;p23"/>
          <p:cNvSpPr/>
          <p:nvPr/>
        </p:nvSpPr>
        <p:spPr>
          <a:xfrm>
            <a:off x="4944425" y="2876477"/>
            <a:ext cx="1339322" cy="1661376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89" name="Google Shape;289;p23"/>
          <p:cNvSpPr/>
          <p:nvPr/>
        </p:nvSpPr>
        <p:spPr>
          <a:xfrm>
            <a:off x="6174096" y="2876477"/>
            <a:ext cx="1339322" cy="1661376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90" name="Google Shape;290;p23"/>
          <p:cNvSpPr/>
          <p:nvPr/>
        </p:nvSpPr>
        <p:spPr>
          <a:xfrm>
            <a:off x="7410142" y="2876477"/>
            <a:ext cx="1339322" cy="1661376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91" name="Google Shape;291;p23"/>
          <p:cNvSpPr/>
          <p:nvPr/>
        </p:nvSpPr>
        <p:spPr>
          <a:xfrm>
            <a:off x="8418870" y="2797000"/>
            <a:ext cx="1008600" cy="1820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92" name="Google Shape;292;p23"/>
          <p:cNvCxnSpPr/>
          <p:nvPr/>
        </p:nvCxnSpPr>
        <p:spPr>
          <a:xfrm>
            <a:off x="9822059" y="2797000"/>
            <a:ext cx="0" cy="182010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3" name="Google Shape;293;p23"/>
          <p:cNvCxnSpPr/>
          <p:nvPr/>
        </p:nvCxnSpPr>
        <p:spPr>
          <a:xfrm flipH="1" rot="10800000">
            <a:off x="9822050" y="3686972"/>
            <a:ext cx="3599100" cy="2010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94" name="Google Shape;294;p23"/>
          <p:cNvSpPr/>
          <p:nvPr/>
        </p:nvSpPr>
        <p:spPr>
          <a:xfrm>
            <a:off x="9822050" y="3566144"/>
            <a:ext cx="1219821" cy="281754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95" name="Google Shape;295;p23"/>
          <p:cNvSpPr/>
          <p:nvPr/>
        </p:nvSpPr>
        <p:spPr>
          <a:xfrm>
            <a:off x="10913887" y="3581098"/>
            <a:ext cx="1414263" cy="281754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96" name="Google Shape;296;p23"/>
          <p:cNvSpPr/>
          <p:nvPr/>
        </p:nvSpPr>
        <p:spPr>
          <a:xfrm>
            <a:off x="12205173" y="3581088"/>
            <a:ext cx="1219821" cy="281754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97" name="Google Shape;297;p23"/>
          <p:cNvSpPr txBox="1"/>
          <p:nvPr/>
        </p:nvSpPr>
        <p:spPr>
          <a:xfrm>
            <a:off x="994950" y="4935488"/>
            <a:ext cx="16298100" cy="7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How would the sound produced by wave 1 differ from the sound produced by wave 3?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98" name="Google Shape;298;p23"/>
          <p:cNvSpPr txBox="1"/>
          <p:nvPr/>
        </p:nvSpPr>
        <p:spPr>
          <a:xfrm>
            <a:off x="797575" y="2292700"/>
            <a:ext cx="479400" cy="5409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99" name="Google Shape;299;p23"/>
          <p:cNvSpPr txBox="1"/>
          <p:nvPr/>
        </p:nvSpPr>
        <p:spPr>
          <a:xfrm>
            <a:off x="4366700" y="2292700"/>
            <a:ext cx="479400" cy="5409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0" name="Google Shape;300;p23"/>
          <p:cNvSpPr txBox="1"/>
          <p:nvPr/>
        </p:nvSpPr>
        <p:spPr>
          <a:xfrm>
            <a:off x="9228300" y="2292700"/>
            <a:ext cx="479400" cy="5409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4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306" name="Google Shape;306;p2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07" name="Google Shape;307;p24"/>
          <p:cNvSpPr txBox="1"/>
          <p:nvPr/>
        </p:nvSpPr>
        <p:spPr>
          <a:xfrm>
            <a:off x="467025" y="467025"/>
            <a:ext cx="9267000" cy="9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Exam-style question</a:t>
            </a:r>
            <a:endParaRPr b="1" sz="4400"/>
          </a:p>
        </p:txBody>
      </p:sp>
      <p:sp>
        <p:nvSpPr>
          <p:cNvPr id="308" name="Google Shape;308;p24"/>
          <p:cNvSpPr txBox="1"/>
          <p:nvPr/>
        </p:nvSpPr>
        <p:spPr>
          <a:xfrm>
            <a:off x="897150" y="1646925"/>
            <a:ext cx="16493700" cy="7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An oscilloscope produces a trace of a baby crying.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309" name="Google Shape;309;p24"/>
          <p:cNvCxnSpPr/>
          <p:nvPr/>
        </p:nvCxnSpPr>
        <p:spPr>
          <a:xfrm>
            <a:off x="5825625" y="2400225"/>
            <a:ext cx="0" cy="282660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0" name="Google Shape;310;p24"/>
          <p:cNvCxnSpPr/>
          <p:nvPr/>
        </p:nvCxnSpPr>
        <p:spPr>
          <a:xfrm flipH="1" rot="10800000">
            <a:off x="5838600" y="4071693"/>
            <a:ext cx="4190400" cy="2040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11" name="Google Shape;311;p24"/>
          <p:cNvSpPr/>
          <p:nvPr/>
        </p:nvSpPr>
        <p:spPr>
          <a:xfrm>
            <a:off x="5850200" y="2798128"/>
            <a:ext cx="3613350" cy="2235325"/>
          </a:xfrm>
          <a:custGeom>
            <a:rect b="b" l="l" r="r" t="t"/>
            <a:pathLst>
              <a:path extrusionOk="0" h="89413" w="144534">
                <a:moveTo>
                  <a:pt x="0" y="50944"/>
                </a:moveTo>
                <a:cubicBezTo>
                  <a:pt x="1966" y="42587"/>
                  <a:pt x="7046" y="-5592"/>
                  <a:pt x="11798" y="799"/>
                </a:cubicBezTo>
                <a:cubicBezTo>
                  <a:pt x="16550" y="7190"/>
                  <a:pt x="23433" y="88307"/>
                  <a:pt x="28513" y="89290"/>
                </a:cubicBezTo>
                <a:cubicBezTo>
                  <a:pt x="33593" y="90273"/>
                  <a:pt x="37690" y="9485"/>
                  <a:pt x="42278" y="6699"/>
                </a:cubicBezTo>
                <a:cubicBezTo>
                  <a:pt x="46867" y="3913"/>
                  <a:pt x="51619" y="69134"/>
                  <a:pt x="56044" y="72575"/>
                </a:cubicBezTo>
                <a:cubicBezTo>
                  <a:pt x="60469" y="76016"/>
                  <a:pt x="63910" y="28165"/>
                  <a:pt x="68826" y="27346"/>
                </a:cubicBezTo>
                <a:cubicBezTo>
                  <a:pt x="73742" y="26527"/>
                  <a:pt x="80624" y="65529"/>
                  <a:pt x="85540" y="67659"/>
                </a:cubicBezTo>
                <a:cubicBezTo>
                  <a:pt x="90456" y="69789"/>
                  <a:pt x="93570" y="41439"/>
                  <a:pt x="98322" y="40128"/>
                </a:cubicBezTo>
                <a:cubicBezTo>
                  <a:pt x="103074" y="38817"/>
                  <a:pt x="109793" y="59138"/>
                  <a:pt x="114054" y="59793"/>
                </a:cubicBezTo>
                <a:cubicBezTo>
                  <a:pt x="118315" y="60449"/>
                  <a:pt x="120281" y="44553"/>
                  <a:pt x="123886" y="44061"/>
                </a:cubicBezTo>
                <a:cubicBezTo>
                  <a:pt x="127491" y="43569"/>
                  <a:pt x="132244" y="56024"/>
                  <a:pt x="135685" y="56843"/>
                </a:cubicBezTo>
                <a:cubicBezTo>
                  <a:pt x="139126" y="57662"/>
                  <a:pt x="143059" y="50288"/>
                  <a:pt x="144534" y="48977"/>
                </a:cubicBezTo>
              </a:path>
            </a:pathLst>
          </a:cu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12" name="Google Shape;312;p24"/>
          <p:cNvSpPr txBox="1"/>
          <p:nvPr/>
        </p:nvSpPr>
        <p:spPr>
          <a:xfrm>
            <a:off x="897150" y="5616788"/>
            <a:ext cx="16493700" cy="7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How can you tell the baby’s cry gets quieter over time?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5"/>
          <p:cNvSpPr txBox="1"/>
          <p:nvPr>
            <p:ph type="title"/>
          </p:nvPr>
        </p:nvSpPr>
        <p:spPr>
          <a:xfrm>
            <a:off x="366875" y="37570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Review questions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0" name="Google Shape;90;p15"/>
          <p:cNvSpPr txBox="1"/>
          <p:nvPr/>
        </p:nvSpPr>
        <p:spPr>
          <a:xfrm>
            <a:off x="629700" y="2436800"/>
            <a:ext cx="17028600" cy="627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What causes sound?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How does sound travel?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Name the 2 types of wave and examples of each. Describe the differences between them.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Draw and label an oscilloscope trace.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What is the volume of a sound determined by?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What is the pitch of a sound determined by?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Identify the type of material that will reflect sound and the type of material that will absorb sound.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What is echolocation and who is it used by?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Identify the approximate speed of sound in solids, liquids and gases.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If a car travels 50km in 35 minutes, how fast must it have been going?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464400" y="1214800"/>
            <a:ext cx="17359200" cy="9846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u="sng">
                <a:latin typeface="Montserrat"/>
                <a:ea typeface="Montserrat"/>
                <a:cs typeface="Montserrat"/>
                <a:sym typeface="Montserrat"/>
              </a:rPr>
              <a:t>Key words</a:t>
            </a: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: </a:t>
            </a: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vibration, energy, particles, transverse, longitudinal, amplitude, frequency, parallel, perpendicular, wavelength, peak, trough, rough, smooth, metres per second (m/s)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7" name="Google Shape;97;p16"/>
          <p:cNvSpPr txBox="1"/>
          <p:nvPr>
            <p:ph type="title"/>
          </p:nvPr>
        </p:nvSpPr>
        <p:spPr>
          <a:xfrm>
            <a:off x="440350" y="329925"/>
            <a:ext cx="13201200" cy="673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Key word practise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8" name="Google Shape;98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9" name="Google Shape;99;p16"/>
          <p:cNvSpPr txBox="1"/>
          <p:nvPr/>
        </p:nvSpPr>
        <p:spPr>
          <a:xfrm>
            <a:off x="854700" y="1516550"/>
            <a:ext cx="4170000" cy="5928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Longitudinal waves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6"/>
          <p:cNvSpPr txBox="1"/>
          <p:nvPr/>
        </p:nvSpPr>
        <p:spPr>
          <a:xfrm>
            <a:off x="854700" y="2239300"/>
            <a:ext cx="3747300" cy="5928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2. Transverse waves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854700" y="2912363"/>
            <a:ext cx="2461500" cy="5928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3. Frequency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808800" y="3635325"/>
            <a:ext cx="2553300" cy="5928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4. Amplitude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3" name="Google Shape;103;p16"/>
          <p:cNvSpPr txBox="1"/>
          <p:nvPr/>
        </p:nvSpPr>
        <p:spPr>
          <a:xfrm>
            <a:off x="808800" y="4409297"/>
            <a:ext cx="1524600" cy="5928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5. Echo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4" name="Google Shape;104;p16"/>
          <p:cNvSpPr txBox="1"/>
          <p:nvPr/>
        </p:nvSpPr>
        <p:spPr>
          <a:xfrm>
            <a:off x="808800" y="5120750"/>
            <a:ext cx="2920800" cy="5928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6. Echolocation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5" name="Google Shape;105;p16"/>
          <p:cNvSpPr txBox="1"/>
          <p:nvPr/>
        </p:nvSpPr>
        <p:spPr>
          <a:xfrm>
            <a:off x="808800" y="5818672"/>
            <a:ext cx="2094000" cy="5928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7. Hertz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6"/>
          <p:cNvSpPr txBox="1"/>
          <p:nvPr/>
        </p:nvSpPr>
        <p:spPr>
          <a:xfrm>
            <a:off x="7748400" y="2417888"/>
            <a:ext cx="9730800" cy="67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b) The displacement of particles caused by vibrations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6"/>
          <p:cNvSpPr txBox="1"/>
          <p:nvPr/>
        </p:nvSpPr>
        <p:spPr>
          <a:xfrm>
            <a:off x="7669800" y="7073250"/>
            <a:ext cx="9809400" cy="67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g) The unit for volume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6"/>
          <p:cNvSpPr txBox="1"/>
          <p:nvPr/>
        </p:nvSpPr>
        <p:spPr>
          <a:xfrm>
            <a:off x="7748400" y="3267813"/>
            <a:ext cx="9730800" cy="67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c) A reflection of a sound wave from a surface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6"/>
          <p:cNvSpPr txBox="1"/>
          <p:nvPr/>
        </p:nvSpPr>
        <p:spPr>
          <a:xfrm>
            <a:off x="7748400" y="1093000"/>
            <a:ext cx="9730800" cy="11439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lphaLcParenR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Waves in which particle vibration is perpendicular to direction of energy transfer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0" name="Google Shape;110;p16"/>
          <p:cNvSpPr txBox="1"/>
          <p:nvPr/>
        </p:nvSpPr>
        <p:spPr>
          <a:xfrm>
            <a:off x="7748400" y="4122800"/>
            <a:ext cx="9730800" cy="10587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d) Waves in which particle vibration is parallel to direction of energy transfer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6"/>
          <p:cNvSpPr txBox="1"/>
          <p:nvPr/>
        </p:nvSpPr>
        <p:spPr>
          <a:xfrm>
            <a:off x="8816400" y="5363288"/>
            <a:ext cx="8662800" cy="67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e) The unit for frequency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2" name="Google Shape;112;p16"/>
          <p:cNvSpPr txBox="1"/>
          <p:nvPr/>
        </p:nvSpPr>
        <p:spPr>
          <a:xfrm>
            <a:off x="6310500" y="6218275"/>
            <a:ext cx="11168700" cy="67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f) The number of waves that pass a second point per second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16"/>
          <p:cNvSpPr txBox="1"/>
          <p:nvPr/>
        </p:nvSpPr>
        <p:spPr>
          <a:xfrm>
            <a:off x="808800" y="6516597"/>
            <a:ext cx="2094000" cy="5928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8. Decibel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4" name="Google Shape;114;p16"/>
          <p:cNvSpPr txBox="1"/>
          <p:nvPr/>
        </p:nvSpPr>
        <p:spPr>
          <a:xfrm>
            <a:off x="7709100" y="7928225"/>
            <a:ext cx="9809400" cy="10587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h) Using reflections of sound waves to calculate distance from a starting point to an object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/>
          <p:nvPr>
            <p:ph idx="1" type="subTitle"/>
          </p:nvPr>
        </p:nvSpPr>
        <p:spPr>
          <a:xfrm>
            <a:off x="721300" y="1846775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Option 1</a:t>
            </a:r>
            <a:endParaRPr sz="3500"/>
          </a:p>
        </p:txBody>
      </p:sp>
      <p:sp>
        <p:nvSpPr>
          <p:cNvPr id="120" name="Google Shape;120;p17"/>
          <p:cNvSpPr txBox="1"/>
          <p:nvPr>
            <p:ph idx="3" type="subTitle"/>
          </p:nvPr>
        </p:nvSpPr>
        <p:spPr>
          <a:xfrm>
            <a:off x="9787550" y="1846775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Option 2</a:t>
            </a:r>
            <a:endParaRPr sz="3500"/>
          </a:p>
        </p:txBody>
      </p:sp>
      <p:sp>
        <p:nvSpPr>
          <p:cNvPr id="121" name="Google Shape;121;p17"/>
          <p:cNvSpPr txBox="1"/>
          <p:nvPr>
            <p:ph idx="4" type="body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Option 3</a:t>
            </a:r>
            <a:endParaRPr sz="3500"/>
          </a:p>
        </p:txBody>
      </p:sp>
      <p:sp>
        <p:nvSpPr>
          <p:cNvPr id="122" name="Google Shape;122;p17"/>
          <p:cNvSpPr txBox="1"/>
          <p:nvPr>
            <p:ph idx="5" type="subTitle"/>
          </p:nvPr>
        </p:nvSpPr>
        <p:spPr>
          <a:xfrm>
            <a:off x="721300" y="5511475"/>
            <a:ext cx="6256800" cy="906600"/>
          </a:xfrm>
          <a:prstGeom prst="rect">
            <a:avLst/>
          </a:prstGeom>
          <a:solidFill>
            <a:srgbClr val="008237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FFFFFF"/>
                </a:solidFill>
              </a:rPr>
              <a:t>Option 3</a:t>
            </a:r>
            <a:endParaRPr sz="3500">
              <a:solidFill>
                <a:srgbClr val="FFFFFF"/>
              </a:solidFill>
            </a:endParaRPr>
          </a:p>
        </p:txBody>
      </p:sp>
      <p:sp>
        <p:nvSpPr>
          <p:cNvPr id="123" name="Google Shape;123;p17"/>
          <p:cNvSpPr txBox="1"/>
          <p:nvPr>
            <p:ph idx="7" type="subTitle"/>
          </p:nvPr>
        </p:nvSpPr>
        <p:spPr>
          <a:xfrm>
            <a:off x="9787550" y="5511475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Option 4</a:t>
            </a:r>
            <a:endParaRPr sz="3500"/>
          </a:p>
        </p:txBody>
      </p:sp>
      <p:sp>
        <p:nvSpPr>
          <p:cNvPr id="124" name="Google Shape;124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5" name="Google Shape;125;p17"/>
          <p:cNvSpPr txBox="1"/>
          <p:nvPr>
            <p:ph type="title"/>
          </p:nvPr>
        </p:nvSpPr>
        <p:spPr>
          <a:xfrm>
            <a:off x="453750" y="356800"/>
            <a:ext cx="17380500" cy="673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2"/>
                </a:solidFill>
              </a:rPr>
              <a:t>Which of the following waves will produce a sound with a low pitch </a:t>
            </a:r>
            <a:r>
              <a:rPr lang="en-GB" sz="4000" u="sng">
                <a:solidFill>
                  <a:schemeClr val="dk2"/>
                </a:solidFill>
              </a:rPr>
              <a:t>and</a:t>
            </a:r>
            <a:r>
              <a:rPr lang="en-GB" sz="4000">
                <a:solidFill>
                  <a:schemeClr val="dk2"/>
                </a:solidFill>
              </a:rPr>
              <a:t> a high volume? </a:t>
            </a:r>
            <a:endParaRPr sz="4000">
              <a:solidFill>
                <a:schemeClr val="dk2"/>
              </a:solidFill>
            </a:endParaRPr>
          </a:p>
        </p:txBody>
      </p:sp>
      <p:cxnSp>
        <p:nvCxnSpPr>
          <p:cNvPr id="126" name="Google Shape;126;p17"/>
          <p:cNvCxnSpPr/>
          <p:nvPr/>
        </p:nvCxnSpPr>
        <p:spPr>
          <a:xfrm>
            <a:off x="11056107" y="6513788"/>
            <a:ext cx="0" cy="232470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7" name="Google Shape;127;p17"/>
          <p:cNvCxnSpPr/>
          <p:nvPr/>
        </p:nvCxnSpPr>
        <p:spPr>
          <a:xfrm>
            <a:off x="11056100" y="7676161"/>
            <a:ext cx="3719700" cy="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8" name="Google Shape;128;p17"/>
          <p:cNvCxnSpPr/>
          <p:nvPr/>
        </p:nvCxnSpPr>
        <p:spPr>
          <a:xfrm>
            <a:off x="1989857" y="2876288"/>
            <a:ext cx="0" cy="232470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9" name="Google Shape;129;p17"/>
          <p:cNvCxnSpPr/>
          <p:nvPr/>
        </p:nvCxnSpPr>
        <p:spPr>
          <a:xfrm>
            <a:off x="1989850" y="4038661"/>
            <a:ext cx="3719700" cy="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0" name="Google Shape;130;p17"/>
          <p:cNvSpPr/>
          <p:nvPr/>
        </p:nvSpPr>
        <p:spPr>
          <a:xfrm>
            <a:off x="1989850" y="2876400"/>
            <a:ext cx="6711802" cy="2324469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1" name="Google Shape;131;p17"/>
          <p:cNvSpPr/>
          <p:nvPr/>
        </p:nvSpPr>
        <p:spPr>
          <a:xfrm>
            <a:off x="5709550" y="2858925"/>
            <a:ext cx="3023400" cy="2547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2" name="Google Shape;132;p17"/>
          <p:cNvCxnSpPr/>
          <p:nvPr/>
        </p:nvCxnSpPr>
        <p:spPr>
          <a:xfrm>
            <a:off x="11056107" y="2970063"/>
            <a:ext cx="0" cy="232470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3" name="Google Shape;133;p17"/>
          <p:cNvCxnSpPr/>
          <p:nvPr/>
        </p:nvCxnSpPr>
        <p:spPr>
          <a:xfrm>
            <a:off x="11056100" y="4132436"/>
            <a:ext cx="3719700" cy="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4" name="Google Shape;134;p17"/>
          <p:cNvSpPr/>
          <p:nvPr/>
        </p:nvSpPr>
        <p:spPr>
          <a:xfrm>
            <a:off x="11040450" y="2970189"/>
            <a:ext cx="1440088" cy="2324469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5" name="Google Shape;135;p17"/>
          <p:cNvSpPr/>
          <p:nvPr/>
        </p:nvSpPr>
        <p:spPr>
          <a:xfrm>
            <a:off x="12339200" y="2970189"/>
            <a:ext cx="1440088" cy="2324469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6" name="Google Shape;136;p17"/>
          <p:cNvSpPr/>
          <p:nvPr/>
        </p:nvSpPr>
        <p:spPr>
          <a:xfrm>
            <a:off x="13656400" y="2970189"/>
            <a:ext cx="1440088" cy="2324469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7" name="Google Shape;137;p17"/>
          <p:cNvSpPr/>
          <p:nvPr/>
        </p:nvSpPr>
        <p:spPr>
          <a:xfrm>
            <a:off x="14819350" y="2765150"/>
            <a:ext cx="1084200" cy="2547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8" name="Google Shape;138;p17"/>
          <p:cNvCxnSpPr/>
          <p:nvPr/>
        </p:nvCxnSpPr>
        <p:spPr>
          <a:xfrm>
            <a:off x="1989857" y="6513750"/>
            <a:ext cx="0" cy="232470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9" name="Google Shape;139;p17"/>
          <p:cNvCxnSpPr/>
          <p:nvPr/>
        </p:nvCxnSpPr>
        <p:spPr>
          <a:xfrm>
            <a:off x="1989850" y="7676124"/>
            <a:ext cx="3719700" cy="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0" name="Google Shape;140;p17"/>
          <p:cNvSpPr/>
          <p:nvPr/>
        </p:nvSpPr>
        <p:spPr>
          <a:xfrm>
            <a:off x="1989850" y="7496125"/>
            <a:ext cx="935247" cy="359965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1" name="Google Shape;141;p17"/>
          <p:cNvSpPr/>
          <p:nvPr/>
        </p:nvSpPr>
        <p:spPr>
          <a:xfrm>
            <a:off x="2826775" y="7515225"/>
            <a:ext cx="1084117" cy="359965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2" name="Google Shape;142;p17"/>
          <p:cNvSpPr/>
          <p:nvPr/>
        </p:nvSpPr>
        <p:spPr>
          <a:xfrm>
            <a:off x="3788000" y="7515213"/>
            <a:ext cx="935247" cy="359965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3" name="Google Shape;143;p17"/>
          <p:cNvSpPr/>
          <p:nvPr/>
        </p:nvSpPr>
        <p:spPr>
          <a:xfrm>
            <a:off x="4604075" y="7515213"/>
            <a:ext cx="935247" cy="359965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4" name="Google Shape;144;p17"/>
          <p:cNvSpPr/>
          <p:nvPr/>
        </p:nvSpPr>
        <p:spPr>
          <a:xfrm>
            <a:off x="11056100" y="7496125"/>
            <a:ext cx="6711802" cy="359965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5" name="Google Shape;145;p17"/>
          <p:cNvSpPr/>
          <p:nvPr/>
        </p:nvSpPr>
        <p:spPr>
          <a:xfrm>
            <a:off x="14819350" y="6617400"/>
            <a:ext cx="3023400" cy="2547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8"/>
          <p:cNvSpPr txBox="1"/>
          <p:nvPr>
            <p:ph idx="1" type="subTitle"/>
          </p:nvPr>
        </p:nvSpPr>
        <p:spPr>
          <a:xfrm>
            <a:off x="721300" y="1846775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Option 1</a:t>
            </a:r>
            <a:endParaRPr sz="3500"/>
          </a:p>
        </p:txBody>
      </p:sp>
      <p:sp>
        <p:nvSpPr>
          <p:cNvPr id="151" name="Google Shape;151;p18"/>
          <p:cNvSpPr txBox="1"/>
          <p:nvPr>
            <p:ph idx="3" type="subTitle"/>
          </p:nvPr>
        </p:nvSpPr>
        <p:spPr>
          <a:xfrm>
            <a:off x="9787550" y="1846775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Option 2</a:t>
            </a:r>
            <a:endParaRPr sz="3500"/>
          </a:p>
        </p:txBody>
      </p:sp>
      <p:sp>
        <p:nvSpPr>
          <p:cNvPr id="152" name="Google Shape;152;p18"/>
          <p:cNvSpPr txBox="1"/>
          <p:nvPr>
            <p:ph idx="4" type="body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Option 3</a:t>
            </a:r>
            <a:endParaRPr sz="3500"/>
          </a:p>
        </p:txBody>
      </p:sp>
      <p:sp>
        <p:nvSpPr>
          <p:cNvPr id="153" name="Google Shape;153;p18"/>
          <p:cNvSpPr txBox="1"/>
          <p:nvPr>
            <p:ph idx="5" type="subTitle"/>
          </p:nvPr>
        </p:nvSpPr>
        <p:spPr>
          <a:xfrm>
            <a:off x="721300" y="5511475"/>
            <a:ext cx="6256800" cy="906600"/>
          </a:xfrm>
          <a:prstGeom prst="rect">
            <a:avLst/>
          </a:prstGeom>
          <a:solidFill>
            <a:srgbClr val="008237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FFFFFF"/>
                </a:solidFill>
              </a:rPr>
              <a:t>Option 3</a:t>
            </a:r>
            <a:endParaRPr sz="3500">
              <a:solidFill>
                <a:srgbClr val="FFFFFF"/>
              </a:solidFill>
            </a:endParaRPr>
          </a:p>
        </p:txBody>
      </p:sp>
      <p:sp>
        <p:nvSpPr>
          <p:cNvPr id="154" name="Google Shape;154;p18"/>
          <p:cNvSpPr txBox="1"/>
          <p:nvPr>
            <p:ph idx="7" type="subTitle"/>
          </p:nvPr>
        </p:nvSpPr>
        <p:spPr>
          <a:xfrm>
            <a:off x="9787550" y="5511475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Option 4</a:t>
            </a:r>
            <a:endParaRPr sz="3500"/>
          </a:p>
        </p:txBody>
      </p:sp>
      <p:sp>
        <p:nvSpPr>
          <p:cNvPr id="155" name="Google Shape;155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6" name="Google Shape;156;p18"/>
          <p:cNvSpPr txBox="1"/>
          <p:nvPr>
            <p:ph type="title"/>
          </p:nvPr>
        </p:nvSpPr>
        <p:spPr>
          <a:xfrm>
            <a:off x="453750" y="356800"/>
            <a:ext cx="17380500" cy="673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2"/>
                </a:solidFill>
              </a:rPr>
              <a:t>Which of the following waves will produce a sound with a high pitch </a:t>
            </a:r>
            <a:r>
              <a:rPr lang="en-GB" sz="4000" u="sng">
                <a:solidFill>
                  <a:schemeClr val="dk2"/>
                </a:solidFill>
              </a:rPr>
              <a:t>and</a:t>
            </a:r>
            <a:r>
              <a:rPr lang="en-GB" sz="4000">
                <a:solidFill>
                  <a:schemeClr val="dk2"/>
                </a:solidFill>
              </a:rPr>
              <a:t> a low volume? </a:t>
            </a:r>
            <a:endParaRPr sz="4000">
              <a:solidFill>
                <a:schemeClr val="dk2"/>
              </a:solidFill>
            </a:endParaRPr>
          </a:p>
        </p:txBody>
      </p:sp>
      <p:cxnSp>
        <p:nvCxnSpPr>
          <p:cNvPr id="157" name="Google Shape;157;p18"/>
          <p:cNvCxnSpPr/>
          <p:nvPr/>
        </p:nvCxnSpPr>
        <p:spPr>
          <a:xfrm>
            <a:off x="11056107" y="6513788"/>
            <a:ext cx="0" cy="232470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8" name="Google Shape;158;p18"/>
          <p:cNvCxnSpPr/>
          <p:nvPr/>
        </p:nvCxnSpPr>
        <p:spPr>
          <a:xfrm>
            <a:off x="11056100" y="7676161"/>
            <a:ext cx="3719700" cy="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9" name="Google Shape;159;p18"/>
          <p:cNvCxnSpPr/>
          <p:nvPr/>
        </p:nvCxnSpPr>
        <p:spPr>
          <a:xfrm>
            <a:off x="1989857" y="2876288"/>
            <a:ext cx="0" cy="232470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0" name="Google Shape;160;p18"/>
          <p:cNvCxnSpPr/>
          <p:nvPr/>
        </p:nvCxnSpPr>
        <p:spPr>
          <a:xfrm>
            <a:off x="1989850" y="4038661"/>
            <a:ext cx="3719700" cy="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1" name="Google Shape;161;p18"/>
          <p:cNvSpPr/>
          <p:nvPr/>
        </p:nvSpPr>
        <p:spPr>
          <a:xfrm>
            <a:off x="1989850" y="2876400"/>
            <a:ext cx="6711802" cy="2324469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2" name="Google Shape;162;p18"/>
          <p:cNvSpPr/>
          <p:nvPr/>
        </p:nvSpPr>
        <p:spPr>
          <a:xfrm>
            <a:off x="5709550" y="2858925"/>
            <a:ext cx="3023400" cy="2547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63" name="Google Shape;163;p18"/>
          <p:cNvCxnSpPr/>
          <p:nvPr/>
        </p:nvCxnSpPr>
        <p:spPr>
          <a:xfrm>
            <a:off x="11056107" y="2970063"/>
            <a:ext cx="0" cy="232470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4" name="Google Shape;164;p18"/>
          <p:cNvCxnSpPr/>
          <p:nvPr/>
        </p:nvCxnSpPr>
        <p:spPr>
          <a:xfrm>
            <a:off x="11056100" y="4132436"/>
            <a:ext cx="3719700" cy="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5" name="Google Shape;165;p18"/>
          <p:cNvSpPr/>
          <p:nvPr/>
        </p:nvSpPr>
        <p:spPr>
          <a:xfrm>
            <a:off x="11040450" y="2970189"/>
            <a:ext cx="1440088" cy="2324469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6" name="Google Shape;166;p18"/>
          <p:cNvSpPr/>
          <p:nvPr/>
        </p:nvSpPr>
        <p:spPr>
          <a:xfrm>
            <a:off x="12339200" y="2970189"/>
            <a:ext cx="1440088" cy="2324469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7" name="Google Shape;167;p18"/>
          <p:cNvSpPr/>
          <p:nvPr/>
        </p:nvSpPr>
        <p:spPr>
          <a:xfrm>
            <a:off x="13656400" y="2970189"/>
            <a:ext cx="1440088" cy="2324469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8" name="Google Shape;168;p18"/>
          <p:cNvSpPr/>
          <p:nvPr/>
        </p:nvSpPr>
        <p:spPr>
          <a:xfrm>
            <a:off x="14819350" y="2765150"/>
            <a:ext cx="1084200" cy="2547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69" name="Google Shape;169;p18"/>
          <p:cNvCxnSpPr/>
          <p:nvPr/>
        </p:nvCxnSpPr>
        <p:spPr>
          <a:xfrm>
            <a:off x="1989857" y="6513750"/>
            <a:ext cx="0" cy="232470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0" name="Google Shape;170;p18"/>
          <p:cNvCxnSpPr/>
          <p:nvPr/>
        </p:nvCxnSpPr>
        <p:spPr>
          <a:xfrm>
            <a:off x="1989850" y="7676124"/>
            <a:ext cx="3719700" cy="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1" name="Google Shape;171;p18"/>
          <p:cNvSpPr/>
          <p:nvPr/>
        </p:nvSpPr>
        <p:spPr>
          <a:xfrm>
            <a:off x="1989850" y="7496125"/>
            <a:ext cx="935247" cy="359965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2" name="Google Shape;172;p18"/>
          <p:cNvSpPr/>
          <p:nvPr/>
        </p:nvSpPr>
        <p:spPr>
          <a:xfrm>
            <a:off x="2826775" y="7515225"/>
            <a:ext cx="1084117" cy="359965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3" name="Google Shape;173;p18"/>
          <p:cNvSpPr/>
          <p:nvPr/>
        </p:nvSpPr>
        <p:spPr>
          <a:xfrm>
            <a:off x="3788000" y="7515213"/>
            <a:ext cx="935247" cy="359965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4" name="Google Shape;174;p18"/>
          <p:cNvSpPr/>
          <p:nvPr/>
        </p:nvSpPr>
        <p:spPr>
          <a:xfrm>
            <a:off x="4604075" y="7515213"/>
            <a:ext cx="935247" cy="359965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5" name="Google Shape;175;p18"/>
          <p:cNvSpPr/>
          <p:nvPr/>
        </p:nvSpPr>
        <p:spPr>
          <a:xfrm>
            <a:off x="11056100" y="7496125"/>
            <a:ext cx="6711802" cy="359965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6" name="Google Shape;176;p18"/>
          <p:cNvSpPr/>
          <p:nvPr/>
        </p:nvSpPr>
        <p:spPr>
          <a:xfrm>
            <a:off x="14819350" y="6617400"/>
            <a:ext cx="3023400" cy="2547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9"/>
          <p:cNvSpPr txBox="1"/>
          <p:nvPr>
            <p:ph idx="1" type="subTitle"/>
          </p:nvPr>
        </p:nvSpPr>
        <p:spPr>
          <a:xfrm>
            <a:off x="721300" y="1846775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Option 1</a:t>
            </a:r>
            <a:endParaRPr sz="3500"/>
          </a:p>
        </p:txBody>
      </p:sp>
      <p:sp>
        <p:nvSpPr>
          <p:cNvPr id="182" name="Google Shape;182;p19"/>
          <p:cNvSpPr txBox="1"/>
          <p:nvPr>
            <p:ph idx="3" type="subTitle"/>
          </p:nvPr>
        </p:nvSpPr>
        <p:spPr>
          <a:xfrm>
            <a:off x="9787550" y="1846775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Option 2</a:t>
            </a:r>
            <a:endParaRPr sz="3500"/>
          </a:p>
        </p:txBody>
      </p:sp>
      <p:sp>
        <p:nvSpPr>
          <p:cNvPr id="183" name="Google Shape;183;p19"/>
          <p:cNvSpPr txBox="1"/>
          <p:nvPr>
            <p:ph idx="4" type="body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Option 3</a:t>
            </a:r>
            <a:endParaRPr sz="3500"/>
          </a:p>
        </p:txBody>
      </p:sp>
      <p:sp>
        <p:nvSpPr>
          <p:cNvPr id="184" name="Google Shape;184;p19"/>
          <p:cNvSpPr txBox="1"/>
          <p:nvPr>
            <p:ph idx="5" type="subTitle"/>
          </p:nvPr>
        </p:nvSpPr>
        <p:spPr>
          <a:xfrm>
            <a:off x="721300" y="5511475"/>
            <a:ext cx="6256800" cy="906600"/>
          </a:xfrm>
          <a:prstGeom prst="rect">
            <a:avLst/>
          </a:prstGeom>
          <a:solidFill>
            <a:srgbClr val="008237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FFFFFF"/>
                </a:solidFill>
              </a:rPr>
              <a:t>Option 3</a:t>
            </a:r>
            <a:endParaRPr sz="3500">
              <a:solidFill>
                <a:srgbClr val="FFFFFF"/>
              </a:solidFill>
            </a:endParaRPr>
          </a:p>
        </p:txBody>
      </p:sp>
      <p:sp>
        <p:nvSpPr>
          <p:cNvPr id="185" name="Google Shape;185;p19"/>
          <p:cNvSpPr txBox="1"/>
          <p:nvPr>
            <p:ph idx="7" type="subTitle"/>
          </p:nvPr>
        </p:nvSpPr>
        <p:spPr>
          <a:xfrm>
            <a:off x="9787550" y="5511475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Option 4</a:t>
            </a:r>
            <a:endParaRPr sz="3500"/>
          </a:p>
        </p:txBody>
      </p:sp>
      <p:sp>
        <p:nvSpPr>
          <p:cNvPr id="186" name="Google Shape;186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7" name="Google Shape;187;p19"/>
          <p:cNvSpPr txBox="1"/>
          <p:nvPr>
            <p:ph type="title"/>
          </p:nvPr>
        </p:nvSpPr>
        <p:spPr>
          <a:xfrm>
            <a:off x="453750" y="356800"/>
            <a:ext cx="17380500" cy="673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2"/>
                </a:solidFill>
              </a:rPr>
              <a:t>Which of the following waves will produce a sound with a high pitch </a:t>
            </a:r>
            <a:r>
              <a:rPr lang="en-GB" sz="4000" u="sng">
                <a:solidFill>
                  <a:schemeClr val="dk2"/>
                </a:solidFill>
              </a:rPr>
              <a:t>and</a:t>
            </a:r>
            <a:r>
              <a:rPr lang="en-GB" sz="4000">
                <a:solidFill>
                  <a:schemeClr val="dk2"/>
                </a:solidFill>
              </a:rPr>
              <a:t> a high volume? </a:t>
            </a:r>
            <a:endParaRPr sz="4000">
              <a:solidFill>
                <a:schemeClr val="dk2"/>
              </a:solidFill>
            </a:endParaRPr>
          </a:p>
        </p:txBody>
      </p:sp>
      <p:sp>
        <p:nvSpPr>
          <p:cNvPr id="188" name="Google Shape;188;p19"/>
          <p:cNvSpPr/>
          <p:nvPr/>
        </p:nvSpPr>
        <p:spPr>
          <a:xfrm>
            <a:off x="11056100" y="7496125"/>
            <a:ext cx="6711802" cy="359965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cxnSp>
        <p:nvCxnSpPr>
          <p:cNvPr id="189" name="Google Shape;189;p19"/>
          <p:cNvCxnSpPr/>
          <p:nvPr/>
        </p:nvCxnSpPr>
        <p:spPr>
          <a:xfrm>
            <a:off x="11056107" y="6513788"/>
            <a:ext cx="0" cy="232470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0" name="Google Shape;190;p19"/>
          <p:cNvCxnSpPr/>
          <p:nvPr/>
        </p:nvCxnSpPr>
        <p:spPr>
          <a:xfrm>
            <a:off x="11056100" y="7676161"/>
            <a:ext cx="3719700" cy="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1" name="Google Shape;191;p19"/>
          <p:cNvCxnSpPr/>
          <p:nvPr/>
        </p:nvCxnSpPr>
        <p:spPr>
          <a:xfrm>
            <a:off x="1989857" y="2876288"/>
            <a:ext cx="0" cy="232470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2" name="Google Shape;192;p19"/>
          <p:cNvCxnSpPr/>
          <p:nvPr/>
        </p:nvCxnSpPr>
        <p:spPr>
          <a:xfrm>
            <a:off x="1989850" y="4038661"/>
            <a:ext cx="3719700" cy="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3" name="Google Shape;193;p19"/>
          <p:cNvSpPr/>
          <p:nvPr/>
        </p:nvSpPr>
        <p:spPr>
          <a:xfrm>
            <a:off x="1989850" y="2876400"/>
            <a:ext cx="6711802" cy="2324469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4" name="Google Shape;194;p19"/>
          <p:cNvSpPr/>
          <p:nvPr/>
        </p:nvSpPr>
        <p:spPr>
          <a:xfrm>
            <a:off x="5709550" y="2858925"/>
            <a:ext cx="3023400" cy="2547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95" name="Google Shape;195;p19"/>
          <p:cNvCxnSpPr/>
          <p:nvPr/>
        </p:nvCxnSpPr>
        <p:spPr>
          <a:xfrm>
            <a:off x="11056107" y="2970063"/>
            <a:ext cx="0" cy="232470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6" name="Google Shape;196;p19"/>
          <p:cNvCxnSpPr/>
          <p:nvPr/>
        </p:nvCxnSpPr>
        <p:spPr>
          <a:xfrm>
            <a:off x="11056100" y="4132436"/>
            <a:ext cx="3719700" cy="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7" name="Google Shape;197;p19"/>
          <p:cNvSpPr/>
          <p:nvPr/>
        </p:nvSpPr>
        <p:spPr>
          <a:xfrm>
            <a:off x="11040450" y="2970189"/>
            <a:ext cx="1440088" cy="2324469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8" name="Google Shape;198;p19"/>
          <p:cNvSpPr/>
          <p:nvPr/>
        </p:nvSpPr>
        <p:spPr>
          <a:xfrm>
            <a:off x="12339200" y="2970189"/>
            <a:ext cx="1440088" cy="2324469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9" name="Google Shape;199;p19"/>
          <p:cNvSpPr/>
          <p:nvPr/>
        </p:nvSpPr>
        <p:spPr>
          <a:xfrm>
            <a:off x="13656400" y="2970189"/>
            <a:ext cx="1440088" cy="2324469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0" name="Google Shape;200;p19"/>
          <p:cNvSpPr/>
          <p:nvPr/>
        </p:nvSpPr>
        <p:spPr>
          <a:xfrm>
            <a:off x="14819350" y="2765150"/>
            <a:ext cx="1084200" cy="2547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01" name="Google Shape;201;p19"/>
          <p:cNvCxnSpPr/>
          <p:nvPr/>
        </p:nvCxnSpPr>
        <p:spPr>
          <a:xfrm>
            <a:off x="1989857" y="6513750"/>
            <a:ext cx="0" cy="232470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2" name="Google Shape;202;p19"/>
          <p:cNvCxnSpPr/>
          <p:nvPr/>
        </p:nvCxnSpPr>
        <p:spPr>
          <a:xfrm>
            <a:off x="1989850" y="7676124"/>
            <a:ext cx="3719700" cy="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3" name="Google Shape;203;p19"/>
          <p:cNvSpPr/>
          <p:nvPr/>
        </p:nvSpPr>
        <p:spPr>
          <a:xfrm>
            <a:off x="1989850" y="7496125"/>
            <a:ext cx="935247" cy="359965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4" name="Google Shape;204;p19"/>
          <p:cNvSpPr/>
          <p:nvPr/>
        </p:nvSpPr>
        <p:spPr>
          <a:xfrm>
            <a:off x="2826775" y="7515225"/>
            <a:ext cx="1084117" cy="359965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5" name="Google Shape;205;p19"/>
          <p:cNvSpPr/>
          <p:nvPr/>
        </p:nvSpPr>
        <p:spPr>
          <a:xfrm>
            <a:off x="3788000" y="7515213"/>
            <a:ext cx="935247" cy="359965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6" name="Google Shape;206;p19"/>
          <p:cNvSpPr/>
          <p:nvPr/>
        </p:nvSpPr>
        <p:spPr>
          <a:xfrm>
            <a:off x="4604075" y="7515213"/>
            <a:ext cx="935247" cy="359965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7" name="Google Shape;207;p19"/>
          <p:cNvSpPr/>
          <p:nvPr/>
        </p:nvSpPr>
        <p:spPr>
          <a:xfrm>
            <a:off x="14819350" y="6617400"/>
            <a:ext cx="3023400" cy="2547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0"/>
          <p:cNvSpPr txBox="1"/>
          <p:nvPr>
            <p:ph idx="1" type="subTitle"/>
          </p:nvPr>
        </p:nvSpPr>
        <p:spPr>
          <a:xfrm>
            <a:off x="721300" y="1846775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Option 1</a:t>
            </a:r>
            <a:endParaRPr sz="3500"/>
          </a:p>
        </p:txBody>
      </p:sp>
      <p:sp>
        <p:nvSpPr>
          <p:cNvPr id="213" name="Google Shape;213;p20"/>
          <p:cNvSpPr txBox="1"/>
          <p:nvPr>
            <p:ph idx="3" type="subTitle"/>
          </p:nvPr>
        </p:nvSpPr>
        <p:spPr>
          <a:xfrm>
            <a:off x="9787550" y="1846775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Option 2</a:t>
            </a:r>
            <a:endParaRPr sz="3500"/>
          </a:p>
        </p:txBody>
      </p:sp>
      <p:sp>
        <p:nvSpPr>
          <p:cNvPr id="214" name="Google Shape;214;p20"/>
          <p:cNvSpPr txBox="1"/>
          <p:nvPr>
            <p:ph idx="4" type="body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Option 3</a:t>
            </a:r>
            <a:endParaRPr sz="3500"/>
          </a:p>
        </p:txBody>
      </p:sp>
      <p:sp>
        <p:nvSpPr>
          <p:cNvPr id="215" name="Google Shape;215;p20"/>
          <p:cNvSpPr txBox="1"/>
          <p:nvPr>
            <p:ph idx="5" type="subTitle"/>
          </p:nvPr>
        </p:nvSpPr>
        <p:spPr>
          <a:xfrm>
            <a:off x="721300" y="5511475"/>
            <a:ext cx="6256800" cy="906600"/>
          </a:xfrm>
          <a:prstGeom prst="rect">
            <a:avLst/>
          </a:prstGeom>
          <a:solidFill>
            <a:srgbClr val="008237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FFFFFF"/>
                </a:solidFill>
              </a:rPr>
              <a:t>Option 3</a:t>
            </a:r>
            <a:endParaRPr sz="3500">
              <a:solidFill>
                <a:srgbClr val="FFFFFF"/>
              </a:solidFill>
            </a:endParaRPr>
          </a:p>
        </p:txBody>
      </p:sp>
      <p:sp>
        <p:nvSpPr>
          <p:cNvPr id="216" name="Google Shape;216;p20"/>
          <p:cNvSpPr txBox="1"/>
          <p:nvPr>
            <p:ph idx="7" type="subTitle"/>
          </p:nvPr>
        </p:nvSpPr>
        <p:spPr>
          <a:xfrm>
            <a:off x="9787550" y="5511475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/>
              <a:t>Option 4</a:t>
            </a:r>
            <a:endParaRPr sz="3500"/>
          </a:p>
        </p:txBody>
      </p:sp>
      <p:sp>
        <p:nvSpPr>
          <p:cNvPr id="217" name="Google Shape;217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18" name="Google Shape;218;p20"/>
          <p:cNvSpPr txBox="1"/>
          <p:nvPr>
            <p:ph type="title"/>
          </p:nvPr>
        </p:nvSpPr>
        <p:spPr>
          <a:xfrm>
            <a:off x="453750" y="356800"/>
            <a:ext cx="17380500" cy="673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solidFill>
                  <a:schemeClr val="dk2"/>
                </a:solidFill>
              </a:rPr>
              <a:t>Which of the following waves will produce a sound with a low pitch </a:t>
            </a:r>
            <a:r>
              <a:rPr lang="en-GB" sz="4000" u="sng">
                <a:solidFill>
                  <a:schemeClr val="dk2"/>
                </a:solidFill>
              </a:rPr>
              <a:t>and</a:t>
            </a:r>
            <a:r>
              <a:rPr lang="en-GB" sz="4000">
                <a:solidFill>
                  <a:schemeClr val="dk2"/>
                </a:solidFill>
              </a:rPr>
              <a:t> a low volume? </a:t>
            </a:r>
            <a:endParaRPr sz="4000">
              <a:solidFill>
                <a:schemeClr val="dk2"/>
              </a:solidFill>
            </a:endParaRPr>
          </a:p>
        </p:txBody>
      </p:sp>
      <p:sp>
        <p:nvSpPr>
          <p:cNvPr id="219" name="Google Shape;219;p20"/>
          <p:cNvSpPr/>
          <p:nvPr/>
        </p:nvSpPr>
        <p:spPr>
          <a:xfrm>
            <a:off x="11056100" y="7496125"/>
            <a:ext cx="6711802" cy="359965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cxnSp>
        <p:nvCxnSpPr>
          <p:cNvPr id="220" name="Google Shape;220;p20"/>
          <p:cNvCxnSpPr/>
          <p:nvPr/>
        </p:nvCxnSpPr>
        <p:spPr>
          <a:xfrm>
            <a:off x="11056107" y="6513788"/>
            <a:ext cx="0" cy="232470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1" name="Google Shape;221;p20"/>
          <p:cNvCxnSpPr/>
          <p:nvPr/>
        </p:nvCxnSpPr>
        <p:spPr>
          <a:xfrm>
            <a:off x="11056100" y="7676161"/>
            <a:ext cx="3719700" cy="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2" name="Google Shape;222;p20"/>
          <p:cNvCxnSpPr/>
          <p:nvPr/>
        </p:nvCxnSpPr>
        <p:spPr>
          <a:xfrm>
            <a:off x="1989857" y="2876288"/>
            <a:ext cx="0" cy="232470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3" name="Google Shape;223;p20"/>
          <p:cNvCxnSpPr/>
          <p:nvPr/>
        </p:nvCxnSpPr>
        <p:spPr>
          <a:xfrm>
            <a:off x="1989850" y="4038661"/>
            <a:ext cx="3719700" cy="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4" name="Google Shape;224;p20"/>
          <p:cNvSpPr/>
          <p:nvPr/>
        </p:nvSpPr>
        <p:spPr>
          <a:xfrm>
            <a:off x="1989850" y="2876400"/>
            <a:ext cx="6711802" cy="2324469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5" name="Google Shape;225;p20"/>
          <p:cNvSpPr/>
          <p:nvPr/>
        </p:nvSpPr>
        <p:spPr>
          <a:xfrm>
            <a:off x="5709550" y="2858925"/>
            <a:ext cx="3023400" cy="2547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26" name="Google Shape;226;p20"/>
          <p:cNvCxnSpPr/>
          <p:nvPr/>
        </p:nvCxnSpPr>
        <p:spPr>
          <a:xfrm>
            <a:off x="11056107" y="2970063"/>
            <a:ext cx="0" cy="232470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7" name="Google Shape;227;p20"/>
          <p:cNvCxnSpPr/>
          <p:nvPr/>
        </p:nvCxnSpPr>
        <p:spPr>
          <a:xfrm>
            <a:off x="11056100" y="4132436"/>
            <a:ext cx="3719700" cy="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8" name="Google Shape;228;p20"/>
          <p:cNvSpPr/>
          <p:nvPr/>
        </p:nvSpPr>
        <p:spPr>
          <a:xfrm>
            <a:off x="11040450" y="2970189"/>
            <a:ext cx="1440088" cy="2324469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9" name="Google Shape;229;p20"/>
          <p:cNvSpPr/>
          <p:nvPr/>
        </p:nvSpPr>
        <p:spPr>
          <a:xfrm>
            <a:off x="12339200" y="2970189"/>
            <a:ext cx="1440088" cy="2324469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0" name="Google Shape;230;p20"/>
          <p:cNvSpPr/>
          <p:nvPr/>
        </p:nvSpPr>
        <p:spPr>
          <a:xfrm>
            <a:off x="13656400" y="2970189"/>
            <a:ext cx="1440088" cy="2324469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1" name="Google Shape;231;p20"/>
          <p:cNvSpPr/>
          <p:nvPr/>
        </p:nvSpPr>
        <p:spPr>
          <a:xfrm>
            <a:off x="14819350" y="2765150"/>
            <a:ext cx="1084200" cy="2547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2" name="Google Shape;232;p20"/>
          <p:cNvCxnSpPr/>
          <p:nvPr/>
        </p:nvCxnSpPr>
        <p:spPr>
          <a:xfrm>
            <a:off x="1989857" y="6513750"/>
            <a:ext cx="0" cy="232470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3" name="Google Shape;233;p20"/>
          <p:cNvCxnSpPr/>
          <p:nvPr/>
        </p:nvCxnSpPr>
        <p:spPr>
          <a:xfrm>
            <a:off x="1989850" y="7676124"/>
            <a:ext cx="3719700" cy="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4" name="Google Shape;234;p20"/>
          <p:cNvSpPr/>
          <p:nvPr/>
        </p:nvSpPr>
        <p:spPr>
          <a:xfrm>
            <a:off x="1989850" y="7496125"/>
            <a:ext cx="935247" cy="359965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5" name="Google Shape;235;p20"/>
          <p:cNvSpPr/>
          <p:nvPr/>
        </p:nvSpPr>
        <p:spPr>
          <a:xfrm>
            <a:off x="2826775" y="7515225"/>
            <a:ext cx="1084117" cy="359965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6" name="Google Shape;236;p20"/>
          <p:cNvSpPr/>
          <p:nvPr/>
        </p:nvSpPr>
        <p:spPr>
          <a:xfrm>
            <a:off x="3788000" y="7515213"/>
            <a:ext cx="935247" cy="359965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7" name="Google Shape;237;p20"/>
          <p:cNvSpPr/>
          <p:nvPr/>
        </p:nvSpPr>
        <p:spPr>
          <a:xfrm>
            <a:off x="4604075" y="7515213"/>
            <a:ext cx="935247" cy="359965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8" name="Google Shape;238;p20"/>
          <p:cNvSpPr/>
          <p:nvPr/>
        </p:nvSpPr>
        <p:spPr>
          <a:xfrm>
            <a:off x="14819350" y="6617400"/>
            <a:ext cx="3023400" cy="2547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1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44" name="Google Shape;244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45" name="Google Shape;245;p21"/>
          <p:cNvSpPr txBox="1"/>
          <p:nvPr>
            <p:ph type="title"/>
          </p:nvPr>
        </p:nvSpPr>
        <p:spPr>
          <a:xfrm>
            <a:off x="514100" y="553450"/>
            <a:ext cx="13201200" cy="673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Drawing oscilloscope traces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46" name="Google Shape;246;p21"/>
          <p:cNvSpPr txBox="1"/>
          <p:nvPr/>
        </p:nvSpPr>
        <p:spPr>
          <a:xfrm>
            <a:off x="688250" y="1622325"/>
            <a:ext cx="16862400" cy="52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A high pitch and a low volume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A low pitch and a low volume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A low pitch and a high volume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rabicPeriod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A high pitch and a high volume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2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52" name="Google Shape;252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53" name="Google Shape;253;p22"/>
          <p:cNvSpPr txBox="1"/>
          <p:nvPr/>
        </p:nvSpPr>
        <p:spPr>
          <a:xfrm>
            <a:off x="467025" y="467025"/>
            <a:ext cx="9267000" cy="9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Exam-style question</a:t>
            </a:r>
            <a:endParaRPr b="1" sz="4400"/>
          </a:p>
        </p:txBody>
      </p:sp>
      <p:sp>
        <p:nvSpPr>
          <p:cNvPr id="254" name="Google Shape;254;p22"/>
          <p:cNvSpPr txBox="1"/>
          <p:nvPr/>
        </p:nvSpPr>
        <p:spPr>
          <a:xfrm>
            <a:off x="897150" y="1646925"/>
            <a:ext cx="16493700" cy="7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An oscilloscope produces 3 traces.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55" name="Google Shape;255;p22"/>
          <p:cNvCxnSpPr/>
          <p:nvPr/>
        </p:nvCxnSpPr>
        <p:spPr>
          <a:xfrm>
            <a:off x="1276979" y="2888708"/>
            <a:ext cx="0" cy="166140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6" name="Google Shape;256;p22"/>
          <p:cNvCxnSpPr/>
          <p:nvPr/>
        </p:nvCxnSpPr>
        <p:spPr>
          <a:xfrm>
            <a:off x="1276975" y="3719382"/>
            <a:ext cx="2102400" cy="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7" name="Google Shape;257;p22"/>
          <p:cNvSpPr/>
          <p:nvPr/>
        </p:nvSpPr>
        <p:spPr>
          <a:xfrm>
            <a:off x="1276975" y="2888788"/>
            <a:ext cx="3793649" cy="1661376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8" name="Google Shape;258;p22"/>
          <p:cNvSpPr/>
          <p:nvPr/>
        </p:nvSpPr>
        <p:spPr>
          <a:xfrm>
            <a:off x="3379409" y="2876300"/>
            <a:ext cx="1708800" cy="1820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59" name="Google Shape;259;p22"/>
          <p:cNvCxnSpPr/>
          <p:nvPr/>
        </p:nvCxnSpPr>
        <p:spPr>
          <a:xfrm>
            <a:off x="4958989" y="2876386"/>
            <a:ext cx="0" cy="166140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60" name="Google Shape;260;p22"/>
          <p:cNvCxnSpPr/>
          <p:nvPr/>
        </p:nvCxnSpPr>
        <p:spPr>
          <a:xfrm>
            <a:off x="4958982" y="3707052"/>
            <a:ext cx="3459900" cy="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61" name="Google Shape;261;p22"/>
          <p:cNvSpPr/>
          <p:nvPr/>
        </p:nvSpPr>
        <p:spPr>
          <a:xfrm>
            <a:off x="4944425" y="2876477"/>
            <a:ext cx="1339322" cy="1661376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2" name="Google Shape;262;p22"/>
          <p:cNvSpPr/>
          <p:nvPr/>
        </p:nvSpPr>
        <p:spPr>
          <a:xfrm>
            <a:off x="6174096" y="2876477"/>
            <a:ext cx="1339322" cy="1661376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3" name="Google Shape;263;p22"/>
          <p:cNvSpPr/>
          <p:nvPr/>
        </p:nvSpPr>
        <p:spPr>
          <a:xfrm>
            <a:off x="7410142" y="2876477"/>
            <a:ext cx="1339322" cy="1661376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4" name="Google Shape;264;p22"/>
          <p:cNvSpPr/>
          <p:nvPr/>
        </p:nvSpPr>
        <p:spPr>
          <a:xfrm>
            <a:off x="8418870" y="2797000"/>
            <a:ext cx="1008600" cy="1820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65" name="Google Shape;265;p22"/>
          <p:cNvCxnSpPr/>
          <p:nvPr/>
        </p:nvCxnSpPr>
        <p:spPr>
          <a:xfrm>
            <a:off x="9822059" y="2797000"/>
            <a:ext cx="0" cy="182010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66" name="Google Shape;266;p22"/>
          <p:cNvCxnSpPr/>
          <p:nvPr/>
        </p:nvCxnSpPr>
        <p:spPr>
          <a:xfrm flipH="1" rot="10800000">
            <a:off x="9822050" y="3686972"/>
            <a:ext cx="3599100" cy="20100"/>
          </a:xfrm>
          <a:prstGeom prst="straightConnector1">
            <a:avLst/>
          </a:prstGeom>
          <a:noFill/>
          <a:ln cap="flat" cmpd="sng" w="38100">
            <a:solidFill>
              <a:srgbClr val="43434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67" name="Google Shape;267;p22"/>
          <p:cNvSpPr/>
          <p:nvPr/>
        </p:nvSpPr>
        <p:spPr>
          <a:xfrm>
            <a:off x="9822050" y="3566144"/>
            <a:ext cx="1219821" cy="281754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8" name="Google Shape;268;p22"/>
          <p:cNvSpPr/>
          <p:nvPr/>
        </p:nvSpPr>
        <p:spPr>
          <a:xfrm>
            <a:off x="10913887" y="3581098"/>
            <a:ext cx="1414263" cy="281754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9" name="Google Shape;269;p22"/>
          <p:cNvSpPr/>
          <p:nvPr/>
        </p:nvSpPr>
        <p:spPr>
          <a:xfrm>
            <a:off x="12205173" y="3581088"/>
            <a:ext cx="1219821" cy="281754"/>
          </a:xfrm>
          <a:custGeom>
            <a:rect b="b" l="l" r="r" t="t"/>
            <a:pathLst>
              <a:path extrusionOk="0" h="194313" w="202544">
                <a:moveTo>
                  <a:pt x="0" y="104767"/>
                </a:moveTo>
                <a:cubicBezTo>
                  <a:pt x="4752" y="87561"/>
                  <a:pt x="15403" y="-13220"/>
                  <a:pt x="28513" y="1528"/>
                </a:cubicBezTo>
                <a:cubicBezTo>
                  <a:pt x="41623" y="16276"/>
                  <a:pt x="63910" y="192929"/>
                  <a:pt x="78658" y="193257"/>
                </a:cubicBezTo>
                <a:cubicBezTo>
                  <a:pt x="93407" y="193585"/>
                  <a:pt x="103075" y="3331"/>
                  <a:pt x="117004" y="3495"/>
                </a:cubicBezTo>
                <a:cubicBezTo>
                  <a:pt x="130933" y="3659"/>
                  <a:pt x="147975" y="193094"/>
                  <a:pt x="162232" y="194241"/>
                </a:cubicBezTo>
                <a:cubicBezTo>
                  <a:pt x="176489" y="195388"/>
                  <a:pt x="195825" y="41021"/>
                  <a:pt x="202544" y="10377"/>
                </a:cubicBezTo>
              </a:path>
            </a:pathLst>
          </a:custGeom>
          <a:noFill/>
          <a:ln cap="flat" cmpd="sng" w="38100">
            <a:solidFill>
              <a:srgbClr val="786EC8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70" name="Google Shape;270;p22"/>
          <p:cNvSpPr txBox="1"/>
          <p:nvPr/>
        </p:nvSpPr>
        <p:spPr>
          <a:xfrm>
            <a:off x="1276975" y="5172475"/>
            <a:ext cx="12192000" cy="34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lphaLcParenR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i) Which of the sounds will have the same volume?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ii) How do you know this?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Montserrat"/>
              <a:buAutoNum type="alphaLcParenR"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i) Which of the sounds will have the same pitch?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ii) How do you know this?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1" name="Google Shape;271;p22"/>
          <p:cNvSpPr txBox="1"/>
          <p:nvPr/>
        </p:nvSpPr>
        <p:spPr>
          <a:xfrm>
            <a:off x="797575" y="2292700"/>
            <a:ext cx="479400" cy="5409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2" name="Google Shape;272;p22"/>
          <p:cNvSpPr txBox="1"/>
          <p:nvPr/>
        </p:nvSpPr>
        <p:spPr>
          <a:xfrm>
            <a:off x="4366700" y="2292700"/>
            <a:ext cx="479400" cy="5409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3" name="Google Shape;273;p22"/>
          <p:cNvSpPr txBox="1"/>
          <p:nvPr/>
        </p:nvSpPr>
        <p:spPr>
          <a:xfrm>
            <a:off x="9228300" y="2292700"/>
            <a:ext cx="479400" cy="5409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