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40CB08-9DE1-4694-9BC8-2B4AF53B9C2E}">
  <a:tblStyle styleId="{0640CB08-9DE1-4694-9BC8-2B4AF53B9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hello big welcome - exciting opportunity to decide what fusion style you like and want to develop!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- can you spot what I have done with a rhythm or melody? - repetition, played it lower or higher, missing notes.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5282fe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5282fe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5282fe6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5282fe6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How can we develop ideas in fusion music?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 Friar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801050" y="2876300"/>
            <a:ext cx="7334100" cy="821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Rag scale - Indian classical</a:t>
            </a:r>
            <a:endParaRPr sz="3500"/>
          </a:p>
        </p:txBody>
      </p:sp>
      <p:sp>
        <p:nvSpPr>
          <p:cNvPr id="88" name="Google Shape;88;p15"/>
          <p:cNvSpPr txBox="1"/>
          <p:nvPr>
            <p:ph idx="3" type="subTitle"/>
          </p:nvPr>
        </p:nvSpPr>
        <p:spPr>
          <a:xfrm>
            <a:off x="9468000" y="2876300"/>
            <a:ext cx="6256800" cy="821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Aeolian scale - afro celt</a:t>
            </a:r>
            <a:endParaRPr sz="3500"/>
          </a:p>
        </p:txBody>
      </p:sp>
      <p:sp>
        <p:nvSpPr>
          <p:cNvPr id="89" name="Google Shape;89;p15"/>
          <p:cNvSpPr txBox="1"/>
          <p:nvPr>
            <p:ph idx="4294967295" type="subTitle"/>
          </p:nvPr>
        </p:nvSpPr>
        <p:spPr>
          <a:xfrm>
            <a:off x="9468000" y="6211167"/>
            <a:ext cx="6256800" cy="8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90" name="Google Shape;90;p15"/>
          <p:cNvSpPr txBox="1"/>
          <p:nvPr>
            <p:ph idx="5" type="subTitle"/>
          </p:nvPr>
        </p:nvSpPr>
        <p:spPr>
          <a:xfrm>
            <a:off x="801050" y="5978120"/>
            <a:ext cx="6256800" cy="821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Melodic call - afrobeat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91" name="Google Shape;91;p15"/>
          <p:cNvSpPr txBox="1"/>
          <p:nvPr>
            <p:ph idx="7" type="subTitle"/>
          </p:nvPr>
        </p:nvSpPr>
        <p:spPr>
          <a:xfrm>
            <a:off x="9468000" y="5978119"/>
            <a:ext cx="7025400" cy="821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Chromatic melody - tango</a:t>
            </a:r>
            <a:endParaRPr sz="3500"/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786300" y="461500"/>
            <a:ext cx="16715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b="0" lang="en-GB" sz="3500">
                <a:solidFill>
                  <a:srgbClr val="434343"/>
                </a:solidFill>
              </a:rPr>
              <a:t>Choose one melodic idea.</a:t>
            </a:r>
            <a:endParaRPr b="0"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b="0" lang="en-GB" sz="3500">
                <a:solidFill>
                  <a:srgbClr val="434343"/>
                </a:solidFill>
              </a:rPr>
              <a:t>Practise playing or singing it.</a:t>
            </a:r>
            <a:endParaRPr b="0" sz="3500">
              <a:solidFill>
                <a:srgbClr val="434343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b="0" lang="en-GB" sz="3500">
                <a:solidFill>
                  <a:srgbClr val="434343"/>
                </a:solidFill>
              </a:rPr>
              <a:t>How could you develop this? How can this become a longer part in a piece of music?</a:t>
            </a:r>
            <a:endParaRPr b="0" sz="3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2"/>
              </a:solidFill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15427" l="31398" r="0" t="24404"/>
          <a:stretch/>
        </p:blipFill>
        <p:spPr>
          <a:xfrm>
            <a:off x="786300" y="6868831"/>
            <a:ext cx="6841000" cy="193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12269" l="0" r="0" t="3689"/>
          <a:stretch/>
        </p:blipFill>
        <p:spPr>
          <a:xfrm>
            <a:off x="9468000" y="4040105"/>
            <a:ext cx="7929550" cy="147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8000" y="6799268"/>
            <a:ext cx="5529031" cy="206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050" y="3697450"/>
            <a:ext cx="8335800" cy="184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917975" y="21994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Drone - Indian classical</a:t>
            </a:r>
            <a:endParaRPr sz="3500"/>
          </a:p>
        </p:txBody>
      </p:sp>
      <p:sp>
        <p:nvSpPr>
          <p:cNvPr id="103" name="Google Shape;103;p16"/>
          <p:cNvSpPr txBox="1"/>
          <p:nvPr>
            <p:ph idx="3" type="subTitle"/>
          </p:nvPr>
        </p:nvSpPr>
        <p:spPr>
          <a:xfrm>
            <a:off x="9228575" y="21994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Synth pad - afro celt</a:t>
            </a:r>
            <a:endParaRPr sz="3500"/>
          </a:p>
        </p:txBody>
      </p:sp>
      <p:sp>
        <p:nvSpPr>
          <p:cNvPr id="104" name="Google Shape;104;p16"/>
          <p:cNvSpPr txBox="1"/>
          <p:nvPr>
            <p:ph idx="5" type="subTitle"/>
          </p:nvPr>
        </p:nvSpPr>
        <p:spPr>
          <a:xfrm>
            <a:off x="917975" y="50355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Chords - electrotango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05" name="Google Shape;105;p16"/>
          <p:cNvSpPr txBox="1"/>
          <p:nvPr>
            <p:ph idx="7" type="subTitle"/>
          </p:nvPr>
        </p:nvSpPr>
        <p:spPr>
          <a:xfrm>
            <a:off x="9228563" y="5024725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7th chords - afrobeat</a:t>
            </a:r>
            <a:endParaRPr sz="3500"/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781550" y="493300"/>
            <a:ext cx="16853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0" lang="en-GB" sz="3000">
                <a:solidFill>
                  <a:schemeClr val="dk2"/>
                </a:solidFill>
              </a:rPr>
              <a:t>Choose one harmonic idea.</a:t>
            </a:r>
            <a:endParaRPr b="0" sz="3000">
              <a:solidFill>
                <a:schemeClr val="dk2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0" lang="en-GB" sz="3000">
                <a:solidFill>
                  <a:schemeClr val="dk2"/>
                </a:solidFill>
              </a:rPr>
              <a:t>Practise playing or singing it.</a:t>
            </a:r>
            <a:endParaRPr b="0" sz="3000">
              <a:solidFill>
                <a:schemeClr val="dk2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0" lang="en-GB" sz="3000">
                <a:solidFill>
                  <a:schemeClr val="dk2"/>
                </a:solidFill>
              </a:rPr>
              <a:t>How could you develop this? How can this become a longer part in a piece of music?</a:t>
            </a:r>
            <a:endParaRPr sz="3900">
              <a:solidFill>
                <a:schemeClr val="dk2"/>
              </a:solidFill>
            </a:endParaRPr>
          </a:p>
        </p:txBody>
      </p:sp>
      <p:graphicFrame>
        <p:nvGraphicFramePr>
          <p:cNvPr id="108" name="Google Shape;108;p16"/>
          <p:cNvGraphicFramePr/>
          <p:nvPr/>
        </p:nvGraphicFramePr>
        <p:xfrm>
          <a:off x="9287388" y="606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{0640CB08-9DE1-4694-9BC8-2B4AF53B9C2E}</a:tableStyleId>
              </a:tblPr>
              <a:tblGrid>
                <a:gridCol w="1362575"/>
                <a:gridCol w="1362575"/>
                <a:gridCol w="1362575"/>
                <a:gridCol w="1362575"/>
                <a:gridCol w="1362575"/>
              </a:tblGrid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G7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Em7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F#m7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F#m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C#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C#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F#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F#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575" y="2897963"/>
            <a:ext cx="6462899" cy="1910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16"/>
          <p:cNvGraphicFramePr/>
          <p:nvPr/>
        </p:nvGraphicFramePr>
        <p:xfrm>
          <a:off x="917963" y="606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{0640CB08-9DE1-4694-9BC8-2B4AF53B9C2E}</a:tableStyleId>
              </a:tblPr>
              <a:tblGrid>
                <a:gridCol w="1362575"/>
                <a:gridCol w="1362575"/>
                <a:gridCol w="1362575"/>
                <a:gridCol w="1362575"/>
                <a:gridCol w="1362575"/>
              </a:tblGrid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75" y="3210771"/>
            <a:ext cx="2725150" cy="172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