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34443"/>
                </a:solidFill>
              </a:rPr>
              <a:t>Identify Prime Numbers 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443"/>
                </a:solidFill>
              </a:rPr>
              <a:t>Mr Lund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804993" y="804967"/>
            <a:ext cx="3997286" cy="4144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Gary has highlighted the primes up to 100, but he has missed 4 primes.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4 has he missed?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49226" y="263973"/>
            <a:ext cx="845305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Identify Prime Numbers 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350716" y="742379"/>
            <a:ext cx="4306190" cy="395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1. a) List the factors of 2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  b) List the factors of 4</a:t>
            </a:r>
            <a:r>
              <a:rPr lang="en-GB" sz="1600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  c) How does this tell you that 2 and 4</a:t>
            </a:r>
            <a:r>
              <a:rPr lang="en-GB" sz="1600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      are prime?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2. List the prime numbers to 10</a:t>
            </a:r>
            <a:endParaRPr/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3. Explain why 1 is not prime.</a:t>
            </a: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43" name="Google Shape;43;p7"/>
          <p:cNvGrpSpPr/>
          <p:nvPr/>
        </p:nvGrpSpPr>
        <p:grpSpPr>
          <a:xfrm>
            <a:off x="5667029" y="1461066"/>
            <a:ext cx="2138049" cy="2221367"/>
            <a:chOff x="5631185" y="1262497"/>
            <a:chExt cx="2572807" cy="2673067"/>
          </a:xfrm>
        </p:grpSpPr>
        <p:pic>
          <p:nvPicPr>
            <p:cNvPr id="44" name="Google Shape;4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185" y="1262497"/>
              <a:ext cx="2572807" cy="2673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7"/>
            <p:cNvSpPr/>
            <p:nvPr/>
          </p:nvSpPr>
          <p:spPr>
            <a:xfrm>
              <a:off x="6175232" y="1290585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6660527" y="1290585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5669917" y="1538748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7682163" y="1553505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7682162" y="1810978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7162406" y="2071190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678274" y="2329300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7162406" y="2324743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6166939" y="2328321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6175231" y="2590707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185631" y="2860748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7185631" y="3644916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689934" y="3396753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6175231" y="3375723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5678274" y="3127559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6188121" y="3113063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5680020" y="2854060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7682162" y="2600060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7194414" y="1534656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349226" y="263973"/>
            <a:ext cx="845305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Identify Prime Numbers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8"/>
          <p:cNvSpPr txBox="1"/>
          <p:nvPr/>
        </p:nvSpPr>
        <p:spPr>
          <a:xfrm>
            <a:off x="38814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8"/>
          <p:cNvSpPr txBox="1"/>
          <p:nvPr/>
        </p:nvSpPr>
        <p:spPr>
          <a:xfrm>
            <a:off x="372086" y="821350"/>
            <a:ext cx="4022749" cy="448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Is the statement true or false?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your answer.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Fill in the blanks to write 20 and 16 as the sum of two primes.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3 +   17 = 20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3  +   17 = 16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585216" y="1203850"/>
            <a:ext cx="3512417" cy="534935"/>
          </a:xfrm>
          <a:prstGeom prst="wedgeRoundRectCallout">
            <a:avLst>
              <a:gd fmla="val -24408" name="adj1"/>
              <a:gd fmla="val -49551" name="adj2"/>
              <a:gd fmla="val 16667" name="adj3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prime numbers are odd.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8"/>
          <p:cNvGrpSpPr/>
          <p:nvPr/>
        </p:nvGrpSpPr>
        <p:grpSpPr>
          <a:xfrm>
            <a:off x="4772025" y="1958408"/>
            <a:ext cx="4035142" cy="2219091"/>
            <a:chOff x="4772025" y="1344505"/>
            <a:chExt cx="2717563" cy="1494500"/>
          </a:xfrm>
        </p:grpSpPr>
        <p:sp>
          <p:nvSpPr>
            <p:cNvPr id="74" name="Google Shape;74;p8"/>
            <p:cNvSpPr/>
            <p:nvPr/>
          </p:nvSpPr>
          <p:spPr>
            <a:xfrm>
              <a:off x="4772025" y="1344505"/>
              <a:ext cx="2717563" cy="1494500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4955573" y="1621279"/>
              <a:ext cx="1358810" cy="920728"/>
            </a:xfrm>
            <a:prstGeom prst="ellipse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6017394" y="1631391"/>
              <a:ext cx="1358810" cy="920728"/>
            </a:xfrm>
            <a:prstGeom prst="ellipse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8"/>
          <p:cNvSpPr txBox="1"/>
          <p:nvPr/>
        </p:nvSpPr>
        <p:spPr>
          <a:xfrm>
            <a:off x="4772025" y="831463"/>
            <a:ext cx="4022749" cy="4472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Sort the numbers into the Venn diagram.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1, 2, 3, 5, 17, 18, 23, 33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4835062" y="2029971"/>
            <a:ext cx="14089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Multiples of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8"/>
          <p:cNvSpPr/>
          <p:nvPr/>
        </p:nvSpPr>
        <p:spPr>
          <a:xfrm>
            <a:off x="7164736" y="2029971"/>
            <a:ext cx="17466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Prime numbers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8"/>
          <p:cNvSpPr/>
          <p:nvPr/>
        </p:nvSpPr>
        <p:spPr>
          <a:xfrm>
            <a:off x="1867149" y="3405342"/>
            <a:ext cx="282496" cy="24782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/>
          <p:nvPr/>
        </p:nvSpPr>
        <p:spPr>
          <a:xfrm>
            <a:off x="1325851" y="3878220"/>
            <a:ext cx="282496" cy="24782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/>
          <p:nvPr/>
        </p:nvSpPr>
        <p:spPr>
          <a:xfrm>
            <a:off x="1325851" y="3405342"/>
            <a:ext cx="282496" cy="24782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"/>
          <p:cNvSpPr/>
          <p:nvPr/>
        </p:nvSpPr>
        <p:spPr>
          <a:xfrm>
            <a:off x="1867149" y="3878220"/>
            <a:ext cx="282496" cy="24782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/>
        </p:nvSpPr>
        <p:spPr>
          <a:xfrm>
            <a:off x="4804993" y="804967"/>
            <a:ext cx="3997286" cy="4144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Gary has highlighted the primes up to 100, but he has missed 4 primes.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4 has he missed?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0"/>
          <p:cNvSpPr txBox="1"/>
          <p:nvPr>
            <p:ph type="title"/>
          </p:nvPr>
        </p:nvSpPr>
        <p:spPr>
          <a:xfrm>
            <a:off x="349226" y="263973"/>
            <a:ext cx="845305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Identify Prime Numbers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7" name="Google Shape;97;p10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0"/>
          <p:cNvSpPr txBox="1"/>
          <p:nvPr/>
        </p:nvSpPr>
        <p:spPr>
          <a:xfrm>
            <a:off x="350716" y="742379"/>
            <a:ext cx="4306190" cy="3957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1. a) List the factors of 2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  b) List the factors of 47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  c) How does this tell you that 2 and 47    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       are prime?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2. List the prime numbers to 10</a:t>
            </a:r>
            <a:endParaRPr/>
          </a:p>
          <a:p>
            <a:pPr indent="-241300" lvl="0" marL="3429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4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3. Explain why 1 is not prime.</a:t>
            </a:r>
            <a:endParaRPr/>
          </a:p>
        </p:txBody>
      </p:sp>
      <p:sp>
        <p:nvSpPr>
          <p:cNvPr id="99" name="Google Shape;99;p10"/>
          <p:cNvSpPr txBox="1"/>
          <p:nvPr/>
        </p:nvSpPr>
        <p:spPr>
          <a:xfrm>
            <a:off x="36528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00" name="Google Shape;100;p10"/>
          <p:cNvGrpSpPr/>
          <p:nvPr/>
        </p:nvGrpSpPr>
        <p:grpSpPr>
          <a:xfrm>
            <a:off x="5667029" y="1461066"/>
            <a:ext cx="2138049" cy="2221367"/>
            <a:chOff x="5631185" y="1262497"/>
            <a:chExt cx="2572807" cy="2673067"/>
          </a:xfrm>
        </p:grpSpPr>
        <p:pic>
          <p:nvPicPr>
            <p:cNvPr id="101" name="Google Shape;101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1185" y="1262497"/>
              <a:ext cx="2572807" cy="2673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0"/>
            <p:cNvSpPr/>
            <p:nvPr/>
          </p:nvSpPr>
          <p:spPr>
            <a:xfrm>
              <a:off x="6175232" y="1290585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6660527" y="1290585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669917" y="1538748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7682163" y="1553505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7682162" y="1810978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7162406" y="2071190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5678274" y="2329300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7162406" y="2324743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6166939" y="2328321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6175231" y="2590707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185631" y="2860748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7185631" y="3644916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7689934" y="3396753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6175231" y="3375723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5678274" y="3127559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188121" y="3113063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5680020" y="2854060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7682162" y="2600060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194414" y="1534656"/>
              <a:ext cx="249222" cy="248163"/>
            </a:xfrm>
            <a:prstGeom prst="rect">
              <a:avLst/>
            </a:prstGeom>
            <a:solidFill>
              <a:srgbClr val="FFFF00">
                <a:alpha val="3568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0"/>
          <p:cNvSpPr txBox="1"/>
          <p:nvPr/>
        </p:nvSpPr>
        <p:spPr>
          <a:xfrm>
            <a:off x="795724" y="1057782"/>
            <a:ext cx="959924" cy="326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1, 2</a:t>
            </a:r>
            <a:endParaRPr/>
          </a:p>
        </p:txBody>
      </p:sp>
      <p:sp>
        <p:nvSpPr>
          <p:cNvPr id="122" name="Google Shape;122;p10"/>
          <p:cNvSpPr txBox="1"/>
          <p:nvPr/>
        </p:nvSpPr>
        <p:spPr>
          <a:xfrm>
            <a:off x="795724" y="1703930"/>
            <a:ext cx="959924" cy="326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1, 47</a:t>
            </a:r>
            <a:endParaRPr/>
          </a:p>
        </p:txBody>
      </p:sp>
      <p:sp>
        <p:nvSpPr>
          <p:cNvPr id="123" name="Google Shape;123;p10"/>
          <p:cNvSpPr txBox="1"/>
          <p:nvPr/>
        </p:nvSpPr>
        <p:spPr>
          <a:xfrm>
            <a:off x="512259" y="2624398"/>
            <a:ext cx="3929197" cy="326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Prime numbers have exactly 2 factors.</a:t>
            </a:r>
            <a:endParaRPr/>
          </a:p>
        </p:txBody>
      </p:sp>
      <p:sp>
        <p:nvSpPr>
          <p:cNvPr id="124" name="Google Shape;124;p10"/>
          <p:cNvSpPr txBox="1"/>
          <p:nvPr/>
        </p:nvSpPr>
        <p:spPr>
          <a:xfrm>
            <a:off x="621508" y="3268767"/>
            <a:ext cx="3929197" cy="326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2, 3, 5, 7</a:t>
            </a:r>
            <a:endParaRPr/>
          </a:p>
        </p:txBody>
      </p:sp>
      <p:sp>
        <p:nvSpPr>
          <p:cNvPr id="125" name="Google Shape;125;p10"/>
          <p:cNvSpPr txBox="1"/>
          <p:nvPr/>
        </p:nvSpPr>
        <p:spPr>
          <a:xfrm>
            <a:off x="539212" y="3910175"/>
            <a:ext cx="3929197" cy="789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Primes have exactly two factors and 1 only has one factor.</a:t>
            </a:r>
            <a:endParaRPr/>
          </a:p>
        </p:txBody>
      </p:sp>
      <p:sp>
        <p:nvSpPr>
          <p:cNvPr id="126" name="Google Shape;126;p10"/>
          <p:cNvSpPr txBox="1"/>
          <p:nvPr/>
        </p:nvSpPr>
        <p:spPr>
          <a:xfrm>
            <a:off x="4845402" y="4059403"/>
            <a:ext cx="3929197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2, 7, 13, 23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349226" y="263973"/>
            <a:ext cx="845305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Identify Prime Numbers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32" name="Google Shape;132;p11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11"/>
          <p:cNvSpPr txBox="1"/>
          <p:nvPr/>
        </p:nvSpPr>
        <p:spPr>
          <a:xfrm>
            <a:off x="388147" y="476910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4344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4344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4" name="Google Shape;134;p11"/>
          <p:cNvSpPr txBox="1"/>
          <p:nvPr/>
        </p:nvSpPr>
        <p:spPr>
          <a:xfrm>
            <a:off x="372086" y="821350"/>
            <a:ext cx="4022749" cy="448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Is the statement true or false?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 your answer.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6. Fill in the blanks to write 20 and 16 as the sum of two primes.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+  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20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+  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16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585216" y="1203850"/>
            <a:ext cx="3512417" cy="534935"/>
          </a:xfrm>
          <a:prstGeom prst="wedgeRoundRectCallout">
            <a:avLst>
              <a:gd fmla="val -27530" name="adj1"/>
              <a:gd fmla="val -45159" name="adj2"/>
              <a:gd fmla="val 16667" name="adj3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prime numbers are odd.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1"/>
          <p:cNvGrpSpPr/>
          <p:nvPr/>
        </p:nvGrpSpPr>
        <p:grpSpPr>
          <a:xfrm>
            <a:off x="4772025" y="1958408"/>
            <a:ext cx="4035142" cy="2219091"/>
            <a:chOff x="4772025" y="1344505"/>
            <a:chExt cx="2717563" cy="1494500"/>
          </a:xfrm>
        </p:grpSpPr>
        <p:sp>
          <p:nvSpPr>
            <p:cNvPr id="137" name="Google Shape;137;p11"/>
            <p:cNvSpPr/>
            <p:nvPr/>
          </p:nvSpPr>
          <p:spPr>
            <a:xfrm>
              <a:off x="4772025" y="1344505"/>
              <a:ext cx="2717563" cy="1494500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4955573" y="1621279"/>
              <a:ext cx="1358810" cy="920728"/>
            </a:xfrm>
            <a:prstGeom prst="ellipse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017394" y="1631391"/>
              <a:ext cx="1358810" cy="920728"/>
            </a:xfrm>
            <a:prstGeom prst="ellipse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11"/>
          <p:cNvSpPr txBox="1"/>
          <p:nvPr/>
        </p:nvSpPr>
        <p:spPr>
          <a:xfrm>
            <a:off x="4772025" y="831463"/>
            <a:ext cx="4022749" cy="4472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7. Sort the numbers into the Venn diagram.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1, 2, 3, 5, 17, 18, 23, 33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4835062" y="2029971"/>
            <a:ext cx="14089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Multiples of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7164736" y="2029971"/>
            <a:ext cx="17466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Prime numbers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359693" y="2225789"/>
            <a:ext cx="3929197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False, 2 is the only even prime.</a:t>
            </a: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512093" y="3370211"/>
            <a:ext cx="596054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e.g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6783399" y="3766348"/>
            <a:ext cx="175185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6" name="Google Shape;146;p11"/>
          <p:cNvSpPr txBox="1"/>
          <p:nvPr/>
        </p:nvSpPr>
        <p:spPr>
          <a:xfrm>
            <a:off x="7264182" y="2459128"/>
            <a:ext cx="175185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47" name="Google Shape;147;p11"/>
          <p:cNvSpPr txBox="1"/>
          <p:nvPr/>
        </p:nvSpPr>
        <p:spPr>
          <a:xfrm>
            <a:off x="6783399" y="2879287"/>
            <a:ext cx="175185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48" name="Google Shape;148;p11"/>
          <p:cNvSpPr txBox="1"/>
          <p:nvPr/>
        </p:nvSpPr>
        <p:spPr>
          <a:xfrm>
            <a:off x="7361343" y="3105323"/>
            <a:ext cx="175185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49" name="Google Shape;149;p11"/>
          <p:cNvSpPr txBox="1"/>
          <p:nvPr/>
        </p:nvSpPr>
        <p:spPr>
          <a:xfrm>
            <a:off x="7939287" y="2815904"/>
            <a:ext cx="297717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/>
          </a:p>
        </p:txBody>
      </p:sp>
      <p:sp>
        <p:nvSpPr>
          <p:cNvPr id="150" name="Google Shape;150;p11"/>
          <p:cNvSpPr txBox="1"/>
          <p:nvPr/>
        </p:nvSpPr>
        <p:spPr>
          <a:xfrm>
            <a:off x="5526997" y="2607878"/>
            <a:ext cx="297717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7835694" y="3241883"/>
            <a:ext cx="297717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5936721" y="3094870"/>
            <a:ext cx="297717" cy="36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