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10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bdc9a3f8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bdc9a3f8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bdc9a3f82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bdc9a3f82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bdc9a3f8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bdc9a3f8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bdc9a3f82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bdc9a3f82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bdc9a3f82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bdc9a3f82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bdc9a3f82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bdc9a3f82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bdc9a3f82_0_5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bdc9a3f82_0_5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bdc9a3f82_0_3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bdc9a3f82_0_3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bdc9a3f82_0_3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bdc9a3f82_0_3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bdc9a3f82_0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bdc9a3f82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Periodic Table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3 - Developing the Periodic Table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3"/>
          <p:cNvSpPr txBox="1"/>
          <p:nvPr/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latin typeface="Montserrat"/>
                <a:ea typeface="Montserrat"/>
                <a:cs typeface="Montserrat"/>
                <a:sym typeface="Montserrat"/>
              </a:rPr>
              <a:t>Show you know!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3"/>
          <p:cNvSpPr txBox="1"/>
          <p:nvPr>
            <p:ph type="title"/>
          </p:nvPr>
        </p:nvSpPr>
        <p:spPr>
          <a:xfrm>
            <a:off x="917950" y="2519050"/>
            <a:ext cx="16854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Summarise how Mendeleev devised the periodic table</a:t>
            </a:r>
            <a:endParaRPr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961900"/>
            <a:ext cx="1645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921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00"/>
              <a:buAutoNum type="arabicPeriod"/>
            </a:pPr>
            <a:r>
              <a:rPr lang="en-GB" sz="3400">
                <a:solidFill>
                  <a:srgbClr val="000000"/>
                </a:solidFill>
              </a:rPr>
              <a:t>What is an element?</a:t>
            </a:r>
            <a:endParaRPr sz="34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</a:endParaRPr>
          </a:p>
          <a:p>
            <a:pPr indent="-6731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400"/>
              <a:buAutoNum type="arabicPeriod"/>
            </a:pPr>
            <a:r>
              <a:rPr lang="en-GB" sz="3400">
                <a:solidFill>
                  <a:srgbClr val="000000"/>
                </a:solidFill>
              </a:rPr>
              <a:t>Where are non-metals on the periodic table?</a:t>
            </a:r>
            <a:endParaRPr sz="3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000000"/>
              </a:solidFill>
            </a:endParaRPr>
          </a:p>
          <a:p>
            <a:pPr indent="-6731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400"/>
              <a:buAutoNum type="arabicPeriod"/>
            </a:pPr>
            <a:r>
              <a:rPr lang="en-GB" sz="3400">
                <a:solidFill>
                  <a:srgbClr val="000000"/>
                </a:solidFill>
              </a:rPr>
              <a:t>What is the name of the line that separates metals and non-metals?</a:t>
            </a:r>
            <a:endParaRPr sz="3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400"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917950" y="890050"/>
            <a:ext cx="13201200" cy="94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Chemical or physical?!</a:t>
            </a:r>
            <a:endParaRPr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5834400" y="2876300"/>
            <a:ext cx="5552400" cy="10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>
                <a:latin typeface="Montserrat"/>
                <a:ea typeface="Montserrat"/>
                <a:cs typeface="Montserrat"/>
                <a:sym typeface="Montserrat"/>
              </a:rPr>
              <a:t>BOILING POINT</a:t>
            </a:r>
            <a:endParaRPr sz="5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5299950" y="5009000"/>
            <a:ext cx="6621300" cy="10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100">
                <a:latin typeface="Montserrat"/>
                <a:ea typeface="Montserrat"/>
                <a:cs typeface="Montserrat"/>
                <a:sym typeface="Montserrat"/>
              </a:rPr>
              <a:t>REACTS WITH AIR</a:t>
            </a:r>
            <a:endParaRPr sz="51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7"/>
          <p:cNvSpPr txBox="1"/>
          <p:nvPr>
            <p:ph idx="1" type="subTitle"/>
          </p:nvPr>
        </p:nvSpPr>
        <p:spPr>
          <a:xfrm>
            <a:off x="917950" y="1969700"/>
            <a:ext cx="62568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5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Q1) What is a property?</a:t>
            </a:r>
            <a:endParaRPr b="0" sz="35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3" name="Google Shape;103;p17"/>
          <p:cNvSpPr txBox="1"/>
          <p:nvPr>
            <p:ph idx="4" type="subTitle"/>
          </p:nvPr>
        </p:nvSpPr>
        <p:spPr>
          <a:xfrm>
            <a:off x="976800" y="5366650"/>
            <a:ext cx="163344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5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Q2) State the difference between chemical and physical properties</a:t>
            </a:r>
            <a:endParaRPr b="0" sz="35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 txBox="1"/>
          <p:nvPr>
            <p:ph type="title"/>
          </p:nvPr>
        </p:nvSpPr>
        <p:spPr>
          <a:xfrm>
            <a:off x="917950" y="890050"/>
            <a:ext cx="13201200" cy="90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Properties of substances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917950" y="890050"/>
            <a:ext cx="13201200" cy="94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True or false?</a:t>
            </a:r>
            <a:endParaRPr sz="4500"/>
          </a:p>
        </p:txBody>
      </p:sp>
      <p:sp>
        <p:nvSpPr>
          <p:cNvPr id="111" name="Google Shape;111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917950" y="1834450"/>
            <a:ext cx="11551200" cy="9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Mendeleev was born in St Petersburg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8"/>
          <p:cNvSpPr txBox="1"/>
          <p:nvPr/>
        </p:nvSpPr>
        <p:spPr>
          <a:xfrm>
            <a:off x="917950" y="4019100"/>
            <a:ext cx="115512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Mendeleev had lots of siblings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8"/>
          <p:cNvSpPr txBox="1"/>
          <p:nvPr/>
        </p:nvSpPr>
        <p:spPr>
          <a:xfrm>
            <a:off x="917950" y="6398725"/>
            <a:ext cx="169788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Mendeleev’s parents were both already great scientists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917950" y="890050"/>
            <a:ext cx="13201200" cy="94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/>
              <a:t>True or false?</a:t>
            </a:r>
            <a:endParaRPr sz="4500"/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917950" y="1834450"/>
            <a:ext cx="115512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Mendeleev LOVED going to parties!!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917950" y="3568450"/>
            <a:ext cx="154971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He imagined he saw the periodic table in a cloud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917950" y="5432200"/>
            <a:ext cx="124812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He attributed his logic to playing cards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901625" y="7143550"/>
            <a:ext cx="17108100" cy="17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latin typeface="Montserrat"/>
                <a:ea typeface="Montserrat"/>
                <a:cs typeface="Montserrat"/>
                <a:sym typeface="Montserrat"/>
              </a:rPr>
              <a:t>Mendeleev’s genius is that he made sure all the table was full, no gaps!</a:t>
            </a:r>
            <a:endParaRPr sz="4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917950" y="2199450"/>
            <a:ext cx="118932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5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Q1) State three facts about Mendeleev’s early life.</a:t>
            </a:r>
            <a:endParaRPr b="0" sz="35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1" name="Google Shape;131;p20"/>
          <p:cNvSpPr txBox="1"/>
          <p:nvPr>
            <p:ph type="title"/>
          </p:nvPr>
        </p:nvSpPr>
        <p:spPr>
          <a:xfrm>
            <a:off x="917950" y="890050"/>
            <a:ext cx="13201200" cy="69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Mendeleev: Comprehension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idx="4" type="subTitle"/>
          </p:nvPr>
        </p:nvSpPr>
        <p:spPr>
          <a:xfrm>
            <a:off x="917950" y="2199450"/>
            <a:ext cx="152862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5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Q2) Where did his inspiration for the periodic table come from?</a:t>
            </a:r>
            <a:endParaRPr b="0" sz="35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37" name="Google Shape;137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8" name="Google Shape;138;p21"/>
          <p:cNvSpPr txBox="1"/>
          <p:nvPr>
            <p:ph type="title"/>
          </p:nvPr>
        </p:nvSpPr>
        <p:spPr>
          <a:xfrm>
            <a:off x="917950" y="890050"/>
            <a:ext cx="13201200" cy="69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Mendeleev: Comprehension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3201200" cy="696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Mendeleev: Comprehension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5" name="Google Shape;145;p22"/>
          <p:cNvSpPr txBox="1"/>
          <p:nvPr>
            <p:ph idx="4" type="subTitle"/>
          </p:nvPr>
        </p:nvSpPr>
        <p:spPr>
          <a:xfrm>
            <a:off x="917950" y="2199450"/>
            <a:ext cx="109704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35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Q3) Why is Mendeleev thought of as genius?</a:t>
            </a:r>
            <a:endParaRPr b="0" sz="3500">
              <a:solidFill>
                <a:srgbClr val="0000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