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0287000" cx="18288000"/>
  <p:notesSz cx="6858000" cy="9144000"/>
  <p:embeddedFontLst>
    <p:embeddedFont>
      <p:font typeface="Montserrat SemiBold"/>
      <p:regular r:id="rId41"/>
      <p:bold r:id="rId42"/>
      <p:italic r:id="rId43"/>
      <p:boldItalic r:id="rId44"/>
    </p:embeddedFont>
    <p:embeddedFont>
      <p:font typeface="Montserrat"/>
      <p:regular r:id="rId45"/>
      <p:bold r:id="rId46"/>
      <p:italic r:id="rId47"/>
      <p:boldItalic r:id="rId48"/>
    </p:embeddedFont>
    <p:embeddedFont>
      <p:font typeface="Montserrat Medium"/>
      <p:regular r:id="rId49"/>
      <p:bold r:id="rId50"/>
      <p:italic r:id="rId51"/>
      <p:boldItalic r:id="rId52"/>
    </p:embeddedFont>
    <p:embeddedFont>
      <p:font typeface="Quicksand"/>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MontserratSemiBold-bold.fntdata"/><Relationship Id="rId41" Type="http://schemas.openxmlformats.org/officeDocument/2006/relationships/font" Target="fonts/MontserratSemiBold-regular.fntdata"/><Relationship Id="rId44" Type="http://schemas.openxmlformats.org/officeDocument/2006/relationships/font" Target="fonts/MontserratSemiBold-boldItalic.fntdata"/><Relationship Id="rId43" Type="http://schemas.openxmlformats.org/officeDocument/2006/relationships/font" Target="fonts/MontserratSemiBold-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Medium-italic.fntdata"/><Relationship Id="rId50" Type="http://schemas.openxmlformats.org/officeDocument/2006/relationships/font" Target="fonts/MontserratMedium-bold.fntdata"/><Relationship Id="rId53" Type="http://schemas.openxmlformats.org/officeDocument/2006/relationships/font" Target="fonts/Quicksand-regular.fntdata"/><Relationship Id="rId52" Type="http://schemas.openxmlformats.org/officeDocument/2006/relationships/font" Target="fonts/MontserratMedium-boldItalic.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Quicksan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c94393a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c94393a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1c198af4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a1c198af4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1c198af4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1c198af4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1c198af4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a1c198af4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a1c198af4b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a1c198af4b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a1c198af4b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a1c198af4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1c198af4b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a1c198af4b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1c198af4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a1c198af4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a1c198af4b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a1c198af4b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a1c198af4b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a1c198af4b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a1c198af4b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a1c198af4b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a1c198af4b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a1c198af4b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a1c198af4b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a1c198af4b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a1c198af4b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a1c198af4b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a1c198af4b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a1c198af4b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a1c198af4b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a1c198af4b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a1c198af4b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a1c198af4b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a1c198af4b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a1c198af4b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a1c198af4b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a1c198af4b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a1c198af4b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a1c198af4b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a1c198af4b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a1c198af4b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d408252e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9d408252e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a1c198af4b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a1c198af4b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a1c198af4b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a1c198af4b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a1c198af4b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a1c198af4b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a1c198af4b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a1c198af4b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a1c198af4b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a1c198af4b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a1c198af4b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a1c198af4b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a1c198af4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a1c198af4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1c198af4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1c198af4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1c198af4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a1c198af4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39904ec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39904ec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1c198af4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1c198af4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a1c198af4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a1c198af4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1" name="Shape 81"/>
        <p:cNvGrpSpPr/>
        <p:nvPr/>
      </p:nvGrpSpPr>
      <p:grpSpPr>
        <a:xfrm>
          <a:off x="0" y="0"/>
          <a:ext cx="0" cy="0"/>
          <a:chOff x="0" y="0"/>
          <a:chExt cx="0" cy="0"/>
        </a:xfrm>
      </p:grpSpPr>
      <p:sp>
        <p:nvSpPr>
          <p:cNvPr id="82" name="Google Shape;82;p15"/>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10400"/>
              <a:buNone/>
              <a:defRPr sz="10400">
                <a:solidFill>
                  <a:srgbClr val="000000"/>
                </a:solidFill>
              </a:defRPr>
            </a:lvl2pPr>
            <a:lvl3pPr lvl="2" rtl="0" algn="ctr">
              <a:spcBef>
                <a:spcPts val="0"/>
              </a:spcBef>
              <a:spcAft>
                <a:spcPts val="0"/>
              </a:spcAft>
              <a:buClr>
                <a:srgbClr val="000000"/>
              </a:buClr>
              <a:buSzPts val="10400"/>
              <a:buNone/>
              <a:defRPr sz="10400">
                <a:solidFill>
                  <a:srgbClr val="000000"/>
                </a:solidFill>
              </a:defRPr>
            </a:lvl3pPr>
            <a:lvl4pPr lvl="3" rtl="0" algn="ctr">
              <a:spcBef>
                <a:spcPts val="0"/>
              </a:spcBef>
              <a:spcAft>
                <a:spcPts val="0"/>
              </a:spcAft>
              <a:buClr>
                <a:srgbClr val="000000"/>
              </a:buClr>
              <a:buSzPts val="10400"/>
              <a:buNone/>
              <a:defRPr sz="10400">
                <a:solidFill>
                  <a:srgbClr val="000000"/>
                </a:solidFill>
              </a:defRPr>
            </a:lvl4pPr>
            <a:lvl5pPr lvl="4" rtl="0" algn="ctr">
              <a:spcBef>
                <a:spcPts val="0"/>
              </a:spcBef>
              <a:spcAft>
                <a:spcPts val="0"/>
              </a:spcAft>
              <a:buClr>
                <a:srgbClr val="000000"/>
              </a:buClr>
              <a:buSzPts val="10400"/>
              <a:buNone/>
              <a:defRPr sz="10400">
                <a:solidFill>
                  <a:srgbClr val="000000"/>
                </a:solidFill>
              </a:defRPr>
            </a:lvl5pPr>
            <a:lvl6pPr lvl="5" rtl="0" algn="ctr">
              <a:spcBef>
                <a:spcPts val="0"/>
              </a:spcBef>
              <a:spcAft>
                <a:spcPts val="0"/>
              </a:spcAft>
              <a:buClr>
                <a:srgbClr val="000000"/>
              </a:buClr>
              <a:buSzPts val="10400"/>
              <a:buNone/>
              <a:defRPr sz="10400">
                <a:solidFill>
                  <a:srgbClr val="000000"/>
                </a:solidFill>
              </a:defRPr>
            </a:lvl6pPr>
            <a:lvl7pPr lvl="6" rtl="0" algn="ctr">
              <a:spcBef>
                <a:spcPts val="0"/>
              </a:spcBef>
              <a:spcAft>
                <a:spcPts val="0"/>
              </a:spcAft>
              <a:buClr>
                <a:srgbClr val="000000"/>
              </a:buClr>
              <a:buSzPts val="10400"/>
              <a:buNone/>
              <a:defRPr sz="10400">
                <a:solidFill>
                  <a:srgbClr val="000000"/>
                </a:solidFill>
              </a:defRPr>
            </a:lvl7pPr>
            <a:lvl8pPr lvl="7" rtl="0" algn="ctr">
              <a:spcBef>
                <a:spcPts val="0"/>
              </a:spcBef>
              <a:spcAft>
                <a:spcPts val="0"/>
              </a:spcAft>
              <a:buClr>
                <a:srgbClr val="000000"/>
              </a:buClr>
              <a:buSzPts val="10400"/>
              <a:buNone/>
              <a:defRPr sz="10400">
                <a:solidFill>
                  <a:srgbClr val="000000"/>
                </a:solidFill>
              </a:defRPr>
            </a:lvl8pPr>
            <a:lvl9pPr lvl="8" rtl="0" algn="ctr">
              <a:spcBef>
                <a:spcPts val="0"/>
              </a:spcBef>
              <a:spcAft>
                <a:spcPts val="0"/>
              </a:spcAft>
              <a:buClr>
                <a:srgbClr val="000000"/>
              </a:buClr>
              <a:buSzPts val="10400"/>
              <a:buNone/>
              <a:defRPr sz="10400">
                <a:solidFill>
                  <a:srgbClr val="000000"/>
                </a:solidFill>
              </a:defRPr>
            </a:lvl9pPr>
          </a:lstStyle>
          <a:p/>
        </p:txBody>
      </p:sp>
      <p:sp>
        <p:nvSpPr>
          <p:cNvPr id="83" name="Google Shape;83;p15"/>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84" name="Google Shape;84;p15"/>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2000"/>
              </a:spcBef>
              <a:spcAft>
                <a:spcPts val="0"/>
              </a:spcAft>
              <a:buNone/>
              <a:defRPr>
                <a:solidFill>
                  <a:srgbClr val="000000"/>
                </a:solidFill>
              </a:defRPr>
            </a:lvl3pPr>
            <a:lvl4pPr lvl="3" rtl="0">
              <a:spcBef>
                <a:spcPts val="2000"/>
              </a:spcBef>
              <a:spcAft>
                <a:spcPts val="0"/>
              </a:spcAft>
              <a:buNone/>
              <a:defRPr>
                <a:solidFill>
                  <a:srgbClr val="000000"/>
                </a:solidFill>
              </a:defRPr>
            </a:lvl4pPr>
            <a:lvl5pPr lvl="4" rtl="0">
              <a:spcBef>
                <a:spcPts val="2000"/>
              </a:spcBef>
              <a:spcAft>
                <a:spcPts val="0"/>
              </a:spcAft>
              <a:buNone/>
              <a:defRPr>
                <a:solidFill>
                  <a:srgbClr val="000000"/>
                </a:solidFill>
              </a:defRPr>
            </a:lvl5pPr>
            <a:lvl6pPr lvl="5" rtl="0">
              <a:spcBef>
                <a:spcPts val="2000"/>
              </a:spcBef>
              <a:spcAft>
                <a:spcPts val="0"/>
              </a:spcAft>
              <a:buNone/>
              <a:defRPr>
                <a:solidFill>
                  <a:srgbClr val="000000"/>
                </a:solidFill>
              </a:defRPr>
            </a:lvl6pPr>
            <a:lvl7pPr lvl="6" rtl="0">
              <a:spcBef>
                <a:spcPts val="2000"/>
              </a:spcBef>
              <a:spcAft>
                <a:spcPts val="0"/>
              </a:spcAft>
              <a:buNone/>
              <a:defRPr>
                <a:solidFill>
                  <a:srgbClr val="000000"/>
                </a:solidFill>
              </a:defRPr>
            </a:lvl7pPr>
            <a:lvl8pPr lvl="7" rtl="0">
              <a:spcBef>
                <a:spcPts val="2000"/>
              </a:spcBef>
              <a:spcAft>
                <a:spcPts val="0"/>
              </a:spcAft>
              <a:buNone/>
              <a:defRPr>
                <a:solidFill>
                  <a:srgbClr val="000000"/>
                </a:solidFill>
              </a:defRPr>
            </a:lvl8pPr>
            <a:lvl9pPr lvl="8" rtl="0">
              <a:spcBef>
                <a:spcPts val="2000"/>
              </a:spcBef>
              <a:spcAft>
                <a:spcPts val="2000"/>
              </a:spcAft>
              <a:buNone/>
              <a:defRPr>
                <a:solidFill>
                  <a:srgbClr val="000000"/>
                </a:solidFill>
              </a:defRPr>
            </a:lvl9pPr>
          </a:lstStyle>
          <a:p/>
        </p:txBody>
      </p:sp>
      <p:pic>
        <p:nvPicPr>
          <p:cNvPr id="85" name="Google Shape;85;p15"/>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86" name="Google Shape;86;p15"/>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0" name="Google Shape;90;p1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sz="2800"/>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18"/>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7" name="Google Shape;97;p18"/>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8" name="Google Shape;98;p18"/>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9" name="Google Shape;99;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0" name="Google Shape;100;p18"/>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3" name="Google Shape;103;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4" name="Shape 104"/>
        <p:cNvGrpSpPr/>
        <p:nvPr/>
      </p:nvGrpSpPr>
      <p:grpSpPr>
        <a:xfrm>
          <a:off x="0" y="0"/>
          <a:ext cx="0" cy="0"/>
          <a:chOff x="0" y="0"/>
          <a:chExt cx="0" cy="0"/>
        </a:xfrm>
      </p:grpSpPr>
      <p:sp>
        <p:nvSpPr>
          <p:cNvPr id="105" name="Google Shape;105;p20"/>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6" name="Google Shape;106;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7" name="Google Shape;107;p20"/>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8" name="Google Shape;108;p20"/>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09" name="Google Shape;109;p20"/>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0"/>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11" name="Google Shape;111;p20"/>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20"/>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3" name="Shape 113"/>
        <p:cNvGrpSpPr/>
        <p:nvPr/>
      </p:nvGrpSpPr>
      <p:grpSpPr>
        <a:xfrm>
          <a:off x="0" y="0"/>
          <a:ext cx="0" cy="0"/>
          <a:chOff x="0" y="0"/>
          <a:chExt cx="0" cy="0"/>
        </a:xfrm>
      </p:grpSpPr>
      <p:sp>
        <p:nvSpPr>
          <p:cNvPr id="114" name="Google Shape;114;p21"/>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5" name="Google Shape;115;p21"/>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6" name="Google Shape;116;p21"/>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17" name="Google Shape;117;p21"/>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8" name="Google Shape;118;p21"/>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9" name="Google Shape;119;p21"/>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0" name="Google Shape;120;p21"/>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1" name="Google Shape;121;p21"/>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2" name="Google Shape;122;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3" name="Shape 123"/>
        <p:cNvGrpSpPr/>
        <p:nvPr/>
      </p:nvGrpSpPr>
      <p:grpSpPr>
        <a:xfrm>
          <a:off x="0" y="0"/>
          <a:ext cx="0" cy="0"/>
          <a:chOff x="0" y="0"/>
          <a:chExt cx="0" cy="0"/>
        </a:xfrm>
      </p:grpSpPr>
      <p:sp>
        <p:nvSpPr>
          <p:cNvPr id="124" name="Google Shape;124;p22"/>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5" name="Google Shape;125;p22"/>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2"/>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7" name="Google Shape;127;p22"/>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22"/>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9" name="Google Shape;129;p22"/>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0" name="Google Shape;130;p22"/>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1" name="Google Shape;131;p22"/>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2" name="Google Shape;132;p22"/>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3" name="Google Shape;13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23"/>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6" name="Google Shape;136;p23"/>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7" name="Google Shape;137;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140" name="Google Shape;140;p24"/>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2000"/>
              </a:spcBef>
              <a:spcAft>
                <a:spcPts val="0"/>
              </a:spcAft>
              <a:buNone/>
              <a:defRPr>
                <a:solidFill>
                  <a:srgbClr val="4B3241"/>
                </a:solidFill>
              </a:defRPr>
            </a:lvl3pPr>
            <a:lvl4pPr lvl="3" rtl="0">
              <a:spcBef>
                <a:spcPts val="2000"/>
              </a:spcBef>
              <a:spcAft>
                <a:spcPts val="0"/>
              </a:spcAft>
              <a:buNone/>
              <a:defRPr>
                <a:solidFill>
                  <a:srgbClr val="4B3241"/>
                </a:solidFill>
              </a:defRPr>
            </a:lvl4pPr>
            <a:lvl5pPr lvl="4" rtl="0">
              <a:spcBef>
                <a:spcPts val="2000"/>
              </a:spcBef>
              <a:spcAft>
                <a:spcPts val="0"/>
              </a:spcAft>
              <a:buNone/>
              <a:defRPr>
                <a:solidFill>
                  <a:srgbClr val="4B3241"/>
                </a:solidFill>
              </a:defRPr>
            </a:lvl5pPr>
            <a:lvl6pPr lvl="5" rtl="0">
              <a:spcBef>
                <a:spcPts val="2000"/>
              </a:spcBef>
              <a:spcAft>
                <a:spcPts val="0"/>
              </a:spcAft>
              <a:buNone/>
              <a:defRPr>
                <a:solidFill>
                  <a:srgbClr val="4B3241"/>
                </a:solidFill>
              </a:defRPr>
            </a:lvl6pPr>
            <a:lvl7pPr lvl="6" rtl="0">
              <a:spcBef>
                <a:spcPts val="2000"/>
              </a:spcBef>
              <a:spcAft>
                <a:spcPts val="0"/>
              </a:spcAft>
              <a:buNone/>
              <a:defRPr>
                <a:solidFill>
                  <a:srgbClr val="4B3241"/>
                </a:solidFill>
              </a:defRPr>
            </a:lvl7pPr>
            <a:lvl8pPr lvl="7" rtl="0">
              <a:spcBef>
                <a:spcPts val="2000"/>
              </a:spcBef>
              <a:spcAft>
                <a:spcPts val="0"/>
              </a:spcAft>
              <a:buNone/>
              <a:defRPr>
                <a:solidFill>
                  <a:srgbClr val="4B3241"/>
                </a:solidFill>
              </a:defRPr>
            </a:lvl8pPr>
            <a:lvl9pPr lvl="8" rtl="0">
              <a:spcBef>
                <a:spcPts val="2000"/>
              </a:spcBef>
              <a:spcAft>
                <a:spcPts val="2000"/>
              </a:spcAft>
              <a:buNone/>
              <a:defRPr>
                <a:solidFill>
                  <a:srgbClr val="4B3241"/>
                </a:solidFill>
              </a:defRPr>
            </a:lvl9pPr>
          </a:lstStyle>
          <a:p/>
        </p:txBody>
      </p:sp>
      <p:pic>
        <p:nvPicPr>
          <p:cNvPr id="141" name="Google Shape;141;p2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25"/>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1600"/>
              <a:buNone/>
              <a:defRPr sz="16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rtl="0">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rtl="0">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rtl="0">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rtl="0">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rtl="0">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rtl="0">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rtl="0">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rtl="0">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rtl="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rtl="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hyperlink" Target="http://oaknat.uk/comp-tag-form"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http://oaknat.uk/comp-cc-license" TargetMode="Externa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hyperlink" Target="http://oaknat.uk/comp-tag-img"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hyperlink" Target="https://www.google.com/"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oaknat.uk/comp-html-exampl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hyperlink" Target="http://oaknat.uk/comp-css3-border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hyperlink" Target="http://oaknat.uk/comp-css3-shadows-bo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7"/>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a:t>
            </a:r>
            <a:r>
              <a:rPr lang="en-GB" sz="7000">
                <a:solidFill>
                  <a:srgbClr val="4B3241"/>
                </a:solidFill>
              </a:rPr>
              <a:t> 4</a:t>
            </a:r>
            <a:r>
              <a:rPr lang="en-GB" sz="7000">
                <a:solidFill>
                  <a:srgbClr val="4B3241"/>
                </a:solidFill>
              </a:rPr>
              <a:t>: Creating a Multi-Page Website</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t/>
            </a:r>
            <a:endParaRPr sz="3000">
              <a:solidFill>
                <a:srgbClr val="4B3241"/>
              </a:solidFill>
            </a:endParaRPr>
          </a:p>
        </p:txBody>
      </p:sp>
      <p:sp>
        <p:nvSpPr>
          <p:cNvPr id="151" name="Google Shape;151;p27"/>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Media Studies</a:t>
            </a:r>
            <a:endParaRPr>
              <a:solidFill>
                <a:srgbClr val="4B3241"/>
              </a:solidFill>
            </a:endParaRPr>
          </a:p>
          <a:p>
            <a:pPr indent="0" lvl="0" marL="0" rtl="0" algn="l">
              <a:spcBef>
                <a:spcPts val="2000"/>
              </a:spcBef>
              <a:spcAft>
                <a:spcPts val="2000"/>
              </a:spcAft>
              <a:buNone/>
            </a:pPr>
            <a:r>
              <a:t/>
            </a:r>
            <a:endParaRPr>
              <a:solidFill>
                <a:srgbClr val="4B3241"/>
              </a:solidFill>
            </a:endParaRPr>
          </a:p>
        </p:txBody>
      </p:sp>
      <p:sp>
        <p:nvSpPr>
          <p:cNvPr id="152" name="Google Shape;152;p27"/>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Bethany Davies</a:t>
            </a:r>
            <a:endParaRPr>
              <a:solidFill>
                <a:srgbClr val="4B3241"/>
              </a:solidFill>
            </a:endParaRPr>
          </a:p>
          <a:p>
            <a:pPr indent="0" lvl="0" marL="0" rtl="0" algn="l">
              <a:spcBef>
                <a:spcPts val="2000"/>
              </a:spcBef>
              <a:spcAft>
                <a:spcPts val="0"/>
              </a:spcAft>
              <a:buNone/>
            </a:pPr>
            <a:r>
              <a:rPr lang="en-GB">
                <a:solidFill>
                  <a:srgbClr val="4B3241"/>
                </a:solidFill>
              </a:rPr>
              <a:t>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53" name="Google Shape;153;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4" name="Google Shape;154;p27"/>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232" name="Google Shape;232;p3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33" name="Google Shape;233;p36"/>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5</a:t>
            </a:r>
            <a:endParaRPr b="1" sz="3500">
              <a:solidFill>
                <a:srgbClr val="FFFFFF"/>
              </a:solidFill>
              <a:latin typeface="Montserrat"/>
              <a:ea typeface="Montserrat"/>
              <a:cs typeface="Montserrat"/>
              <a:sym typeface="Montserrat"/>
            </a:endParaRPr>
          </a:p>
        </p:txBody>
      </p:sp>
      <p:sp>
        <p:nvSpPr>
          <p:cNvPr id="234" name="Google Shape;234;p36"/>
          <p:cNvSpPr txBox="1"/>
          <p:nvPr/>
        </p:nvSpPr>
        <p:spPr>
          <a:xfrm>
            <a:off x="917950" y="4375650"/>
            <a:ext cx="16452000" cy="18585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more </a:t>
            </a:r>
            <a:r>
              <a:rPr b="1" lang="en-GB" sz="2800">
                <a:solidFill>
                  <a:schemeClr val="dk2"/>
                </a:solidFill>
                <a:latin typeface="Montserrat"/>
                <a:ea typeface="Montserrat"/>
                <a:cs typeface="Montserrat"/>
                <a:sym typeface="Montserrat"/>
              </a:rPr>
              <a:t>social networks</a:t>
            </a:r>
            <a:r>
              <a:rPr lang="en-GB" sz="2800">
                <a:solidFill>
                  <a:schemeClr val="dk2"/>
                </a:solidFill>
                <a:latin typeface="Montserrat"/>
                <a:ea typeface="Montserrat"/>
                <a:cs typeface="Montserrat"/>
                <a:sym typeface="Montserrat"/>
              </a:rPr>
              <a:t> in the footer.</a:t>
            </a:r>
            <a:endParaRPr sz="2800">
              <a:solidFill>
                <a:schemeClr val="dk2"/>
              </a:solidFill>
              <a:latin typeface="Montserrat"/>
              <a:ea typeface="Montserrat"/>
              <a:cs typeface="Montserrat"/>
              <a:sym typeface="Montserrat"/>
            </a:endParaRPr>
          </a:p>
          <a:p>
            <a:pPr indent="-406400" lvl="0" marL="4572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If you look at line 36 of the </a:t>
            </a:r>
            <a:r>
              <a:rPr b="1" lang="en-GB" sz="2800">
                <a:solidFill>
                  <a:schemeClr val="dk2"/>
                </a:solidFill>
                <a:latin typeface="Montserrat"/>
                <a:ea typeface="Montserrat"/>
                <a:cs typeface="Montserrat"/>
                <a:sym typeface="Montserrat"/>
              </a:rPr>
              <a:t>index.html</a:t>
            </a:r>
            <a:r>
              <a:rPr lang="en-GB" sz="2800">
                <a:solidFill>
                  <a:schemeClr val="dk2"/>
                </a:solidFill>
                <a:latin typeface="Montserrat"/>
                <a:ea typeface="Montserrat"/>
                <a:cs typeface="Montserrat"/>
                <a:sym typeface="Montserrat"/>
              </a:rPr>
              <a:t> file, you will see that there is a link to Facebook.</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35" name="Google Shape;235;p36"/>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236" name="Google Shape;236;p36"/>
          <p:cNvPicPr preferRelativeResize="0"/>
          <p:nvPr/>
        </p:nvPicPr>
        <p:blipFill>
          <a:blip r:embed="rId3">
            <a:alphaModFix/>
          </a:blip>
          <a:stretch>
            <a:fillRect/>
          </a:stretch>
        </p:blipFill>
        <p:spPr>
          <a:xfrm>
            <a:off x="2251855" y="6611650"/>
            <a:ext cx="13784271" cy="1486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242" name="Google Shape;242;p3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43" name="Google Shape;243;p37"/>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5 - Continued</a:t>
            </a:r>
            <a:endParaRPr b="1" sz="3500">
              <a:solidFill>
                <a:srgbClr val="FFFFFF"/>
              </a:solidFill>
              <a:latin typeface="Montserrat"/>
              <a:ea typeface="Montserrat"/>
              <a:cs typeface="Montserrat"/>
              <a:sym typeface="Montserrat"/>
            </a:endParaRPr>
          </a:p>
        </p:txBody>
      </p:sp>
      <p:sp>
        <p:nvSpPr>
          <p:cNvPr id="244" name="Google Shape;244;p37"/>
          <p:cNvSpPr txBox="1"/>
          <p:nvPr/>
        </p:nvSpPr>
        <p:spPr>
          <a:xfrm>
            <a:off x="917950" y="4375650"/>
            <a:ext cx="16452000" cy="41037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There are two types of HTML tag used here: the outer tag is a </a:t>
            </a:r>
            <a:r>
              <a:rPr b="1" lang="en-GB" sz="2800">
                <a:solidFill>
                  <a:schemeClr val="dk2"/>
                </a:solidFill>
                <a:latin typeface="Montserrat"/>
                <a:ea typeface="Montserrat"/>
                <a:cs typeface="Montserrat"/>
                <a:sym typeface="Montserrat"/>
              </a:rPr>
              <a:t>list item</a:t>
            </a:r>
            <a:r>
              <a:rPr lang="en-GB" sz="2800">
                <a:solidFill>
                  <a:schemeClr val="dk2"/>
                </a:solidFill>
                <a:latin typeface="Montserrat"/>
                <a:ea typeface="Montserrat"/>
                <a:cs typeface="Montserrat"/>
                <a:sym typeface="Montserrat"/>
              </a:rPr>
              <a:t> tag (</a:t>
            </a:r>
            <a:r>
              <a:rPr b="1" lang="en-GB" sz="2800">
                <a:solidFill>
                  <a:schemeClr val="dk2"/>
                </a:solidFill>
                <a:latin typeface="Montserrat"/>
                <a:ea typeface="Montserrat"/>
                <a:cs typeface="Montserrat"/>
                <a:sym typeface="Montserrat"/>
              </a:rPr>
              <a:t>&lt;li&gt;</a:t>
            </a:r>
            <a:r>
              <a:rPr lang="en-GB" sz="2800">
                <a:solidFill>
                  <a:schemeClr val="dk2"/>
                </a:solidFill>
                <a:latin typeface="Montserrat"/>
                <a:ea typeface="Montserrat"/>
                <a:cs typeface="Montserrat"/>
                <a:sym typeface="Montserrat"/>
              </a:rPr>
              <a:t>), and the inner tag is an </a:t>
            </a:r>
            <a:r>
              <a:rPr b="1" lang="en-GB" sz="2800">
                <a:solidFill>
                  <a:schemeClr val="dk2"/>
                </a:solidFill>
                <a:latin typeface="Montserrat"/>
                <a:ea typeface="Montserrat"/>
                <a:cs typeface="Montserrat"/>
                <a:sym typeface="Montserrat"/>
              </a:rPr>
              <a:t>anchor</a:t>
            </a:r>
            <a:r>
              <a:rPr lang="en-GB" sz="2800">
                <a:solidFill>
                  <a:schemeClr val="dk2"/>
                </a:solidFill>
                <a:latin typeface="Montserrat"/>
                <a:ea typeface="Montserrat"/>
                <a:cs typeface="Montserrat"/>
                <a:sym typeface="Montserrat"/>
              </a:rPr>
              <a:t> tag (</a:t>
            </a:r>
            <a:r>
              <a:rPr b="1" lang="en-GB" sz="2800">
                <a:solidFill>
                  <a:schemeClr val="dk2"/>
                </a:solidFill>
                <a:latin typeface="Montserrat"/>
                <a:ea typeface="Montserrat"/>
                <a:cs typeface="Montserrat"/>
                <a:sym typeface="Montserrat"/>
              </a:rPr>
              <a:t>&lt;a&gt;</a:t>
            </a:r>
            <a:r>
              <a:rPr lang="en-GB" sz="2800">
                <a:solidFill>
                  <a:schemeClr val="dk2"/>
                </a:solidFill>
                <a:latin typeface="Montserrat"/>
                <a:ea typeface="Montserrat"/>
                <a:cs typeface="Montserrat"/>
                <a:sym typeface="Montserrat"/>
              </a:rPr>
              <a:t>). The anchor tag has a </a:t>
            </a:r>
            <a:r>
              <a:rPr b="1" lang="en-GB" sz="2800">
                <a:solidFill>
                  <a:schemeClr val="dk2"/>
                </a:solidFill>
                <a:latin typeface="Montserrat"/>
                <a:ea typeface="Montserrat"/>
                <a:cs typeface="Montserrat"/>
                <a:sym typeface="Montserrat"/>
              </a:rPr>
              <a:t>parameter</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href</a:t>
            </a:r>
            <a:r>
              <a:rPr lang="en-GB" sz="2800">
                <a:solidFill>
                  <a:schemeClr val="dk2"/>
                </a:solidFill>
                <a:latin typeface="Montserrat"/>
                <a:ea typeface="Montserrat"/>
                <a:cs typeface="Montserrat"/>
                <a:sym typeface="Montserrat"/>
              </a:rPr>
              <a:t>) and a </a:t>
            </a:r>
            <a:r>
              <a:rPr b="1" lang="en-GB" sz="2800">
                <a:solidFill>
                  <a:schemeClr val="dk2"/>
                </a:solidFill>
                <a:latin typeface="Montserrat"/>
                <a:ea typeface="Montserrat"/>
                <a:cs typeface="Montserrat"/>
                <a:sym typeface="Montserrat"/>
              </a:rPr>
              <a:t>value</a:t>
            </a:r>
            <a:r>
              <a:rPr lang="en-GB" sz="2800">
                <a:solidFill>
                  <a:schemeClr val="dk2"/>
                </a:solidFill>
                <a:latin typeface="Montserrat"/>
                <a:ea typeface="Montserrat"/>
                <a:cs typeface="Montserrat"/>
                <a:sym typeface="Montserrat"/>
              </a:rPr>
              <a:t> (the location of the link) added to the start tag. The text between the opening and closing anchor tags is what is displayed on the webpage.</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Char char="●"/>
            </a:pPr>
            <a:r>
              <a:rPr b="1" lang="en-GB" sz="2800">
                <a:solidFill>
                  <a:schemeClr val="dk2"/>
                </a:solidFill>
                <a:latin typeface="Montserrat"/>
                <a:ea typeface="Montserrat"/>
                <a:cs typeface="Montserrat"/>
                <a:sym typeface="Montserrat"/>
              </a:rPr>
              <a:t>Add two more links</a:t>
            </a:r>
            <a:r>
              <a:rPr lang="en-GB" sz="2800">
                <a:solidFill>
                  <a:schemeClr val="dk2"/>
                </a:solidFill>
                <a:latin typeface="Montserrat"/>
                <a:ea typeface="Montserrat"/>
                <a:cs typeface="Montserrat"/>
                <a:sym typeface="Montserrat"/>
              </a:rPr>
              <a:t> to social networks under the Facebook link.</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Save the </a:t>
            </a:r>
            <a:r>
              <a:rPr b="1" lang="en-GB" sz="2800">
                <a:solidFill>
                  <a:schemeClr val="dk2"/>
                </a:solidFill>
                <a:latin typeface="Montserrat"/>
                <a:ea typeface="Montserrat"/>
                <a:cs typeface="Montserrat"/>
                <a:sym typeface="Montserrat"/>
              </a:rPr>
              <a:t>index.html</a:t>
            </a:r>
            <a:r>
              <a:rPr lang="en-GB" sz="2800">
                <a:solidFill>
                  <a:schemeClr val="dk2"/>
                </a:solidFill>
                <a:latin typeface="Montserrat"/>
                <a:ea typeface="Montserrat"/>
                <a:cs typeface="Montserrat"/>
                <a:sym typeface="Montserrat"/>
              </a:rPr>
              <a:t> file and reload the page in your web browser to check that it works as expected.</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45" name="Google Shape;245;p37"/>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251" name="Google Shape;251;p3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52" name="Google Shape;252;p38"/>
          <p:cNvSpPr txBox="1"/>
          <p:nvPr/>
        </p:nvSpPr>
        <p:spPr>
          <a:xfrm>
            <a:off x="917950" y="3154650"/>
            <a:ext cx="7521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6</a:t>
            </a:r>
            <a:endParaRPr b="1" sz="3500">
              <a:solidFill>
                <a:srgbClr val="FFFFFF"/>
              </a:solidFill>
              <a:latin typeface="Montserrat"/>
              <a:ea typeface="Montserrat"/>
              <a:cs typeface="Montserrat"/>
              <a:sym typeface="Montserrat"/>
            </a:endParaRPr>
          </a:p>
        </p:txBody>
      </p:sp>
      <p:sp>
        <p:nvSpPr>
          <p:cNvPr id="253" name="Google Shape;253;p38"/>
          <p:cNvSpPr txBox="1"/>
          <p:nvPr/>
        </p:nvSpPr>
        <p:spPr>
          <a:xfrm>
            <a:off x="917950" y="4375650"/>
            <a:ext cx="7521000" cy="39495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Create</a:t>
            </a:r>
            <a:r>
              <a:rPr lang="en-GB" sz="2800">
                <a:solidFill>
                  <a:schemeClr val="dk2"/>
                </a:solidFill>
                <a:latin typeface="Montserrat"/>
                <a:ea typeface="Montserrat"/>
                <a:cs typeface="Montserrat"/>
                <a:sym typeface="Montserrat"/>
              </a:rPr>
              <a:t> the pages.</a:t>
            </a:r>
            <a:endParaRPr sz="2800">
              <a:solidFill>
                <a:schemeClr val="dk2"/>
              </a:solidFill>
              <a:latin typeface="Montserrat"/>
              <a:ea typeface="Montserrat"/>
              <a:cs typeface="Montserrat"/>
              <a:sym typeface="Montserrat"/>
            </a:endParaRPr>
          </a:p>
          <a:p>
            <a:pPr indent="-406400" lvl="0" marL="457200" rtl="0" algn="l">
              <a:lnSpc>
                <a:spcPct val="115000"/>
              </a:lnSpc>
              <a:spcBef>
                <a:spcPts val="1200"/>
              </a:spcBef>
              <a:spcAft>
                <a:spcPts val="0"/>
              </a:spcAft>
              <a:buClr>
                <a:schemeClr val="dk2"/>
              </a:buClr>
              <a:buSzPts val="2800"/>
              <a:buChar char="●"/>
            </a:pPr>
            <a:r>
              <a:rPr lang="en-GB" sz="2800">
                <a:solidFill>
                  <a:schemeClr val="dk2"/>
                </a:solidFill>
                <a:latin typeface="Montserrat"/>
                <a:ea typeface="Montserrat"/>
                <a:cs typeface="Montserrat"/>
                <a:sym typeface="Montserrat"/>
              </a:rPr>
              <a:t>You can see that the template has four pages in its main menu: </a:t>
            </a:r>
            <a:r>
              <a:rPr b="1" lang="en-GB" sz="2800">
                <a:solidFill>
                  <a:schemeClr val="dk2"/>
                </a:solidFill>
                <a:latin typeface="Montserrat"/>
                <a:ea typeface="Montserrat"/>
                <a:cs typeface="Montserrat"/>
                <a:sym typeface="Montserrat"/>
              </a:rPr>
              <a:t>Home</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Robot Mowers</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Video</a:t>
            </a:r>
            <a:r>
              <a:rPr lang="en-GB" sz="2800">
                <a:solidFill>
                  <a:schemeClr val="dk2"/>
                </a:solidFill>
                <a:latin typeface="Montserrat"/>
                <a:ea typeface="Montserrat"/>
                <a:cs typeface="Montserrat"/>
                <a:sym typeface="Montserrat"/>
              </a:rPr>
              <a:t>, and </a:t>
            </a:r>
            <a:r>
              <a:rPr b="1" lang="en-GB" sz="2800">
                <a:solidFill>
                  <a:schemeClr val="dk2"/>
                </a:solidFill>
                <a:latin typeface="Montserrat"/>
                <a:ea typeface="Montserrat"/>
                <a:cs typeface="Montserrat"/>
                <a:sym typeface="Montserrat"/>
              </a:rPr>
              <a:t>Contact</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The lines of HTML that create this menu are lines 18 to 23.</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54" name="Google Shape;254;p3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255" name="Google Shape;255;p38"/>
          <p:cNvPicPr preferRelativeResize="0"/>
          <p:nvPr/>
        </p:nvPicPr>
        <p:blipFill>
          <a:blip r:embed="rId3">
            <a:alphaModFix/>
          </a:blip>
          <a:stretch>
            <a:fillRect/>
          </a:stretch>
        </p:blipFill>
        <p:spPr>
          <a:xfrm>
            <a:off x="8663652" y="3403400"/>
            <a:ext cx="9320325" cy="3280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261" name="Google Shape;261;p3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62" name="Google Shape;262;p39"/>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6 - Continued</a:t>
            </a:r>
            <a:endParaRPr b="1" sz="3500">
              <a:solidFill>
                <a:srgbClr val="FFFFFF"/>
              </a:solidFill>
              <a:latin typeface="Montserrat"/>
              <a:ea typeface="Montserrat"/>
              <a:cs typeface="Montserrat"/>
              <a:sym typeface="Montserrat"/>
            </a:endParaRPr>
          </a:p>
        </p:txBody>
      </p:sp>
      <p:sp>
        <p:nvSpPr>
          <p:cNvPr id="263" name="Google Shape;263;p39"/>
          <p:cNvSpPr txBox="1"/>
          <p:nvPr/>
        </p:nvSpPr>
        <p:spPr>
          <a:xfrm>
            <a:off x="917950" y="4375650"/>
            <a:ext cx="16452000" cy="34119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The value inside the quotation marks after </a:t>
            </a:r>
            <a:r>
              <a:rPr b="1" lang="en-GB" sz="2800">
                <a:solidFill>
                  <a:schemeClr val="dk2"/>
                </a:solidFill>
                <a:latin typeface="Montserrat"/>
                <a:ea typeface="Montserrat"/>
                <a:cs typeface="Montserrat"/>
                <a:sym typeface="Montserrat"/>
              </a:rPr>
              <a:t>href=</a:t>
            </a:r>
            <a:r>
              <a:rPr lang="en-GB" sz="2800">
                <a:solidFill>
                  <a:schemeClr val="dk2"/>
                </a:solidFill>
                <a:latin typeface="Montserrat"/>
                <a:ea typeface="Montserrat"/>
                <a:cs typeface="Montserrat"/>
                <a:sym typeface="Montserrat"/>
              </a:rPr>
              <a:t> is the file name that each link is looking for, and the text shown in grey above is the text that will display on the webpage for the link.</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Copy and paste the </a:t>
            </a:r>
            <a:r>
              <a:rPr b="1" lang="en-GB" sz="2800">
                <a:solidFill>
                  <a:schemeClr val="dk2"/>
                </a:solidFill>
                <a:latin typeface="Montserrat"/>
                <a:ea typeface="Montserrat"/>
                <a:cs typeface="Montserrat"/>
                <a:sym typeface="Montserrat"/>
              </a:rPr>
              <a:t>index.html</a:t>
            </a:r>
            <a:r>
              <a:rPr lang="en-GB" sz="2800">
                <a:solidFill>
                  <a:schemeClr val="dk2"/>
                </a:solidFill>
                <a:latin typeface="Montserrat"/>
                <a:ea typeface="Montserrat"/>
                <a:cs typeface="Montserrat"/>
                <a:sym typeface="Montserrat"/>
              </a:rPr>
              <a:t> file three times in your </a:t>
            </a:r>
            <a:r>
              <a:rPr b="1" lang="en-GB" sz="2800">
                <a:solidFill>
                  <a:schemeClr val="dk2"/>
                </a:solidFill>
                <a:latin typeface="Montserrat"/>
                <a:ea typeface="Montserrat"/>
                <a:cs typeface="Montserrat"/>
                <a:sym typeface="Montserrat"/>
              </a:rPr>
              <a:t>HTML Example</a:t>
            </a:r>
            <a:r>
              <a:rPr lang="en-GB" sz="2800">
                <a:solidFill>
                  <a:schemeClr val="dk2"/>
                </a:solidFill>
                <a:latin typeface="Montserrat"/>
                <a:ea typeface="Montserrat"/>
                <a:cs typeface="Montserrat"/>
                <a:sym typeface="Montserrat"/>
              </a:rPr>
              <a:t> directory.</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Rename the pasted files </a:t>
            </a:r>
            <a:r>
              <a:rPr b="1" lang="en-GB" sz="2800">
                <a:solidFill>
                  <a:schemeClr val="dk2"/>
                </a:solidFill>
                <a:latin typeface="Montserrat"/>
                <a:ea typeface="Montserrat"/>
                <a:cs typeface="Montserrat"/>
                <a:sym typeface="Montserrat"/>
              </a:rPr>
              <a:t>mower.html</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video.html</a:t>
            </a:r>
            <a:r>
              <a:rPr lang="en-GB" sz="2800">
                <a:solidFill>
                  <a:schemeClr val="dk2"/>
                </a:solidFill>
                <a:latin typeface="Montserrat"/>
                <a:ea typeface="Montserrat"/>
                <a:cs typeface="Montserrat"/>
                <a:sym typeface="Montserrat"/>
              </a:rPr>
              <a:t>, and </a:t>
            </a:r>
            <a:r>
              <a:rPr b="1" lang="en-GB" sz="2800">
                <a:solidFill>
                  <a:schemeClr val="dk2"/>
                </a:solidFill>
                <a:latin typeface="Montserrat"/>
                <a:ea typeface="Montserrat"/>
                <a:cs typeface="Montserrat"/>
                <a:sym typeface="Montserrat"/>
              </a:rPr>
              <a:t>contact.html</a:t>
            </a:r>
            <a:r>
              <a:rPr lang="en-GB" sz="2800">
                <a:solidFill>
                  <a:schemeClr val="dk2"/>
                </a:solidFill>
                <a:latin typeface="Montserrat"/>
                <a:ea typeface="Montserrat"/>
                <a:cs typeface="Montserrat"/>
                <a:sym typeface="Montserrat"/>
              </a:rPr>
              <a:t>. (Remember, if the file extensions are not visible, just leave off the “</a:t>
            </a:r>
            <a:r>
              <a:rPr b="1" lang="en-GB" sz="2800">
                <a:solidFill>
                  <a:schemeClr val="dk2"/>
                </a:solidFill>
                <a:latin typeface="Montserrat"/>
                <a:ea typeface="Montserrat"/>
                <a:cs typeface="Montserrat"/>
                <a:sym typeface="Montserrat"/>
              </a:rPr>
              <a:t>.html</a:t>
            </a:r>
            <a:r>
              <a:rPr lang="en-GB" sz="2800">
                <a:solidFill>
                  <a:schemeClr val="dk2"/>
                </a:solidFill>
                <a:latin typeface="Montserrat"/>
                <a:ea typeface="Montserrat"/>
                <a:cs typeface="Montserrat"/>
                <a:sym typeface="Montserrat"/>
              </a:rPr>
              <a:t>” part when renaming them.)</a:t>
            </a:r>
            <a:endParaRPr b="1"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64" name="Google Shape;264;p39"/>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270" name="Google Shape;270;p4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71" name="Google Shape;271;p40"/>
          <p:cNvSpPr txBox="1"/>
          <p:nvPr/>
        </p:nvSpPr>
        <p:spPr>
          <a:xfrm>
            <a:off x="917950" y="3154650"/>
            <a:ext cx="10584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6 - Continued</a:t>
            </a:r>
            <a:endParaRPr b="1" sz="3500">
              <a:solidFill>
                <a:srgbClr val="FFFFFF"/>
              </a:solidFill>
              <a:latin typeface="Montserrat"/>
              <a:ea typeface="Montserrat"/>
              <a:cs typeface="Montserrat"/>
              <a:sym typeface="Montserrat"/>
            </a:endParaRPr>
          </a:p>
        </p:txBody>
      </p:sp>
      <p:sp>
        <p:nvSpPr>
          <p:cNvPr id="272" name="Google Shape;272;p40"/>
          <p:cNvSpPr txBox="1"/>
          <p:nvPr/>
        </p:nvSpPr>
        <p:spPr>
          <a:xfrm>
            <a:off x="917950" y="4375650"/>
            <a:ext cx="10584000" cy="34119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The directory structure in the </a:t>
            </a:r>
            <a:r>
              <a:rPr b="1" lang="en-GB" sz="2800">
                <a:solidFill>
                  <a:schemeClr val="dk2"/>
                </a:solidFill>
                <a:latin typeface="Montserrat"/>
                <a:ea typeface="Montserrat"/>
                <a:cs typeface="Montserrat"/>
                <a:sym typeface="Montserrat"/>
              </a:rPr>
              <a:t>Atom</a:t>
            </a:r>
            <a:r>
              <a:rPr lang="en-GB" sz="2800">
                <a:solidFill>
                  <a:schemeClr val="dk2"/>
                </a:solidFill>
                <a:latin typeface="Montserrat"/>
                <a:ea typeface="Montserrat"/>
                <a:cs typeface="Montserrat"/>
                <a:sym typeface="Montserrat"/>
              </a:rPr>
              <a:t> editor now looks like the picture on this slide.</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Open the three new HTML files in your text editor.</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73" name="Google Shape;273;p4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274" name="Google Shape;274;p40"/>
          <p:cNvPicPr preferRelativeResize="0"/>
          <p:nvPr/>
        </p:nvPicPr>
        <p:blipFill>
          <a:blip r:embed="rId3">
            <a:alphaModFix/>
          </a:blip>
          <a:stretch>
            <a:fillRect/>
          </a:stretch>
        </p:blipFill>
        <p:spPr>
          <a:xfrm>
            <a:off x="12693848" y="2519050"/>
            <a:ext cx="4516625" cy="58088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280" name="Google Shape;280;p4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81" name="Google Shape;281;p41"/>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7</a:t>
            </a:r>
            <a:endParaRPr b="1" sz="3500">
              <a:solidFill>
                <a:srgbClr val="FFFFFF"/>
              </a:solidFill>
              <a:latin typeface="Montserrat"/>
              <a:ea typeface="Montserrat"/>
              <a:cs typeface="Montserrat"/>
              <a:sym typeface="Montserrat"/>
            </a:endParaRPr>
          </a:p>
        </p:txBody>
      </p:sp>
      <p:sp>
        <p:nvSpPr>
          <p:cNvPr id="282" name="Google Shape;282;p41"/>
          <p:cNvSpPr txBox="1"/>
          <p:nvPr/>
        </p:nvSpPr>
        <p:spPr>
          <a:xfrm>
            <a:off x="917950" y="4375650"/>
            <a:ext cx="16452000" cy="28881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a:t>
            </a:r>
            <a:r>
              <a:rPr b="1" lang="en-GB" sz="2800">
                <a:solidFill>
                  <a:schemeClr val="dk2"/>
                </a:solidFill>
                <a:latin typeface="Montserrat"/>
                <a:ea typeface="Montserrat"/>
                <a:cs typeface="Montserrat"/>
                <a:sym typeface="Montserrat"/>
              </a:rPr>
              <a:t>headings</a:t>
            </a:r>
            <a:r>
              <a:rPr lang="en-GB" sz="2800">
                <a:solidFill>
                  <a:schemeClr val="dk2"/>
                </a:solidFill>
                <a:latin typeface="Montserrat"/>
                <a:ea typeface="Montserrat"/>
                <a:cs typeface="Montserrat"/>
                <a:sym typeface="Montserrat"/>
              </a:rPr>
              <a:t> to each page.</a:t>
            </a:r>
            <a:endParaRPr sz="2800">
              <a:solidFill>
                <a:schemeClr val="dk2"/>
              </a:solidFill>
              <a:latin typeface="Montserrat"/>
              <a:ea typeface="Montserrat"/>
              <a:cs typeface="Montserrat"/>
              <a:sym typeface="Montserrat"/>
            </a:endParaRPr>
          </a:p>
          <a:p>
            <a:pPr indent="-406400" lvl="0" marL="4572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In the four HTML files, on line 27, you may notice that between the H1 opening and closing tags is the text </a:t>
            </a:r>
            <a:r>
              <a:rPr b="1" lang="en-GB" sz="2800">
                <a:solidFill>
                  <a:schemeClr val="dk2"/>
                </a:solidFill>
                <a:latin typeface="Montserrat"/>
                <a:ea typeface="Montserrat"/>
                <a:cs typeface="Montserrat"/>
                <a:sym typeface="Montserrat"/>
              </a:rPr>
              <a:t>&amp;lt;PAGE TITLE HERE&amp;gt;</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83" name="Google Shape;283;p4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284" name="Google Shape;284;p41"/>
          <p:cNvPicPr preferRelativeResize="0"/>
          <p:nvPr/>
        </p:nvPicPr>
        <p:blipFill>
          <a:blip r:embed="rId3">
            <a:alphaModFix/>
          </a:blip>
          <a:stretch>
            <a:fillRect/>
          </a:stretch>
        </p:blipFill>
        <p:spPr>
          <a:xfrm>
            <a:off x="5072425" y="6337600"/>
            <a:ext cx="12741999" cy="250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290" name="Google Shape;290;p4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91" name="Google Shape;291;p42"/>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7 - Continued</a:t>
            </a:r>
            <a:endParaRPr b="1" sz="3500">
              <a:solidFill>
                <a:srgbClr val="FFFFFF"/>
              </a:solidFill>
              <a:latin typeface="Montserrat"/>
              <a:ea typeface="Montserrat"/>
              <a:cs typeface="Montserrat"/>
              <a:sym typeface="Montserrat"/>
            </a:endParaRPr>
          </a:p>
        </p:txBody>
      </p:sp>
      <p:sp>
        <p:nvSpPr>
          <p:cNvPr id="292" name="Google Shape;292;p42"/>
          <p:cNvSpPr txBox="1"/>
          <p:nvPr/>
        </p:nvSpPr>
        <p:spPr>
          <a:xfrm>
            <a:off x="917950" y="4375650"/>
            <a:ext cx="16452000" cy="28881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Replace the text between the </a:t>
            </a:r>
            <a:r>
              <a:rPr b="1" lang="en-GB" sz="2800">
                <a:solidFill>
                  <a:schemeClr val="dk2"/>
                </a:solidFill>
                <a:latin typeface="Montserrat"/>
                <a:ea typeface="Montserrat"/>
                <a:cs typeface="Montserrat"/>
                <a:sym typeface="Montserrat"/>
              </a:rPr>
              <a:t>&lt;h1&gt;</a:t>
            </a:r>
            <a:r>
              <a:rPr lang="en-GB" sz="2800">
                <a:solidFill>
                  <a:schemeClr val="dk2"/>
                </a:solidFill>
                <a:latin typeface="Montserrat"/>
                <a:ea typeface="Montserrat"/>
                <a:cs typeface="Montserrat"/>
                <a:sym typeface="Montserrat"/>
              </a:rPr>
              <a:t> and </a:t>
            </a:r>
            <a:r>
              <a:rPr b="1" lang="en-GB" sz="2800">
                <a:solidFill>
                  <a:schemeClr val="dk2"/>
                </a:solidFill>
                <a:latin typeface="Montserrat"/>
                <a:ea typeface="Montserrat"/>
                <a:cs typeface="Montserrat"/>
                <a:sym typeface="Montserrat"/>
              </a:rPr>
              <a:t>&lt;/h1&gt;</a:t>
            </a:r>
            <a:r>
              <a:rPr lang="en-GB" sz="2800">
                <a:solidFill>
                  <a:schemeClr val="dk2"/>
                </a:solidFill>
                <a:latin typeface="Montserrat"/>
                <a:ea typeface="Montserrat"/>
                <a:cs typeface="Montserrat"/>
                <a:sym typeface="Montserrat"/>
              </a:rPr>
              <a:t> tags with a suitable heading for each page. For example, the </a:t>
            </a:r>
            <a:r>
              <a:rPr b="1" lang="en-GB" sz="2800">
                <a:solidFill>
                  <a:schemeClr val="dk2"/>
                </a:solidFill>
                <a:latin typeface="Montserrat"/>
                <a:ea typeface="Montserrat"/>
                <a:cs typeface="Montserrat"/>
                <a:sym typeface="Montserrat"/>
              </a:rPr>
              <a:t>contact.html</a:t>
            </a:r>
            <a:r>
              <a:rPr lang="en-GB" sz="2800">
                <a:solidFill>
                  <a:schemeClr val="dk2"/>
                </a:solidFill>
                <a:latin typeface="Montserrat"/>
                <a:ea typeface="Montserrat"/>
                <a:cs typeface="Montserrat"/>
                <a:sym typeface="Montserrat"/>
              </a:rPr>
              <a:t> page could have the heading “</a:t>
            </a:r>
            <a:r>
              <a:rPr b="1" lang="en-GB" sz="2800">
                <a:solidFill>
                  <a:schemeClr val="dk2"/>
                </a:solidFill>
                <a:latin typeface="Montserrat"/>
                <a:ea typeface="Montserrat"/>
                <a:cs typeface="Montserrat"/>
                <a:sym typeface="Montserrat"/>
              </a:rPr>
              <a:t>Contact Us</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93" name="Google Shape;293;p4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294" name="Google Shape;294;p42"/>
          <p:cNvPicPr preferRelativeResize="0"/>
          <p:nvPr/>
        </p:nvPicPr>
        <p:blipFill>
          <a:blip r:embed="rId3">
            <a:alphaModFix/>
          </a:blip>
          <a:stretch>
            <a:fillRect/>
          </a:stretch>
        </p:blipFill>
        <p:spPr>
          <a:xfrm>
            <a:off x="4400789" y="5918600"/>
            <a:ext cx="9506662" cy="2919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300" name="Google Shape;300;p4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01" name="Google Shape;301;p43"/>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7 - Continued</a:t>
            </a:r>
            <a:endParaRPr b="1" sz="3500">
              <a:solidFill>
                <a:srgbClr val="FFFFFF"/>
              </a:solidFill>
              <a:latin typeface="Montserrat"/>
              <a:ea typeface="Montserrat"/>
              <a:cs typeface="Montserrat"/>
              <a:sym typeface="Montserrat"/>
            </a:endParaRPr>
          </a:p>
        </p:txBody>
      </p:sp>
      <p:sp>
        <p:nvSpPr>
          <p:cNvPr id="302" name="Google Shape;302;p43"/>
          <p:cNvSpPr txBox="1"/>
          <p:nvPr/>
        </p:nvSpPr>
        <p:spPr>
          <a:xfrm>
            <a:off x="917950" y="4375650"/>
            <a:ext cx="16452000" cy="16290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Save all four HTML files in your text editor and reload your page in the web browser to see the changes. Make sure to click through the four pages to check each one.</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03" name="Google Shape;303;p43"/>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309" name="Google Shape;309;p4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10" name="Google Shape;310;p44"/>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8</a:t>
            </a:r>
            <a:endParaRPr b="1" sz="3500">
              <a:solidFill>
                <a:srgbClr val="FFFFFF"/>
              </a:solidFill>
              <a:latin typeface="Montserrat"/>
              <a:ea typeface="Montserrat"/>
              <a:cs typeface="Montserrat"/>
              <a:sym typeface="Montserrat"/>
            </a:endParaRPr>
          </a:p>
        </p:txBody>
      </p:sp>
      <p:sp>
        <p:nvSpPr>
          <p:cNvPr id="311" name="Google Shape;311;p44"/>
          <p:cNvSpPr txBox="1"/>
          <p:nvPr/>
        </p:nvSpPr>
        <p:spPr>
          <a:xfrm>
            <a:off x="917950" y="4375650"/>
            <a:ext cx="16452000" cy="3028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Edit the page </a:t>
            </a:r>
            <a:r>
              <a:rPr b="1" lang="en-GB" sz="2800">
                <a:solidFill>
                  <a:schemeClr val="dk2"/>
                </a:solidFill>
                <a:latin typeface="Montserrat"/>
                <a:ea typeface="Montserrat"/>
                <a:cs typeface="Montserrat"/>
                <a:sym typeface="Montserrat"/>
              </a:rPr>
              <a:t>contents</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4572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At the moment, </a:t>
            </a:r>
            <a:r>
              <a:rPr b="1" lang="en-GB" sz="2800">
                <a:solidFill>
                  <a:schemeClr val="dk2"/>
                </a:solidFill>
                <a:latin typeface="Montserrat"/>
                <a:ea typeface="Montserrat"/>
                <a:cs typeface="Montserrat"/>
                <a:sym typeface="Montserrat"/>
              </a:rPr>
              <a:t>lines 29 and 31</a:t>
            </a:r>
            <a:r>
              <a:rPr lang="en-GB" sz="2800">
                <a:solidFill>
                  <a:schemeClr val="dk2"/>
                </a:solidFill>
                <a:latin typeface="Montserrat"/>
                <a:ea typeface="Montserrat"/>
                <a:cs typeface="Montserrat"/>
                <a:sym typeface="Montserrat"/>
              </a:rPr>
              <a:t> of each page look like they contain text in Latin. This is known as ‘lorem ipsum’ in graphic design and is used as dummy text to fill a page with text that looks like real text (eg the number of letters in each word make it look like it could be real sentences and paragraphs).</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12" name="Google Shape;312;p44"/>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318" name="Google Shape;318;p4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19" name="Google Shape;319;p45"/>
          <p:cNvSpPr txBox="1"/>
          <p:nvPr/>
        </p:nvSpPr>
        <p:spPr>
          <a:xfrm>
            <a:off x="917950" y="3154650"/>
            <a:ext cx="877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8 - Continued</a:t>
            </a:r>
            <a:endParaRPr b="1" sz="3500">
              <a:solidFill>
                <a:srgbClr val="FFFFFF"/>
              </a:solidFill>
              <a:latin typeface="Montserrat"/>
              <a:ea typeface="Montserrat"/>
              <a:cs typeface="Montserrat"/>
              <a:sym typeface="Montserrat"/>
            </a:endParaRPr>
          </a:p>
        </p:txBody>
      </p:sp>
      <p:sp>
        <p:nvSpPr>
          <p:cNvPr id="320" name="Google Shape;320;p45"/>
          <p:cNvSpPr txBox="1"/>
          <p:nvPr/>
        </p:nvSpPr>
        <p:spPr>
          <a:xfrm>
            <a:off x="917950" y="4375650"/>
            <a:ext cx="8772000" cy="42906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In each HTML file, </a:t>
            </a:r>
            <a:r>
              <a:rPr b="1" lang="en-GB" sz="2800">
                <a:solidFill>
                  <a:schemeClr val="dk2"/>
                </a:solidFill>
                <a:latin typeface="Montserrat"/>
                <a:ea typeface="Montserrat"/>
                <a:cs typeface="Montserrat"/>
                <a:sym typeface="Montserrat"/>
              </a:rPr>
              <a:t>replace</a:t>
            </a:r>
            <a:r>
              <a:rPr lang="en-GB" sz="2800">
                <a:solidFill>
                  <a:schemeClr val="dk2"/>
                </a:solidFill>
                <a:latin typeface="Montserrat"/>
                <a:ea typeface="Montserrat"/>
                <a:cs typeface="Montserrat"/>
                <a:sym typeface="Montserrat"/>
              </a:rPr>
              <a:t> the text between the opening and closing paragraph tags (</a:t>
            </a:r>
            <a:r>
              <a:rPr b="1" lang="en-GB" sz="2800">
                <a:solidFill>
                  <a:schemeClr val="dk2"/>
                </a:solidFill>
                <a:latin typeface="Montserrat"/>
                <a:ea typeface="Montserrat"/>
                <a:cs typeface="Montserrat"/>
                <a:sym typeface="Montserrat"/>
              </a:rPr>
              <a:t>&lt;p&gt;</a:t>
            </a:r>
            <a:r>
              <a:rPr lang="en-GB" sz="2800">
                <a:solidFill>
                  <a:schemeClr val="dk2"/>
                </a:solidFill>
                <a:latin typeface="Montserrat"/>
                <a:ea typeface="Montserrat"/>
                <a:cs typeface="Montserrat"/>
                <a:sym typeface="Montserrat"/>
              </a:rPr>
              <a:t> and</a:t>
            </a:r>
            <a:r>
              <a:rPr b="1" lang="en-GB" sz="2800">
                <a:solidFill>
                  <a:schemeClr val="dk2"/>
                </a:solidFill>
                <a:latin typeface="Montserrat"/>
                <a:ea typeface="Montserrat"/>
                <a:cs typeface="Montserrat"/>
                <a:sym typeface="Montserrat"/>
              </a:rPr>
              <a:t> &lt;/p&gt;</a:t>
            </a:r>
            <a:r>
              <a:rPr lang="en-GB" sz="2800">
                <a:solidFill>
                  <a:schemeClr val="dk2"/>
                </a:solidFill>
                <a:latin typeface="Montserrat"/>
                <a:ea typeface="Montserrat"/>
                <a:cs typeface="Montserrat"/>
                <a:sym typeface="Montserrat"/>
              </a:rPr>
              <a:t>) on the two lines with text that is relevant to the subject of the page.</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Save all four HTML files in your text editor and reload your page in the web browser to see the changes. Make sure to click through the four pages to check each one.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21" name="Google Shape;321;p45"/>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322" name="Google Shape;322;p45"/>
          <p:cNvPicPr preferRelativeResize="0"/>
          <p:nvPr/>
        </p:nvPicPr>
        <p:blipFill>
          <a:blip r:embed="rId3">
            <a:alphaModFix/>
          </a:blip>
          <a:stretch>
            <a:fillRect/>
          </a:stretch>
        </p:blipFill>
        <p:spPr>
          <a:xfrm>
            <a:off x="10053850" y="3653375"/>
            <a:ext cx="7955175" cy="253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160" name="Google Shape;160;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61" name="Google Shape;161;p28"/>
          <p:cNvSpPr txBox="1"/>
          <p:nvPr>
            <p:ph idx="1" type="body"/>
          </p:nvPr>
        </p:nvSpPr>
        <p:spPr>
          <a:xfrm>
            <a:off x="906150" y="2199450"/>
            <a:ext cx="15827700" cy="6345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a:t>Our client, Fab Gadget Ltd., has asked us to create a multi-page website to help them advertise their new products and enable customers to get in touch with them. You have been supplied with a template of an HTML document that sets out the basic content of a page and a template of a CSS document that has some starting points for the design of the site. </a:t>
            </a:r>
            <a:endParaRPr/>
          </a:p>
          <a:p>
            <a:pPr indent="0" lvl="0" marL="0" rtl="0" algn="l">
              <a:lnSpc>
                <a:spcPct val="115000"/>
              </a:lnSpc>
              <a:spcBef>
                <a:spcPts val="0"/>
              </a:spcBef>
              <a:spcAft>
                <a:spcPts val="0"/>
              </a:spcAft>
              <a:buNone/>
            </a:pPr>
            <a:r>
              <a:rPr lang="en-GB"/>
              <a:t> </a:t>
            </a:r>
            <a:endParaRPr/>
          </a:p>
          <a:p>
            <a:pPr indent="0" lvl="0" marL="0" rtl="0" algn="l">
              <a:spcBef>
                <a:spcPts val="0"/>
              </a:spcBef>
              <a:spcAft>
                <a:spcPts val="0"/>
              </a:spcAft>
              <a:buNone/>
            </a:pPr>
            <a:r>
              <a:rPr lang="en-GB"/>
              <a:t>Work through the steps in this worksheet to create your own website for the client. You will need a copy of the logo that you created in Lesson 2 and the video that you created in Lesson 3. </a:t>
            </a:r>
            <a:endParaRPr/>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328" name="Google Shape;328;p4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29" name="Google Shape;329;p46"/>
          <p:cNvSpPr txBox="1"/>
          <p:nvPr/>
        </p:nvSpPr>
        <p:spPr>
          <a:xfrm>
            <a:off x="91795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9</a:t>
            </a:r>
            <a:endParaRPr b="1" sz="3500">
              <a:solidFill>
                <a:srgbClr val="FFFFFF"/>
              </a:solidFill>
              <a:latin typeface="Montserrat"/>
              <a:ea typeface="Montserrat"/>
              <a:cs typeface="Montserrat"/>
              <a:sym typeface="Montserrat"/>
            </a:endParaRPr>
          </a:p>
        </p:txBody>
      </p:sp>
      <p:sp>
        <p:nvSpPr>
          <p:cNvPr id="330" name="Google Shape;330;p46"/>
          <p:cNvSpPr txBox="1"/>
          <p:nvPr/>
        </p:nvSpPr>
        <p:spPr>
          <a:xfrm>
            <a:off x="917950" y="4375650"/>
            <a:ext cx="7902000" cy="38571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6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W3Schools has a great article on HTML forms here: </a:t>
            </a:r>
            <a:r>
              <a:rPr lang="en-GB" sz="2800" u="sng">
                <a:solidFill>
                  <a:schemeClr val="dk2"/>
                </a:solidFill>
                <a:latin typeface="Montserrat"/>
                <a:ea typeface="Montserrat"/>
                <a:cs typeface="Montserrat"/>
                <a:sym typeface="Montserrat"/>
                <a:hlinkClick r:id="rId3">
                  <a:extLst>
                    <a:ext uri="{A12FA001-AC4F-418D-AE19-62706E023703}">
                      <ahyp:hlinkClr val="tx"/>
                    </a:ext>
                  </a:extLst>
                </a:hlinkClick>
              </a:rPr>
              <a:t>oaknat.uk/comp-tag-form</a:t>
            </a:r>
            <a:endParaRPr sz="2800" u="sng">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Read the article and use the example form to add a contact form on your </a:t>
            </a:r>
            <a:r>
              <a:rPr b="1" lang="en-GB" sz="2800">
                <a:solidFill>
                  <a:schemeClr val="dk2"/>
                </a:solidFill>
                <a:latin typeface="Montserrat"/>
                <a:ea typeface="Montserrat"/>
                <a:cs typeface="Montserrat"/>
                <a:sym typeface="Montserrat"/>
              </a:rPr>
              <a:t>contact.html</a:t>
            </a:r>
            <a:r>
              <a:rPr lang="en-GB" sz="2800">
                <a:solidFill>
                  <a:schemeClr val="dk2"/>
                </a:solidFill>
                <a:latin typeface="Montserrat"/>
                <a:ea typeface="Montserrat"/>
                <a:cs typeface="Montserrat"/>
                <a:sym typeface="Montserrat"/>
              </a:rPr>
              <a:t> page.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31" name="Google Shape;331;p46"/>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332" name="Google Shape;332;p46"/>
          <p:cNvPicPr preferRelativeResize="0"/>
          <p:nvPr/>
        </p:nvPicPr>
        <p:blipFill>
          <a:blip r:embed="rId4">
            <a:alphaModFix/>
          </a:blip>
          <a:stretch>
            <a:fillRect/>
          </a:stretch>
        </p:blipFill>
        <p:spPr>
          <a:xfrm>
            <a:off x="10097941" y="1900300"/>
            <a:ext cx="6460684" cy="6332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338" name="Google Shape;338;p4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39" name="Google Shape;339;p47"/>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10 </a:t>
            </a:r>
            <a:endParaRPr b="1" sz="3500">
              <a:solidFill>
                <a:srgbClr val="FFFFFF"/>
              </a:solidFill>
              <a:latin typeface="Montserrat"/>
              <a:ea typeface="Montserrat"/>
              <a:cs typeface="Montserrat"/>
              <a:sym typeface="Montserrat"/>
            </a:endParaRPr>
          </a:p>
        </p:txBody>
      </p:sp>
      <p:sp>
        <p:nvSpPr>
          <p:cNvPr id="340" name="Google Shape;340;p47"/>
          <p:cNvSpPr txBox="1"/>
          <p:nvPr/>
        </p:nvSpPr>
        <p:spPr>
          <a:xfrm>
            <a:off x="917950" y="4375650"/>
            <a:ext cx="16452000" cy="24123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Open the </a:t>
            </a:r>
            <a:r>
              <a:rPr b="1" lang="en-GB" sz="2800">
                <a:solidFill>
                  <a:schemeClr val="dk2"/>
                </a:solidFill>
                <a:latin typeface="Montserrat"/>
                <a:ea typeface="Montserrat"/>
                <a:cs typeface="Montserrat"/>
                <a:sym typeface="Montserrat"/>
              </a:rPr>
              <a:t>video.html</a:t>
            </a:r>
            <a:r>
              <a:rPr lang="en-GB" sz="2800">
                <a:solidFill>
                  <a:schemeClr val="dk2"/>
                </a:solidFill>
                <a:latin typeface="Montserrat"/>
                <a:ea typeface="Montserrat"/>
                <a:cs typeface="Montserrat"/>
                <a:sym typeface="Montserrat"/>
              </a:rPr>
              <a:t> file in your text editor and go to the end of </a:t>
            </a:r>
            <a:r>
              <a:rPr b="1" lang="en-GB" sz="2800">
                <a:solidFill>
                  <a:schemeClr val="dk2"/>
                </a:solidFill>
                <a:latin typeface="Montserrat"/>
                <a:ea typeface="Montserrat"/>
                <a:cs typeface="Montserrat"/>
                <a:sym typeface="Montserrat"/>
              </a:rPr>
              <a:t>line 31</a:t>
            </a:r>
            <a:r>
              <a:rPr lang="en-GB" sz="2800">
                <a:solidFill>
                  <a:schemeClr val="dk2"/>
                </a:solidFill>
                <a:latin typeface="Montserrat"/>
                <a:ea typeface="Montserrat"/>
                <a:cs typeface="Montserrat"/>
                <a:sym typeface="Montserrat"/>
              </a:rPr>
              <a:t>. Press </a:t>
            </a:r>
            <a:r>
              <a:rPr b="1" lang="en-GB" sz="2800">
                <a:solidFill>
                  <a:schemeClr val="dk2"/>
                </a:solidFill>
                <a:latin typeface="Montserrat"/>
                <a:ea typeface="Montserrat"/>
                <a:cs typeface="Montserrat"/>
                <a:sym typeface="Montserrat"/>
              </a:rPr>
              <a:t>Enter</a:t>
            </a:r>
            <a:r>
              <a:rPr lang="en-GB" sz="2800">
                <a:solidFill>
                  <a:schemeClr val="dk2"/>
                </a:solidFill>
                <a:latin typeface="Montserrat"/>
                <a:ea typeface="Montserrat"/>
                <a:cs typeface="Montserrat"/>
                <a:sym typeface="Montserrat"/>
              </a:rPr>
              <a:t> to create a new line.</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Add the following code to load your video file onto the page: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41" name="Google Shape;341;p47"/>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342" name="Google Shape;342;p47"/>
          <p:cNvPicPr preferRelativeResize="0"/>
          <p:nvPr/>
        </p:nvPicPr>
        <p:blipFill>
          <a:blip r:embed="rId3">
            <a:alphaModFix/>
          </a:blip>
          <a:stretch>
            <a:fillRect/>
          </a:stretch>
        </p:blipFill>
        <p:spPr>
          <a:xfrm>
            <a:off x="7960297" y="6240100"/>
            <a:ext cx="9245428" cy="2598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348" name="Google Shape;348;p4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49" name="Google Shape;349;p48"/>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10 - Continued </a:t>
            </a:r>
            <a:endParaRPr b="1" sz="3500">
              <a:solidFill>
                <a:srgbClr val="FFFFFF"/>
              </a:solidFill>
              <a:latin typeface="Montserrat"/>
              <a:ea typeface="Montserrat"/>
              <a:cs typeface="Montserrat"/>
              <a:sym typeface="Montserrat"/>
            </a:endParaRPr>
          </a:p>
        </p:txBody>
      </p:sp>
      <p:sp>
        <p:nvSpPr>
          <p:cNvPr id="350" name="Google Shape;350;p48"/>
          <p:cNvSpPr txBox="1"/>
          <p:nvPr/>
        </p:nvSpPr>
        <p:spPr>
          <a:xfrm>
            <a:off x="917950" y="4375650"/>
            <a:ext cx="16452000" cy="24123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You might notice that the </a:t>
            </a:r>
            <a:r>
              <a:rPr b="1" lang="en-GB" sz="2800">
                <a:solidFill>
                  <a:schemeClr val="dk2"/>
                </a:solidFill>
                <a:latin typeface="Montserrat"/>
                <a:ea typeface="Montserrat"/>
                <a:cs typeface="Montserrat"/>
                <a:sym typeface="Montserrat"/>
              </a:rPr>
              <a:t>video</a:t>
            </a:r>
            <a:r>
              <a:rPr lang="en-GB" sz="2800">
                <a:solidFill>
                  <a:schemeClr val="dk2"/>
                </a:solidFill>
                <a:latin typeface="Montserrat"/>
                <a:ea typeface="Montserrat"/>
                <a:cs typeface="Montserrat"/>
                <a:sym typeface="Montserrat"/>
              </a:rPr>
              <a:t> tag uses an </a:t>
            </a:r>
            <a:r>
              <a:rPr b="1" lang="en-GB" sz="2800">
                <a:solidFill>
                  <a:schemeClr val="dk2"/>
                </a:solidFill>
                <a:latin typeface="Montserrat"/>
                <a:ea typeface="Montserrat"/>
                <a:cs typeface="Montserrat"/>
                <a:sym typeface="Montserrat"/>
              </a:rPr>
              <a:t>src</a:t>
            </a:r>
            <a:r>
              <a:rPr lang="en-GB" sz="2800">
                <a:solidFill>
                  <a:schemeClr val="dk2"/>
                </a:solidFill>
                <a:latin typeface="Montserrat"/>
                <a:ea typeface="Montserrat"/>
                <a:cs typeface="Montserrat"/>
                <a:sym typeface="Montserrat"/>
              </a:rPr>
              <a:t> parameter in the same way that the </a:t>
            </a:r>
            <a:r>
              <a:rPr b="1" lang="en-GB" sz="2800">
                <a:solidFill>
                  <a:schemeClr val="dk2"/>
                </a:solidFill>
                <a:latin typeface="Montserrat"/>
                <a:ea typeface="Montserrat"/>
                <a:cs typeface="Montserrat"/>
                <a:sym typeface="Montserrat"/>
              </a:rPr>
              <a:t>img</a:t>
            </a:r>
            <a:r>
              <a:rPr lang="en-GB" sz="2800">
                <a:solidFill>
                  <a:schemeClr val="dk2"/>
                </a:solidFill>
                <a:latin typeface="Montserrat"/>
                <a:ea typeface="Montserrat"/>
                <a:cs typeface="Montserrat"/>
                <a:sym typeface="Montserrat"/>
              </a:rPr>
              <a:t> tag did for the logo. Copy your video from last lesson into your </a:t>
            </a:r>
            <a:r>
              <a:rPr b="1" lang="en-GB" sz="2800">
                <a:solidFill>
                  <a:schemeClr val="dk2"/>
                </a:solidFill>
                <a:latin typeface="Montserrat"/>
                <a:ea typeface="Montserrat"/>
                <a:cs typeface="Montserrat"/>
                <a:sym typeface="Montserrat"/>
              </a:rPr>
              <a:t>images</a:t>
            </a:r>
            <a:r>
              <a:rPr lang="en-GB" sz="2800">
                <a:solidFill>
                  <a:schemeClr val="dk2"/>
                </a:solidFill>
                <a:latin typeface="Montserrat"/>
                <a:ea typeface="Montserrat"/>
                <a:cs typeface="Montserrat"/>
                <a:sym typeface="Montserrat"/>
              </a:rPr>
              <a:t> subdirectory and rename it </a:t>
            </a:r>
            <a:r>
              <a:rPr b="1" lang="en-GB" sz="2800">
                <a:solidFill>
                  <a:schemeClr val="dk2"/>
                </a:solidFill>
                <a:latin typeface="Montserrat"/>
                <a:ea typeface="Montserrat"/>
                <a:cs typeface="Montserrat"/>
                <a:sym typeface="Montserrat"/>
              </a:rPr>
              <a:t>mower.mp4</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Save the </a:t>
            </a:r>
            <a:r>
              <a:rPr b="1" lang="en-GB" sz="2800">
                <a:solidFill>
                  <a:schemeClr val="dk2"/>
                </a:solidFill>
                <a:latin typeface="Montserrat"/>
                <a:ea typeface="Montserrat"/>
                <a:cs typeface="Montserrat"/>
                <a:sym typeface="Montserrat"/>
              </a:rPr>
              <a:t>video.html</a:t>
            </a:r>
            <a:r>
              <a:rPr lang="en-GB" sz="2800">
                <a:solidFill>
                  <a:schemeClr val="dk2"/>
                </a:solidFill>
                <a:latin typeface="Montserrat"/>
                <a:ea typeface="Montserrat"/>
                <a:cs typeface="Montserrat"/>
                <a:sym typeface="Montserrat"/>
              </a:rPr>
              <a:t> file and reload it in your browser to check that the file loads.</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51" name="Google Shape;351;p4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357" name="Google Shape;357;p4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58" name="Google Shape;358;p49"/>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11 </a:t>
            </a:r>
            <a:endParaRPr b="1" sz="3500">
              <a:solidFill>
                <a:srgbClr val="FFFFFF"/>
              </a:solidFill>
              <a:latin typeface="Montserrat"/>
              <a:ea typeface="Montserrat"/>
              <a:cs typeface="Montserrat"/>
              <a:sym typeface="Montserrat"/>
            </a:endParaRPr>
          </a:p>
        </p:txBody>
      </p:sp>
      <p:sp>
        <p:nvSpPr>
          <p:cNvPr id="359" name="Google Shape;359;p49"/>
          <p:cNvSpPr txBox="1"/>
          <p:nvPr/>
        </p:nvSpPr>
        <p:spPr>
          <a:xfrm>
            <a:off x="917950" y="4375650"/>
            <a:ext cx="16452000" cy="292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Add some more </a:t>
            </a:r>
            <a:r>
              <a:rPr b="1" lang="en-GB" sz="2800">
                <a:solidFill>
                  <a:schemeClr val="dk2"/>
                </a:solidFill>
                <a:latin typeface="Montserrat"/>
                <a:ea typeface="Montserrat"/>
                <a:cs typeface="Montserrat"/>
                <a:sym typeface="Montserrat"/>
              </a:rPr>
              <a:t>images</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4572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Open the </a:t>
            </a:r>
            <a:r>
              <a:rPr b="1" lang="en-GB" sz="2800">
                <a:solidFill>
                  <a:schemeClr val="dk2"/>
                </a:solidFill>
                <a:latin typeface="Montserrat"/>
                <a:ea typeface="Montserrat"/>
                <a:cs typeface="Montserrat"/>
                <a:sym typeface="Montserrat"/>
              </a:rPr>
              <a:t>mower.html</a:t>
            </a:r>
            <a:r>
              <a:rPr lang="en-GB" sz="2800">
                <a:solidFill>
                  <a:schemeClr val="dk2"/>
                </a:solidFill>
                <a:latin typeface="Montserrat"/>
                <a:ea typeface="Montserrat"/>
                <a:cs typeface="Montserrat"/>
                <a:sym typeface="Montserrat"/>
              </a:rPr>
              <a:t> file in your text editor. Pay attention to </a:t>
            </a:r>
            <a:r>
              <a:rPr b="1" lang="en-GB" sz="2800">
                <a:solidFill>
                  <a:schemeClr val="dk2"/>
                </a:solidFill>
                <a:latin typeface="Montserrat"/>
                <a:ea typeface="Montserrat"/>
                <a:cs typeface="Montserrat"/>
                <a:sym typeface="Montserrat"/>
              </a:rPr>
              <a:t>line 12</a:t>
            </a:r>
            <a:r>
              <a:rPr lang="en-GB" sz="2800">
                <a:solidFill>
                  <a:schemeClr val="dk2"/>
                </a:solidFill>
                <a:latin typeface="Montserrat"/>
                <a:ea typeface="Montserrat"/>
                <a:cs typeface="Montserrat"/>
                <a:sym typeface="Montserrat"/>
              </a:rPr>
              <a:t> where the logo gets added to the page.</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Visit the following website and search for some pictures of robotic lawnmowers: </a:t>
            </a:r>
            <a:r>
              <a:rPr lang="en-GB" sz="2800" u="sng">
                <a:solidFill>
                  <a:schemeClr val="dk2"/>
                </a:solidFill>
                <a:latin typeface="Montserrat"/>
                <a:ea typeface="Montserrat"/>
                <a:cs typeface="Montserrat"/>
                <a:sym typeface="Montserrat"/>
                <a:hlinkClick r:id="rId3">
                  <a:extLst>
                    <a:ext uri="{A12FA001-AC4F-418D-AE19-62706E023703}">
                      <ahyp:hlinkClr val="tx"/>
                    </a:ext>
                  </a:extLst>
                </a:hlinkClick>
              </a:rPr>
              <a:t>oaknat.uk/comp-cc-license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60" name="Google Shape;360;p49"/>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361" name="Google Shape;361;p49"/>
          <p:cNvPicPr preferRelativeResize="0"/>
          <p:nvPr/>
        </p:nvPicPr>
        <p:blipFill>
          <a:blip r:embed="rId4">
            <a:alphaModFix/>
          </a:blip>
          <a:stretch>
            <a:fillRect/>
          </a:stretch>
        </p:blipFill>
        <p:spPr>
          <a:xfrm>
            <a:off x="2721900" y="7298850"/>
            <a:ext cx="14394600" cy="151522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367" name="Google Shape;367;p5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68" name="Google Shape;368;p50"/>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11 - Continued </a:t>
            </a:r>
            <a:endParaRPr b="1" sz="3500">
              <a:solidFill>
                <a:srgbClr val="FFFFFF"/>
              </a:solidFill>
              <a:latin typeface="Montserrat"/>
              <a:ea typeface="Montserrat"/>
              <a:cs typeface="Montserrat"/>
              <a:sym typeface="Montserrat"/>
            </a:endParaRPr>
          </a:p>
        </p:txBody>
      </p:sp>
      <p:sp>
        <p:nvSpPr>
          <p:cNvPr id="369" name="Google Shape;369;p50"/>
          <p:cNvSpPr txBox="1"/>
          <p:nvPr/>
        </p:nvSpPr>
        <p:spPr>
          <a:xfrm>
            <a:off x="917950" y="4375650"/>
            <a:ext cx="16452000" cy="16290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Download the images to your </a:t>
            </a:r>
            <a:r>
              <a:rPr b="1" lang="en-GB" sz="2800">
                <a:solidFill>
                  <a:schemeClr val="dk2"/>
                </a:solidFill>
                <a:latin typeface="Montserrat"/>
                <a:ea typeface="Montserrat"/>
                <a:cs typeface="Montserrat"/>
                <a:sym typeface="Montserrat"/>
              </a:rPr>
              <a:t>images</a:t>
            </a:r>
            <a:r>
              <a:rPr lang="en-GB" sz="2800">
                <a:solidFill>
                  <a:schemeClr val="dk2"/>
                </a:solidFill>
                <a:latin typeface="Montserrat"/>
                <a:ea typeface="Montserrat"/>
                <a:cs typeface="Montserrat"/>
                <a:sym typeface="Montserrat"/>
              </a:rPr>
              <a:t> subdirectory. If you like, you could rename them.</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Using line 12 as a reference, add your downloaded images to the </a:t>
            </a:r>
            <a:r>
              <a:rPr b="1" lang="en-GB" sz="2800">
                <a:solidFill>
                  <a:schemeClr val="dk2"/>
                </a:solidFill>
                <a:latin typeface="Montserrat"/>
                <a:ea typeface="Montserrat"/>
                <a:cs typeface="Montserrat"/>
                <a:sym typeface="Montserrat"/>
              </a:rPr>
              <a:t>mower.html</a:t>
            </a:r>
            <a:r>
              <a:rPr lang="en-GB" sz="2800">
                <a:solidFill>
                  <a:schemeClr val="dk2"/>
                </a:solidFill>
                <a:latin typeface="Montserrat"/>
                <a:ea typeface="Montserrat"/>
                <a:cs typeface="Montserrat"/>
                <a:sym typeface="Montserrat"/>
              </a:rPr>
              <a:t> page.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70" name="Google Shape;370;p5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376" name="Google Shape;376;p5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77" name="Google Shape;377;p51"/>
          <p:cNvSpPr txBox="1"/>
          <p:nvPr/>
        </p:nvSpPr>
        <p:spPr>
          <a:xfrm>
            <a:off x="917950" y="3154650"/>
            <a:ext cx="69522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11 - Continued</a:t>
            </a:r>
            <a:endParaRPr b="1" sz="3500">
              <a:solidFill>
                <a:srgbClr val="FFFFFF"/>
              </a:solidFill>
              <a:latin typeface="Montserrat"/>
              <a:ea typeface="Montserrat"/>
              <a:cs typeface="Montserrat"/>
              <a:sym typeface="Montserrat"/>
            </a:endParaRPr>
          </a:p>
        </p:txBody>
      </p:sp>
      <p:sp>
        <p:nvSpPr>
          <p:cNvPr id="378" name="Google Shape;378;p51"/>
          <p:cNvSpPr txBox="1"/>
          <p:nvPr/>
        </p:nvSpPr>
        <p:spPr>
          <a:xfrm>
            <a:off x="917950" y="4375650"/>
            <a:ext cx="6952200" cy="45636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Save the </a:t>
            </a:r>
            <a:r>
              <a:rPr b="1" lang="en-GB" sz="2800">
                <a:solidFill>
                  <a:schemeClr val="dk2"/>
                </a:solidFill>
                <a:latin typeface="Montserrat"/>
                <a:ea typeface="Montserrat"/>
                <a:cs typeface="Montserrat"/>
                <a:sym typeface="Montserrat"/>
              </a:rPr>
              <a:t>mower.html</a:t>
            </a:r>
            <a:r>
              <a:rPr lang="en-GB" sz="2800">
                <a:solidFill>
                  <a:schemeClr val="dk2"/>
                </a:solidFill>
                <a:latin typeface="Montserrat"/>
                <a:ea typeface="Montserrat"/>
                <a:cs typeface="Montserrat"/>
                <a:sym typeface="Montserrat"/>
              </a:rPr>
              <a:t> file, reload it in your web browser, and check that the images load correctly</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If you need more help adding images, visit the W3Schools page on HTML images: </a:t>
            </a:r>
            <a:r>
              <a:rPr lang="en-GB" sz="2800" u="sng">
                <a:solidFill>
                  <a:schemeClr val="dk2"/>
                </a:solidFill>
                <a:latin typeface="Montserrat"/>
                <a:ea typeface="Montserrat"/>
                <a:cs typeface="Montserrat"/>
                <a:sym typeface="Montserrat"/>
                <a:hlinkClick r:id="rId3">
                  <a:extLst>
                    <a:ext uri="{A12FA001-AC4F-418D-AE19-62706E023703}">
                      <ahyp:hlinkClr val="tx"/>
                    </a:ext>
                  </a:extLst>
                </a:hlinkClick>
              </a:rPr>
              <a:t>oaknat.uk/comp-tag-img</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79" name="Google Shape;379;p5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380" name="Google Shape;380;p51"/>
          <p:cNvPicPr preferRelativeResize="0"/>
          <p:nvPr/>
        </p:nvPicPr>
        <p:blipFill>
          <a:blip r:embed="rId4">
            <a:alphaModFix/>
          </a:blip>
          <a:stretch>
            <a:fillRect/>
          </a:stretch>
        </p:blipFill>
        <p:spPr>
          <a:xfrm>
            <a:off x="8086050" y="3154650"/>
            <a:ext cx="9592926" cy="5306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386" name="Google Shape;386;p5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87" name="Google Shape;387;p52"/>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12 </a:t>
            </a:r>
            <a:endParaRPr b="1" sz="3500">
              <a:solidFill>
                <a:srgbClr val="FFFFFF"/>
              </a:solidFill>
              <a:latin typeface="Montserrat"/>
              <a:ea typeface="Montserrat"/>
              <a:cs typeface="Montserrat"/>
              <a:sym typeface="Montserrat"/>
            </a:endParaRPr>
          </a:p>
        </p:txBody>
      </p:sp>
      <p:sp>
        <p:nvSpPr>
          <p:cNvPr id="388" name="Google Shape;388;p52"/>
          <p:cNvSpPr txBox="1"/>
          <p:nvPr/>
        </p:nvSpPr>
        <p:spPr>
          <a:xfrm>
            <a:off x="917950" y="4375650"/>
            <a:ext cx="16452000" cy="4121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some </a:t>
            </a:r>
            <a:r>
              <a:rPr b="1" lang="en-GB" sz="2800">
                <a:solidFill>
                  <a:schemeClr val="dk2"/>
                </a:solidFill>
                <a:latin typeface="Montserrat"/>
                <a:ea typeface="Montserrat"/>
                <a:cs typeface="Montserrat"/>
                <a:sym typeface="Montserrat"/>
              </a:rPr>
              <a:t>style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So far, you have been working on the content of your website. This has all been controlled through the HTML files for each page. You are now going to look at the style of the website. This is controlled through the CSS file in the website.</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Open the </a:t>
            </a:r>
            <a:r>
              <a:rPr b="1" lang="en-GB" sz="2800">
                <a:solidFill>
                  <a:schemeClr val="dk2"/>
                </a:solidFill>
                <a:latin typeface="Montserrat"/>
                <a:ea typeface="Montserrat"/>
                <a:cs typeface="Montserrat"/>
                <a:sym typeface="Montserrat"/>
              </a:rPr>
              <a:t>style.css</a:t>
            </a:r>
            <a:r>
              <a:rPr lang="en-GB" sz="2800">
                <a:solidFill>
                  <a:schemeClr val="dk2"/>
                </a:solidFill>
                <a:latin typeface="Montserrat"/>
                <a:ea typeface="Montserrat"/>
                <a:cs typeface="Montserrat"/>
                <a:sym typeface="Montserrat"/>
              </a:rPr>
              <a:t> file in your text editor.</a:t>
            </a:r>
            <a:endParaRPr sz="2800">
              <a:solidFill>
                <a:schemeClr val="dk2"/>
              </a:solidFill>
              <a:latin typeface="Montserrat"/>
              <a:ea typeface="Montserrat"/>
              <a:cs typeface="Montserrat"/>
              <a:sym typeface="Montserrat"/>
            </a:endParaRPr>
          </a:p>
          <a:p>
            <a:pPr indent="-406400" lvl="0" marL="457200" rtl="0" algn="l">
              <a:lnSpc>
                <a:spcPct val="115000"/>
              </a:lnSpc>
              <a:spcBef>
                <a:spcPts val="6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Some basic styles have been included for you. These control the fonts being used and the layout of items on the page.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89" name="Google Shape;389;p5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395" name="Google Shape;395;p5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96" name="Google Shape;396;p53"/>
          <p:cNvSpPr txBox="1"/>
          <p:nvPr/>
        </p:nvSpPr>
        <p:spPr>
          <a:xfrm>
            <a:off x="917950" y="3154650"/>
            <a:ext cx="11456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12 - Continued </a:t>
            </a:r>
            <a:endParaRPr b="1" sz="3500">
              <a:solidFill>
                <a:srgbClr val="FFFFFF"/>
              </a:solidFill>
              <a:latin typeface="Montserrat"/>
              <a:ea typeface="Montserrat"/>
              <a:cs typeface="Montserrat"/>
              <a:sym typeface="Montserrat"/>
            </a:endParaRPr>
          </a:p>
        </p:txBody>
      </p:sp>
      <p:sp>
        <p:nvSpPr>
          <p:cNvPr id="397" name="Google Shape;397;p53"/>
          <p:cNvSpPr txBox="1"/>
          <p:nvPr/>
        </p:nvSpPr>
        <p:spPr>
          <a:xfrm>
            <a:off x="917950" y="4375650"/>
            <a:ext cx="11456100" cy="4462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Each </a:t>
            </a:r>
            <a:r>
              <a:rPr b="1" lang="en-GB" sz="2800">
                <a:solidFill>
                  <a:schemeClr val="dk2"/>
                </a:solidFill>
                <a:latin typeface="Montserrat"/>
                <a:ea typeface="Montserrat"/>
                <a:cs typeface="Montserrat"/>
                <a:sym typeface="Montserrat"/>
              </a:rPr>
              <a:t>CSS</a:t>
            </a:r>
            <a:r>
              <a:rPr lang="en-GB" sz="2800">
                <a:solidFill>
                  <a:schemeClr val="dk2"/>
                </a:solidFill>
                <a:latin typeface="Montserrat"/>
                <a:ea typeface="Montserrat"/>
                <a:cs typeface="Montserrat"/>
                <a:sym typeface="Montserrat"/>
              </a:rPr>
              <a:t> rule targets one or more </a:t>
            </a:r>
            <a:r>
              <a:rPr b="1" lang="en-GB" sz="2800">
                <a:solidFill>
                  <a:schemeClr val="dk2"/>
                </a:solidFill>
                <a:latin typeface="Montserrat"/>
                <a:ea typeface="Montserrat"/>
                <a:cs typeface="Montserrat"/>
                <a:sym typeface="Montserrat"/>
              </a:rPr>
              <a:t>HTML</a:t>
            </a:r>
            <a:r>
              <a:rPr lang="en-GB" sz="2800">
                <a:solidFill>
                  <a:schemeClr val="dk2"/>
                </a:solidFill>
                <a:latin typeface="Montserrat"/>
                <a:ea typeface="Montserrat"/>
                <a:cs typeface="Montserrat"/>
                <a:sym typeface="Montserrat"/>
              </a:rPr>
              <a:t> tags. The stylistic elements of that HTML tag are then defined within the CSS rule.</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For example, the CSS rule on </a:t>
            </a:r>
            <a:r>
              <a:rPr b="1" lang="en-GB" sz="2800">
                <a:solidFill>
                  <a:schemeClr val="dk2"/>
                </a:solidFill>
                <a:latin typeface="Montserrat"/>
                <a:ea typeface="Montserrat"/>
                <a:cs typeface="Montserrat"/>
                <a:sym typeface="Montserrat"/>
              </a:rPr>
              <a:t>lines 12 through 16</a:t>
            </a:r>
            <a:r>
              <a:rPr lang="en-GB" sz="2800">
                <a:solidFill>
                  <a:schemeClr val="dk2"/>
                </a:solidFill>
                <a:latin typeface="Montserrat"/>
                <a:ea typeface="Montserrat"/>
                <a:cs typeface="Montserrat"/>
                <a:sym typeface="Montserrat"/>
              </a:rPr>
              <a:t> targets the </a:t>
            </a:r>
            <a:r>
              <a:rPr b="1" lang="en-GB" sz="2800">
                <a:solidFill>
                  <a:schemeClr val="dk2"/>
                </a:solidFill>
                <a:latin typeface="Montserrat"/>
                <a:ea typeface="Montserrat"/>
                <a:cs typeface="Montserrat"/>
                <a:sym typeface="Montserrat"/>
              </a:rPr>
              <a:t>&lt;html&gt;</a:t>
            </a:r>
            <a:r>
              <a:rPr lang="en-GB" sz="2800">
                <a:solidFill>
                  <a:schemeClr val="dk2"/>
                </a:solidFill>
                <a:latin typeface="Montserrat"/>
                <a:ea typeface="Montserrat"/>
                <a:cs typeface="Montserrat"/>
                <a:sym typeface="Montserrat"/>
              </a:rPr>
              <a:t> tag in the HTML document. You need to set the width of this tag to 70% of the browser window size, centre the element in the middle of the screen (margin: auto), and then set the background colour to the hex value of </a:t>
            </a:r>
            <a:r>
              <a:rPr b="1" lang="en-GB" sz="2800">
                <a:solidFill>
                  <a:schemeClr val="dk2"/>
                </a:solidFill>
                <a:latin typeface="Montserrat"/>
                <a:ea typeface="Montserrat"/>
                <a:cs typeface="Montserrat"/>
                <a:sym typeface="Montserrat"/>
              </a:rPr>
              <a:t>CCCCCC</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98" name="Google Shape;398;p53"/>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399" name="Google Shape;399;p53"/>
          <p:cNvPicPr preferRelativeResize="0"/>
          <p:nvPr/>
        </p:nvPicPr>
        <p:blipFill>
          <a:blip r:embed="rId3">
            <a:alphaModFix/>
          </a:blip>
          <a:stretch>
            <a:fillRect/>
          </a:stretch>
        </p:blipFill>
        <p:spPr>
          <a:xfrm>
            <a:off x="12591600" y="5016100"/>
            <a:ext cx="5505850" cy="2285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405" name="Google Shape;405;p5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06" name="Google Shape;406;p54"/>
          <p:cNvSpPr txBox="1"/>
          <p:nvPr/>
        </p:nvSpPr>
        <p:spPr>
          <a:xfrm>
            <a:off x="917950" y="3154650"/>
            <a:ext cx="8100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13 </a:t>
            </a:r>
            <a:endParaRPr b="1" sz="3500">
              <a:solidFill>
                <a:srgbClr val="FFFFFF"/>
              </a:solidFill>
              <a:latin typeface="Montserrat"/>
              <a:ea typeface="Montserrat"/>
              <a:cs typeface="Montserrat"/>
              <a:sym typeface="Montserrat"/>
            </a:endParaRPr>
          </a:p>
        </p:txBody>
      </p:sp>
      <p:sp>
        <p:nvSpPr>
          <p:cNvPr id="407" name="Google Shape;407;p54"/>
          <p:cNvSpPr txBox="1"/>
          <p:nvPr/>
        </p:nvSpPr>
        <p:spPr>
          <a:xfrm>
            <a:off x="917950" y="4375650"/>
            <a:ext cx="8100000" cy="4121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Change the </a:t>
            </a:r>
            <a:r>
              <a:rPr b="1" lang="en-GB" sz="2800">
                <a:solidFill>
                  <a:schemeClr val="dk2"/>
                </a:solidFill>
                <a:latin typeface="Montserrat"/>
                <a:ea typeface="Montserrat"/>
                <a:cs typeface="Montserrat"/>
                <a:sym typeface="Montserrat"/>
              </a:rPr>
              <a:t>colours</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457200" rtl="0" algn="l">
              <a:lnSpc>
                <a:spcPct val="115000"/>
              </a:lnSpc>
              <a:spcBef>
                <a:spcPts val="6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Go to </a:t>
            </a:r>
            <a:r>
              <a:rPr lang="en-GB" sz="2800" u="sng">
                <a:solidFill>
                  <a:schemeClr val="dk2"/>
                </a:solidFill>
                <a:latin typeface="Montserrat"/>
                <a:ea typeface="Montserrat"/>
                <a:cs typeface="Montserrat"/>
                <a:sym typeface="Montserrat"/>
                <a:hlinkClick r:id="rId3">
                  <a:extLst>
                    <a:ext uri="{A12FA001-AC4F-418D-AE19-62706E023703}">
                      <ahyp:hlinkClr val="tx"/>
                    </a:ext>
                  </a:extLst>
                </a:hlinkClick>
              </a:rPr>
              <a:t>www.google.com</a:t>
            </a:r>
            <a:r>
              <a:rPr lang="en-GB" sz="2800">
                <a:solidFill>
                  <a:schemeClr val="dk2"/>
                </a:solidFill>
                <a:latin typeface="Montserrat"/>
                <a:ea typeface="Montserrat"/>
                <a:cs typeface="Montserrat"/>
                <a:sym typeface="Montserrat"/>
              </a:rPr>
              <a:t>. Type “</a:t>
            </a:r>
            <a:r>
              <a:rPr b="1" lang="en-GB" sz="2800">
                <a:solidFill>
                  <a:schemeClr val="dk2"/>
                </a:solidFill>
                <a:latin typeface="Montserrat"/>
                <a:ea typeface="Montserrat"/>
                <a:cs typeface="Montserrat"/>
                <a:sym typeface="Montserrat"/>
              </a:rPr>
              <a:t>HTML Colour Picker</a:t>
            </a:r>
            <a:r>
              <a:rPr lang="en-GB" sz="2800">
                <a:solidFill>
                  <a:schemeClr val="dk2"/>
                </a:solidFill>
                <a:latin typeface="Montserrat"/>
                <a:ea typeface="Montserrat"/>
                <a:cs typeface="Montserrat"/>
                <a:sym typeface="Montserrat"/>
              </a:rPr>
              <a:t>” into the search engine and then use the two sliders to select a different colour for the background of your website.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08" name="Google Shape;408;p54"/>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409" name="Google Shape;409;p54"/>
          <p:cNvPicPr preferRelativeResize="0"/>
          <p:nvPr/>
        </p:nvPicPr>
        <p:blipFill>
          <a:blip r:embed="rId4">
            <a:alphaModFix/>
          </a:blip>
          <a:stretch>
            <a:fillRect/>
          </a:stretch>
        </p:blipFill>
        <p:spPr>
          <a:xfrm>
            <a:off x="9837975" y="2876300"/>
            <a:ext cx="7744051" cy="5772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415" name="Google Shape;415;p5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16" name="Google Shape;416;p55"/>
          <p:cNvSpPr txBox="1"/>
          <p:nvPr/>
        </p:nvSpPr>
        <p:spPr>
          <a:xfrm>
            <a:off x="917950" y="3154650"/>
            <a:ext cx="8100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13 - Continued </a:t>
            </a:r>
            <a:endParaRPr b="1" sz="3500">
              <a:solidFill>
                <a:srgbClr val="FFFFFF"/>
              </a:solidFill>
              <a:latin typeface="Montserrat"/>
              <a:ea typeface="Montserrat"/>
              <a:cs typeface="Montserrat"/>
              <a:sym typeface="Montserrat"/>
            </a:endParaRPr>
          </a:p>
        </p:txBody>
      </p:sp>
      <p:sp>
        <p:nvSpPr>
          <p:cNvPr id="417" name="Google Shape;417;p55"/>
          <p:cNvSpPr txBox="1"/>
          <p:nvPr/>
        </p:nvSpPr>
        <p:spPr>
          <a:xfrm>
            <a:off x="917950" y="4375650"/>
            <a:ext cx="8100000" cy="4121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Copy the hex value for your colour and then change the value on line 15 to your new colour.</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Make sure to leave the hash symbol at the start and the semicolon at the end.</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18" name="Google Shape;418;p55"/>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419" name="Google Shape;419;p55"/>
          <p:cNvPicPr preferRelativeResize="0"/>
          <p:nvPr/>
        </p:nvPicPr>
        <p:blipFill>
          <a:blip r:embed="rId3">
            <a:alphaModFix/>
          </a:blip>
          <a:stretch>
            <a:fillRect/>
          </a:stretch>
        </p:blipFill>
        <p:spPr>
          <a:xfrm>
            <a:off x="9117475" y="3697375"/>
            <a:ext cx="8616526" cy="353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167" name="Google Shape;167;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68" name="Google Shape;168;p29"/>
          <p:cNvSpPr txBox="1"/>
          <p:nvPr>
            <p:ph idx="1" type="body"/>
          </p:nvPr>
        </p:nvSpPr>
        <p:spPr>
          <a:xfrm>
            <a:off x="906150" y="2199450"/>
            <a:ext cx="15827700" cy="6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Assets that are needed to complete this task can be obtained here: </a:t>
            </a:r>
            <a:r>
              <a:rPr lang="en-GB" u="sng">
                <a:hlinkClick r:id="rId3"/>
              </a:rPr>
              <a:t>oaknat.uk/comp-html-example</a:t>
            </a:r>
            <a:endParaRPr u="sng"/>
          </a:p>
          <a:p>
            <a:pPr indent="0" lvl="0" marL="0" rtl="0" algn="l">
              <a:spcBef>
                <a:spcPts val="2000"/>
              </a:spcBef>
              <a:spcAft>
                <a:spcPts val="20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425" name="Google Shape;425;p5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26" name="Google Shape;426;p56"/>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13 </a:t>
            </a:r>
            <a:endParaRPr b="1" sz="3500">
              <a:solidFill>
                <a:srgbClr val="FFFFFF"/>
              </a:solidFill>
              <a:latin typeface="Montserrat"/>
              <a:ea typeface="Montserrat"/>
              <a:cs typeface="Montserrat"/>
              <a:sym typeface="Montserrat"/>
            </a:endParaRPr>
          </a:p>
        </p:txBody>
      </p:sp>
      <p:sp>
        <p:nvSpPr>
          <p:cNvPr id="427" name="Google Shape;427;p56"/>
          <p:cNvSpPr txBox="1"/>
          <p:nvPr/>
        </p:nvSpPr>
        <p:spPr>
          <a:xfrm>
            <a:off x="917950" y="4375650"/>
            <a:ext cx="16452000" cy="2500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Save </a:t>
            </a:r>
            <a:r>
              <a:rPr b="1" lang="en-GB" sz="2800">
                <a:solidFill>
                  <a:schemeClr val="dk2"/>
                </a:solidFill>
                <a:latin typeface="Montserrat"/>
                <a:ea typeface="Montserrat"/>
                <a:cs typeface="Montserrat"/>
                <a:sym typeface="Montserrat"/>
              </a:rPr>
              <a:t>style.css</a:t>
            </a:r>
            <a:r>
              <a:rPr lang="en-GB" sz="2800">
                <a:solidFill>
                  <a:schemeClr val="dk2"/>
                </a:solidFill>
                <a:latin typeface="Montserrat"/>
                <a:ea typeface="Montserrat"/>
                <a:cs typeface="Montserrat"/>
                <a:sym typeface="Montserrat"/>
              </a:rPr>
              <a:t> in your text editor, and then reload your webpage in your browser to see the changes.</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Look through the </a:t>
            </a:r>
            <a:r>
              <a:rPr b="1" lang="en-GB" sz="2800">
                <a:solidFill>
                  <a:schemeClr val="dk2"/>
                </a:solidFill>
                <a:latin typeface="Montserrat"/>
                <a:ea typeface="Montserrat"/>
                <a:cs typeface="Montserrat"/>
                <a:sym typeface="Montserrat"/>
              </a:rPr>
              <a:t>style.css</a:t>
            </a:r>
            <a:r>
              <a:rPr lang="en-GB" sz="2800">
                <a:solidFill>
                  <a:schemeClr val="dk2"/>
                </a:solidFill>
                <a:latin typeface="Montserrat"/>
                <a:ea typeface="Montserrat"/>
                <a:cs typeface="Montserrat"/>
                <a:sym typeface="Montserrat"/>
              </a:rPr>
              <a:t> file for the other colours and change them to match your website.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28" name="Google Shape;428;p56"/>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434" name="Google Shape;434;p5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35" name="Google Shape;435;p57"/>
          <p:cNvSpPr txBox="1"/>
          <p:nvPr/>
        </p:nvSpPr>
        <p:spPr>
          <a:xfrm>
            <a:off x="917950" y="3154650"/>
            <a:ext cx="88629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14 </a:t>
            </a:r>
            <a:endParaRPr b="1" sz="3500">
              <a:solidFill>
                <a:srgbClr val="FFFFFF"/>
              </a:solidFill>
              <a:latin typeface="Montserrat"/>
              <a:ea typeface="Montserrat"/>
              <a:cs typeface="Montserrat"/>
              <a:sym typeface="Montserrat"/>
            </a:endParaRPr>
          </a:p>
        </p:txBody>
      </p:sp>
      <p:sp>
        <p:nvSpPr>
          <p:cNvPr id="436" name="Google Shape;436;p57"/>
          <p:cNvSpPr txBox="1"/>
          <p:nvPr/>
        </p:nvSpPr>
        <p:spPr>
          <a:xfrm>
            <a:off x="917950" y="4375650"/>
            <a:ext cx="8862900" cy="2500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It is all looking very </a:t>
            </a:r>
            <a:r>
              <a:rPr b="1" lang="en-GB" sz="2800">
                <a:solidFill>
                  <a:schemeClr val="dk2"/>
                </a:solidFill>
                <a:latin typeface="Montserrat"/>
                <a:ea typeface="Montserrat"/>
                <a:cs typeface="Montserrat"/>
                <a:sym typeface="Montserrat"/>
              </a:rPr>
              <a:t>blocky</a:t>
            </a:r>
            <a:r>
              <a:rPr lang="en-GB" sz="2800">
                <a:solidFill>
                  <a:schemeClr val="dk2"/>
                </a:solidFill>
                <a:latin typeface="Montserrat"/>
                <a:ea typeface="Montserrat"/>
                <a:cs typeface="Montserrat"/>
                <a:sym typeface="Montserrat"/>
              </a:rPr>
              <a:t> at the moment. CSS lets us round off the corners of boxes.</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Edit the CSS rule for the </a:t>
            </a:r>
            <a:r>
              <a:rPr b="1" lang="en-GB" sz="2800">
                <a:solidFill>
                  <a:schemeClr val="dk2"/>
                </a:solidFill>
                <a:latin typeface="Montserrat"/>
                <a:ea typeface="Montserrat"/>
                <a:cs typeface="Montserrat"/>
                <a:sym typeface="Montserrat"/>
              </a:rPr>
              <a:t>body</a:t>
            </a:r>
            <a:r>
              <a:rPr lang="en-GB" sz="2800">
                <a:solidFill>
                  <a:schemeClr val="dk2"/>
                </a:solidFill>
                <a:latin typeface="Montserrat"/>
                <a:ea typeface="Montserrat"/>
                <a:cs typeface="Montserrat"/>
                <a:sym typeface="Montserrat"/>
              </a:rPr>
              <a:t> tag that starts on line 18 so that it looks like this:</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37" name="Google Shape;437;p57"/>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438" name="Google Shape;438;p57"/>
          <p:cNvPicPr preferRelativeResize="0"/>
          <p:nvPr/>
        </p:nvPicPr>
        <p:blipFill>
          <a:blip r:embed="rId3">
            <a:alphaModFix/>
          </a:blip>
          <a:stretch>
            <a:fillRect/>
          </a:stretch>
        </p:blipFill>
        <p:spPr>
          <a:xfrm>
            <a:off x="10508775" y="3364525"/>
            <a:ext cx="7298850" cy="3163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444" name="Google Shape;444;p5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45" name="Google Shape;445;p58"/>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14 - Continued </a:t>
            </a:r>
            <a:endParaRPr b="1" sz="3500">
              <a:solidFill>
                <a:srgbClr val="FFFFFF"/>
              </a:solidFill>
              <a:latin typeface="Montserrat"/>
              <a:ea typeface="Montserrat"/>
              <a:cs typeface="Montserrat"/>
              <a:sym typeface="Montserrat"/>
            </a:endParaRPr>
          </a:p>
        </p:txBody>
      </p:sp>
      <p:sp>
        <p:nvSpPr>
          <p:cNvPr id="446" name="Google Shape;446;p58"/>
          <p:cNvSpPr txBox="1"/>
          <p:nvPr/>
        </p:nvSpPr>
        <p:spPr>
          <a:xfrm>
            <a:off x="917950" y="4375650"/>
            <a:ext cx="16452000" cy="2500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Save the </a:t>
            </a:r>
            <a:r>
              <a:rPr b="1" lang="en-GB" sz="2800">
                <a:solidFill>
                  <a:schemeClr val="dk2"/>
                </a:solidFill>
                <a:latin typeface="Montserrat"/>
                <a:ea typeface="Montserrat"/>
                <a:cs typeface="Montserrat"/>
                <a:sym typeface="Montserrat"/>
              </a:rPr>
              <a:t>style.css</a:t>
            </a:r>
            <a:r>
              <a:rPr lang="en-GB" sz="2800">
                <a:solidFill>
                  <a:schemeClr val="dk2"/>
                </a:solidFill>
                <a:latin typeface="Montserrat"/>
                <a:ea typeface="Montserrat"/>
                <a:cs typeface="Montserrat"/>
                <a:sym typeface="Montserrat"/>
              </a:rPr>
              <a:t> file and reload your website in your browser to see the change.</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See if you can add rounded corners to the top left-hand and right-hand corners of the menu links. Visit the W3Schools website for help if you need to: </a:t>
            </a:r>
            <a:r>
              <a:rPr lang="en-GB" sz="2800" u="sng">
                <a:solidFill>
                  <a:schemeClr val="dk2"/>
                </a:solidFill>
                <a:latin typeface="Montserrat"/>
                <a:ea typeface="Montserrat"/>
                <a:cs typeface="Montserrat"/>
                <a:sym typeface="Montserrat"/>
                <a:hlinkClick r:id="rId3">
                  <a:extLst>
                    <a:ext uri="{A12FA001-AC4F-418D-AE19-62706E023703}">
                      <ahyp:hlinkClr val="tx"/>
                    </a:ext>
                  </a:extLst>
                </a:hlinkClick>
              </a:rPr>
              <a:t>oaknat.uk/comp-css3-borders</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47" name="Google Shape;447;p5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453" name="Google Shape;453;p5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54" name="Google Shape;454;p59"/>
          <p:cNvSpPr txBox="1"/>
          <p:nvPr/>
        </p:nvSpPr>
        <p:spPr>
          <a:xfrm>
            <a:off x="91795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15 </a:t>
            </a:r>
            <a:endParaRPr b="1" sz="3500">
              <a:solidFill>
                <a:srgbClr val="FFFFFF"/>
              </a:solidFill>
              <a:latin typeface="Montserrat"/>
              <a:ea typeface="Montserrat"/>
              <a:cs typeface="Montserrat"/>
              <a:sym typeface="Montserrat"/>
            </a:endParaRPr>
          </a:p>
        </p:txBody>
      </p:sp>
      <p:sp>
        <p:nvSpPr>
          <p:cNvPr id="455" name="Google Shape;455;p59"/>
          <p:cNvSpPr txBox="1"/>
          <p:nvPr/>
        </p:nvSpPr>
        <p:spPr>
          <a:xfrm>
            <a:off x="917950" y="4375650"/>
            <a:ext cx="7902000" cy="34017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600"/>
              </a:spcBef>
              <a:spcAft>
                <a:spcPts val="0"/>
              </a:spcAft>
              <a:buClr>
                <a:schemeClr val="dk2"/>
              </a:buClr>
              <a:buSzPts val="2800"/>
              <a:buChar char="●"/>
            </a:pPr>
            <a:r>
              <a:rPr lang="en-GB" sz="2800">
                <a:solidFill>
                  <a:schemeClr val="dk2"/>
                </a:solidFill>
                <a:latin typeface="Montserrat"/>
                <a:ea typeface="Montserrat"/>
                <a:cs typeface="Montserrat"/>
                <a:sym typeface="Montserrat"/>
              </a:rPr>
              <a:t>Another nice visual effect that you can add with CSS is a </a:t>
            </a:r>
            <a:r>
              <a:rPr b="1" lang="en-GB" sz="2800">
                <a:solidFill>
                  <a:schemeClr val="dk2"/>
                </a:solidFill>
                <a:latin typeface="Montserrat"/>
                <a:ea typeface="Montserrat"/>
                <a:cs typeface="Montserrat"/>
                <a:sym typeface="Montserrat"/>
              </a:rPr>
              <a:t>drop shadow</a:t>
            </a:r>
            <a:r>
              <a:rPr lang="en-GB" sz="2800">
                <a:solidFill>
                  <a:schemeClr val="dk2"/>
                </a:solidFill>
                <a:latin typeface="Montserrat"/>
                <a:ea typeface="Montserrat"/>
                <a:cs typeface="Montserrat"/>
                <a:sym typeface="Montserrat"/>
              </a:rPr>
              <a:t>. This can be added to an element or text.</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To add a drop shadow to the </a:t>
            </a:r>
            <a:r>
              <a:rPr b="1" lang="en-GB" sz="2800">
                <a:solidFill>
                  <a:schemeClr val="dk2"/>
                </a:solidFill>
                <a:latin typeface="Montserrat"/>
                <a:ea typeface="Montserrat"/>
                <a:cs typeface="Montserrat"/>
                <a:sym typeface="Montserrat"/>
              </a:rPr>
              <a:t>body</a:t>
            </a:r>
            <a:r>
              <a:rPr lang="en-GB" sz="2800">
                <a:solidFill>
                  <a:schemeClr val="dk2"/>
                </a:solidFill>
                <a:latin typeface="Montserrat"/>
                <a:ea typeface="Montserrat"/>
                <a:cs typeface="Montserrat"/>
                <a:sym typeface="Montserrat"/>
              </a:rPr>
              <a:t> element, edit your </a:t>
            </a:r>
            <a:r>
              <a:rPr b="1" lang="en-GB" sz="2800">
                <a:solidFill>
                  <a:schemeClr val="dk2"/>
                </a:solidFill>
                <a:latin typeface="Montserrat"/>
                <a:ea typeface="Montserrat"/>
                <a:cs typeface="Montserrat"/>
                <a:sym typeface="Montserrat"/>
              </a:rPr>
              <a:t>style.css</a:t>
            </a:r>
            <a:r>
              <a:rPr lang="en-GB" sz="2800">
                <a:solidFill>
                  <a:schemeClr val="dk2"/>
                </a:solidFill>
                <a:latin typeface="Montserrat"/>
                <a:ea typeface="Montserrat"/>
                <a:cs typeface="Montserrat"/>
                <a:sym typeface="Montserrat"/>
              </a:rPr>
              <a:t> file starting at line 18, so that it looks like this:</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56" name="Google Shape;456;p59"/>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457" name="Google Shape;457;p59"/>
          <p:cNvPicPr preferRelativeResize="0"/>
          <p:nvPr/>
        </p:nvPicPr>
        <p:blipFill>
          <a:blip r:embed="rId3">
            <a:alphaModFix/>
          </a:blip>
          <a:stretch>
            <a:fillRect/>
          </a:stretch>
        </p:blipFill>
        <p:spPr>
          <a:xfrm>
            <a:off x="9598925" y="3824450"/>
            <a:ext cx="8239349" cy="2435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463" name="Google Shape;463;p6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64" name="Google Shape;464;p60"/>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15 - Continued </a:t>
            </a:r>
            <a:endParaRPr b="1" sz="3500">
              <a:solidFill>
                <a:srgbClr val="FFFFFF"/>
              </a:solidFill>
              <a:latin typeface="Montserrat"/>
              <a:ea typeface="Montserrat"/>
              <a:cs typeface="Montserrat"/>
              <a:sym typeface="Montserrat"/>
            </a:endParaRPr>
          </a:p>
        </p:txBody>
      </p:sp>
      <p:sp>
        <p:nvSpPr>
          <p:cNvPr id="465" name="Google Shape;465;p60"/>
          <p:cNvSpPr txBox="1"/>
          <p:nvPr/>
        </p:nvSpPr>
        <p:spPr>
          <a:xfrm>
            <a:off x="917950" y="4375650"/>
            <a:ext cx="16452000" cy="42225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Save your </a:t>
            </a:r>
            <a:r>
              <a:rPr b="1" lang="en-GB" sz="2800">
                <a:solidFill>
                  <a:schemeClr val="dk2"/>
                </a:solidFill>
                <a:latin typeface="Montserrat"/>
                <a:ea typeface="Montserrat"/>
                <a:cs typeface="Montserrat"/>
                <a:sym typeface="Montserrat"/>
              </a:rPr>
              <a:t>style.css</a:t>
            </a:r>
            <a:r>
              <a:rPr lang="en-GB" sz="2800">
                <a:solidFill>
                  <a:schemeClr val="dk2"/>
                </a:solidFill>
                <a:latin typeface="Montserrat"/>
                <a:ea typeface="Montserrat"/>
                <a:cs typeface="Montserrat"/>
                <a:sym typeface="Montserrat"/>
              </a:rPr>
              <a:t> file and reload your website in the browser to see the change.</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Can you </a:t>
            </a:r>
            <a:r>
              <a:rPr b="1" lang="en-GB" sz="2800">
                <a:solidFill>
                  <a:schemeClr val="dk2"/>
                </a:solidFill>
                <a:latin typeface="Montserrat"/>
                <a:ea typeface="Montserrat"/>
                <a:cs typeface="Montserrat"/>
                <a:sym typeface="Montserrat"/>
              </a:rPr>
              <a:t>add a drop shadow</a:t>
            </a:r>
            <a:r>
              <a:rPr lang="en-GB" sz="2800">
                <a:solidFill>
                  <a:schemeClr val="dk2"/>
                </a:solidFill>
                <a:latin typeface="Montserrat"/>
                <a:ea typeface="Montserrat"/>
                <a:cs typeface="Montserrat"/>
                <a:sym typeface="Montserrat"/>
              </a:rPr>
              <a:t> to the menu that only shows when you hold your mouse pointer over it?</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W3Schools has more information on the box shadow effect here: </a:t>
            </a:r>
            <a:r>
              <a:rPr lang="en-GB" sz="2800" u="sng">
                <a:solidFill>
                  <a:schemeClr val="dk2"/>
                </a:solidFill>
                <a:latin typeface="Montserrat"/>
                <a:ea typeface="Montserrat"/>
                <a:cs typeface="Montserrat"/>
                <a:sym typeface="Montserrat"/>
                <a:hlinkClick r:id="rId3">
                  <a:extLst>
                    <a:ext uri="{A12FA001-AC4F-418D-AE19-62706E023703}">
                      <ahyp:hlinkClr val="tx"/>
                    </a:ext>
                  </a:extLst>
                </a:hlinkClick>
              </a:rPr>
              <a:t>oaknat.uk/comp-css3-shadows-box</a:t>
            </a:r>
            <a:endParaRPr sz="2800" u="sng">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Can you add a drop shadow effect to the </a:t>
            </a:r>
            <a:r>
              <a:rPr b="1" lang="en-GB" sz="2800">
                <a:solidFill>
                  <a:schemeClr val="dk2"/>
                </a:solidFill>
                <a:latin typeface="Montserrat"/>
                <a:ea typeface="Montserrat"/>
                <a:cs typeface="Montserrat"/>
                <a:sym typeface="Montserrat"/>
              </a:rPr>
              <a:t>images</a:t>
            </a:r>
            <a:r>
              <a:rPr lang="en-GB" sz="2800">
                <a:solidFill>
                  <a:schemeClr val="dk2"/>
                </a:solidFill>
                <a:latin typeface="Montserrat"/>
                <a:ea typeface="Montserrat"/>
                <a:cs typeface="Montserrat"/>
                <a:sym typeface="Montserrat"/>
              </a:rPr>
              <a:t> on the </a:t>
            </a:r>
            <a:r>
              <a:rPr b="1" lang="en-GB" sz="2800">
                <a:solidFill>
                  <a:schemeClr val="dk2"/>
                </a:solidFill>
                <a:latin typeface="Montserrat"/>
                <a:ea typeface="Montserrat"/>
                <a:cs typeface="Montserrat"/>
                <a:sym typeface="Montserrat"/>
              </a:rPr>
              <a:t>mower.html</a:t>
            </a:r>
            <a:r>
              <a:rPr lang="en-GB" sz="2800">
                <a:solidFill>
                  <a:schemeClr val="dk2"/>
                </a:solidFill>
                <a:latin typeface="Montserrat"/>
                <a:ea typeface="Montserrat"/>
                <a:cs typeface="Montserrat"/>
                <a:sym typeface="Montserrat"/>
              </a:rPr>
              <a:t> page? </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Char char="●"/>
            </a:pPr>
            <a:r>
              <a:rPr b="1" lang="en-GB" sz="2800">
                <a:solidFill>
                  <a:schemeClr val="dk2"/>
                </a:solidFill>
                <a:latin typeface="Montserrat"/>
                <a:ea typeface="Montserrat"/>
                <a:cs typeface="Montserrat"/>
                <a:sym typeface="Montserrat"/>
              </a:rPr>
              <a:t>Hint:</a:t>
            </a:r>
            <a:r>
              <a:rPr i="1" lang="en-GB" sz="2800">
                <a:solidFill>
                  <a:schemeClr val="dk2"/>
                </a:solidFill>
                <a:latin typeface="Montserrat"/>
                <a:ea typeface="Montserrat"/>
                <a:cs typeface="Montserrat"/>
                <a:sym typeface="Montserrat"/>
              </a:rPr>
              <a:t> </a:t>
            </a:r>
            <a:r>
              <a:rPr lang="en-GB" sz="2800">
                <a:solidFill>
                  <a:schemeClr val="dk2"/>
                </a:solidFill>
                <a:latin typeface="Montserrat"/>
                <a:ea typeface="Montserrat"/>
                <a:cs typeface="Montserrat"/>
                <a:sym typeface="Montserrat"/>
              </a:rPr>
              <a:t>You will need to create a new CSS rule and ensure that it only applies to the </a:t>
            </a:r>
            <a:r>
              <a:rPr b="1" lang="en-GB" sz="2800">
                <a:solidFill>
                  <a:schemeClr val="dk2"/>
                </a:solidFill>
                <a:latin typeface="Montserrat"/>
                <a:ea typeface="Montserrat"/>
                <a:cs typeface="Montserrat"/>
                <a:sym typeface="Montserrat"/>
              </a:rPr>
              <a:t>img</a:t>
            </a:r>
            <a:r>
              <a:rPr lang="en-GB" sz="2800">
                <a:solidFill>
                  <a:schemeClr val="dk2"/>
                </a:solidFill>
                <a:latin typeface="Montserrat"/>
                <a:ea typeface="Montserrat"/>
                <a:cs typeface="Montserrat"/>
                <a:sym typeface="Montserrat"/>
              </a:rPr>
              <a:t> tags in the </a:t>
            </a:r>
            <a:r>
              <a:rPr b="1" lang="en-GB" sz="2800">
                <a:solidFill>
                  <a:schemeClr val="dk2"/>
                </a:solidFill>
                <a:latin typeface="Montserrat"/>
                <a:ea typeface="Montserrat"/>
                <a:cs typeface="Montserrat"/>
                <a:sym typeface="Montserrat"/>
              </a:rPr>
              <a:t>main</a:t>
            </a:r>
            <a:r>
              <a:rPr lang="en-GB" sz="2800">
                <a:solidFill>
                  <a:schemeClr val="dk2"/>
                </a:solidFill>
                <a:latin typeface="Montserrat"/>
                <a:ea typeface="Montserrat"/>
                <a:cs typeface="Montserrat"/>
                <a:sym typeface="Montserrat"/>
              </a:rPr>
              <a:t> section of the HTML.</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66" name="Google Shape;466;p6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472" name="Google Shape;472;p6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73" name="Google Shape;473;p61"/>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Optional Extensions - Take it a step further</a:t>
            </a:r>
            <a:endParaRPr b="1" sz="3500">
              <a:solidFill>
                <a:srgbClr val="FFFFFF"/>
              </a:solidFill>
              <a:latin typeface="Montserrat"/>
              <a:ea typeface="Montserrat"/>
              <a:cs typeface="Montserrat"/>
              <a:sym typeface="Montserrat"/>
            </a:endParaRPr>
          </a:p>
        </p:txBody>
      </p:sp>
      <p:sp>
        <p:nvSpPr>
          <p:cNvPr id="474" name="Google Shape;474;p61"/>
          <p:cNvSpPr txBox="1"/>
          <p:nvPr/>
        </p:nvSpPr>
        <p:spPr>
          <a:xfrm>
            <a:off x="917950" y="4375650"/>
            <a:ext cx="16452000" cy="43680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Font typeface="Montserrat"/>
              <a:buAutoNum type="arabicPeriod"/>
            </a:pPr>
            <a:r>
              <a:rPr lang="en-GB" sz="2800">
                <a:solidFill>
                  <a:schemeClr val="dk2"/>
                </a:solidFill>
                <a:latin typeface="Montserrat"/>
                <a:ea typeface="Montserrat"/>
                <a:cs typeface="Montserrat"/>
                <a:sym typeface="Montserrat"/>
              </a:rPr>
              <a:t>Google maps - Can you work out how to </a:t>
            </a:r>
            <a:r>
              <a:rPr b="1" lang="en-GB" sz="2800">
                <a:solidFill>
                  <a:schemeClr val="dk2"/>
                </a:solidFill>
                <a:latin typeface="Montserrat"/>
                <a:ea typeface="Montserrat"/>
                <a:cs typeface="Montserrat"/>
                <a:sym typeface="Montserrat"/>
              </a:rPr>
              <a:t>embed</a:t>
            </a:r>
            <a:r>
              <a:rPr lang="en-GB" sz="2800">
                <a:solidFill>
                  <a:schemeClr val="dk2"/>
                </a:solidFill>
                <a:latin typeface="Montserrat"/>
                <a:ea typeface="Montserrat"/>
                <a:cs typeface="Montserrat"/>
                <a:sym typeface="Montserrat"/>
              </a:rPr>
              <a:t> a map on the </a:t>
            </a:r>
            <a:r>
              <a:rPr b="1" lang="en-GB" sz="2800">
                <a:solidFill>
                  <a:schemeClr val="dk2"/>
                </a:solidFill>
                <a:latin typeface="Montserrat"/>
                <a:ea typeface="Montserrat"/>
                <a:cs typeface="Montserrat"/>
                <a:sym typeface="Montserrat"/>
              </a:rPr>
              <a:t>contact.html</a:t>
            </a:r>
            <a:r>
              <a:rPr lang="en-GB" sz="2800">
                <a:solidFill>
                  <a:schemeClr val="dk2"/>
                </a:solidFill>
                <a:latin typeface="Montserrat"/>
                <a:ea typeface="Montserrat"/>
                <a:cs typeface="Montserrat"/>
                <a:sym typeface="Montserrat"/>
              </a:rPr>
              <a:t> page using Google Maps?</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Montserrat"/>
              <a:buAutoNum type="arabicPeriod"/>
            </a:pPr>
            <a:r>
              <a:rPr lang="en-GB" sz="2800">
                <a:solidFill>
                  <a:schemeClr val="dk2"/>
                </a:solidFill>
                <a:latin typeface="Montserrat"/>
                <a:ea typeface="Montserrat"/>
                <a:cs typeface="Montserrat"/>
                <a:sym typeface="Montserrat"/>
              </a:rPr>
              <a:t>Social Media Icons - Can you work out how to replace the social media text links with </a:t>
            </a:r>
            <a:r>
              <a:rPr b="1" lang="en-GB" sz="2800">
                <a:solidFill>
                  <a:schemeClr val="dk2"/>
                </a:solidFill>
                <a:latin typeface="Montserrat"/>
                <a:ea typeface="Montserrat"/>
                <a:cs typeface="Montserrat"/>
                <a:sym typeface="Montserrat"/>
              </a:rPr>
              <a:t>icons</a:t>
            </a:r>
            <a:r>
              <a:rPr lang="en-GB" sz="2800">
                <a:solidFill>
                  <a:schemeClr val="dk2"/>
                </a:solidFill>
                <a:latin typeface="Montserrat"/>
                <a:ea typeface="Montserrat"/>
                <a:cs typeface="Montserrat"/>
                <a:sym typeface="Montserrat"/>
              </a:rPr>
              <a:t> for the social networks?</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75" name="Google Shape;475;p6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174" name="Google Shape;174;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5" name="Google Shape;175;p30"/>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a:t>
            </a:r>
            <a:endParaRPr b="1" sz="3500">
              <a:solidFill>
                <a:srgbClr val="FFFFFF"/>
              </a:solidFill>
              <a:latin typeface="Montserrat"/>
              <a:ea typeface="Montserrat"/>
              <a:cs typeface="Montserrat"/>
              <a:sym typeface="Montserrat"/>
            </a:endParaRPr>
          </a:p>
        </p:txBody>
      </p:sp>
      <p:sp>
        <p:nvSpPr>
          <p:cNvPr id="176" name="Google Shape;176;p30"/>
          <p:cNvSpPr txBox="1"/>
          <p:nvPr/>
        </p:nvSpPr>
        <p:spPr>
          <a:xfrm>
            <a:off x="917950" y="4375650"/>
            <a:ext cx="1645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Copy </a:t>
            </a:r>
            <a:r>
              <a:rPr lang="en-GB" sz="2800">
                <a:solidFill>
                  <a:schemeClr val="dk2"/>
                </a:solidFill>
                <a:latin typeface="Montserrat"/>
                <a:ea typeface="Montserrat"/>
                <a:cs typeface="Montserrat"/>
                <a:sym typeface="Montserrat"/>
              </a:rPr>
              <a:t>the templates and directories to your work area.</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177" name="Google Shape;177;p3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a:t>
            </a:r>
            <a:r>
              <a:rPr lang="en-GB" sz="2800"/>
              <a:t>using the steps below:</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183" name="Google Shape;183;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4" name="Google Shape;184;p31"/>
          <p:cNvSpPr txBox="1"/>
          <p:nvPr/>
        </p:nvSpPr>
        <p:spPr>
          <a:xfrm>
            <a:off x="917950" y="3154650"/>
            <a:ext cx="121839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a:t>
            </a:r>
            <a:endParaRPr b="1" sz="3500">
              <a:solidFill>
                <a:srgbClr val="FFFFFF"/>
              </a:solidFill>
              <a:latin typeface="Montserrat"/>
              <a:ea typeface="Montserrat"/>
              <a:cs typeface="Montserrat"/>
              <a:sym typeface="Montserrat"/>
            </a:endParaRPr>
          </a:p>
        </p:txBody>
      </p:sp>
      <p:sp>
        <p:nvSpPr>
          <p:cNvPr id="185" name="Google Shape;185;p31"/>
          <p:cNvSpPr txBox="1"/>
          <p:nvPr/>
        </p:nvSpPr>
        <p:spPr>
          <a:xfrm>
            <a:off x="917950" y="4375650"/>
            <a:ext cx="12183900" cy="46806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latin typeface="Montserrat"/>
                <a:ea typeface="Montserrat"/>
                <a:cs typeface="Montserrat"/>
                <a:sym typeface="Montserrat"/>
              </a:rPr>
              <a:t>Open</a:t>
            </a:r>
            <a:r>
              <a:rPr lang="en-GB" sz="2800">
                <a:latin typeface="Montserrat"/>
                <a:ea typeface="Montserrat"/>
                <a:cs typeface="Montserrat"/>
                <a:sym typeface="Montserrat"/>
              </a:rPr>
              <a:t> your text editor and templates.</a:t>
            </a:r>
            <a:endParaRPr sz="2800">
              <a:latin typeface="Montserrat"/>
              <a:ea typeface="Montserrat"/>
              <a:cs typeface="Montserrat"/>
              <a:sym typeface="Montserrat"/>
            </a:endParaRPr>
          </a:p>
          <a:p>
            <a:pPr indent="-406400" lvl="0" marL="457200" rtl="0" algn="l">
              <a:lnSpc>
                <a:spcPct val="115000"/>
              </a:lnSpc>
              <a:spcBef>
                <a:spcPts val="1200"/>
              </a:spcBef>
              <a:spcAft>
                <a:spcPts val="0"/>
              </a:spcAft>
              <a:buSzPts val="2800"/>
              <a:buChar char="●"/>
            </a:pPr>
            <a:r>
              <a:rPr b="1" lang="en-GB" sz="2800">
                <a:latin typeface="Montserrat"/>
                <a:ea typeface="Montserrat"/>
                <a:cs typeface="Montserrat"/>
                <a:sym typeface="Montserrat"/>
              </a:rPr>
              <a:t>Open</a:t>
            </a:r>
            <a:r>
              <a:rPr lang="en-GB" sz="2800">
                <a:latin typeface="Montserrat"/>
                <a:ea typeface="Montserrat"/>
                <a:cs typeface="Montserrat"/>
                <a:sym typeface="Montserrat"/>
              </a:rPr>
              <a:t> the Atom text editor.</a:t>
            </a:r>
            <a:endParaRPr sz="2800">
              <a:latin typeface="Montserrat"/>
              <a:ea typeface="Montserrat"/>
              <a:cs typeface="Montserrat"/>
              <a:sym typeface="Montserrat"/>
            </a:endParaRPr>
          </a:p>
          <a:p>
            <a:pPr indent="-406400" lvl="0" marL="457200" rtl="0" algn="l">
              <a:lnSpc>
                <a:spcPct val="115000"/>
              </a:lnSpc>
              <a:spcBef>
                <a:spcPts val="0"/>
              </a:spcBef>
              <a:spcAft>
                <a:spcPts val="0"/>
              </a:spcAft>
              <a:buSzPts val="2800"/>
              <a:buChar char="●"/>
            </a:pPr>
            <a:r>
              <a:rPr lang="en-GB" sz="2800">
                <a:latin typeface="Montserrat"/>
                <a:ea typeface="Montserrat"/>
                <a:cs typeface="Montserrat"/>
                <a:sym typeface="Montserrat"/>
              </a:rPr>
              <a:t>If you look inside the directory structure that you just copied, you should see that there is a file, </a:t>
            </a:r>
            <a:r>
              <a:rPr b="1" lang="en-GB" sz="2800">
                <a:latin typeface="Montserrat"/>
                <a:ea typeface="Montserrat"/>
                <a:cs typeface="Montserrat"/>
                <a:sym typeface="Montserrat"/>
              </a:rPr>
              <a:t>index.html</a:t>
            </a:r>
            <a:r>
              <a:rPr lang="en-GB" sz="2800">
                <a:latin typeface="Montserrat"/>
                <a:ea typeface="Montserrat"/>
                <a:cs typeface="Montserrat"/>
                <a:sym typeface="Montserrat"/>
              </a:rPr>
              <a:t>, and three subdirectories, </a:t>
            </a:r>
            <a:r>
              <a:rPr b="1" lang="en-GB" sz="2800">
                <a:latin typeface="Montserrat"/>
                <a:ea typeface="Montserrat"/>
                <a:cs typeface="Montserrat"/>
                <a:sym typeface="Montserrat"/>
              </a:rPr>
              <a:t>images</a:t>
            </a:r>
            <a:r>
              <a:rPr lang="en-GB" sz="2800">
                <a:latin typeface="Montserrat"/>
                <a:ea typeface="Montserrat"/>
                <a:cs typeface="Montserrat"/>
                <a:sym typeface="Montserrat"/>
              </a:rPr>
              <a:t>, </a:t>
            </a:r>
            <a:r>
              <a:rPr b="1" lang="en-GB" sz="2800">
                <a:latin typeface="Montserrat"/>
                <a:ea typeface="Montserrat"/>
                <a:cs typeface="Montserrat"/>
                <a:sym typeface="Montserrat"/>
              </a:rPr>
              <a:t>script</a:t>
            </a:r>
            <a:r>
              <a:rPr lang="en-GB" sz="2800">
                <a:latin typeface="Montserrat"/>
                <a:ea typeface="Montserrat"/>
                <a:cs typeface="Montserrat"/>
                <a:sym typeface="Montserrat"/>
              </a:rPr>
              <a:t>, and </a:t>
            </a:r>
            <a:r>
              <a:rPr b="1" lang="en-GB" sz="2800">
                <a:latin typeface="Montserrat"/>
                <a:ea typeface="Montserrat"/>
                <a:cs typeface="Montserrat"/>
                <a:sym typeface="Montserrat"/>
              </a:rPr>
              <a:t>style</a:t>
            </a:r>
            <a:r>
              <a:rPr lang="en-GB" sz="2800">
                <a:latin typeface="Montserrat"/>
                <a:ea typeface="Montserrat"/>
                <a:cs typeface="Montserrat"/>
                <a:sym typeface="Montserrat"/>
              </a:rPr>
              <a:t>. The </a:t>
            </a:r>
            <a:r>
              <a:rPr b="1" lang="en-GB" sz="2800">
                <a:latin typeface="Montserrat"/>
                <a:ea typeface="Montserrat"/>
                <a:cs typeface="Montserrat"/>
                <a:sym typeface="Montserrat"/>
              </a:rPr>
              <a:t>style</a:t>
            </a:r>
            <a:r>
              <a:rPr lang="en-GB" sz="2800">
                <a:latin typeface="Montserrat"/>
                <a:ea typeface="Montserrat"/>
                <a:cs typeface="Montserrat"/>
                <a:sym typeface="Montserrat"/>
              </a:rPr>
              <a:t> subdirectory contains a file called </a:t>
            </a:r>
            <a:r>
              <a:rPr b="1" lang="en-GB" sz="2800">
                <a:latin typeface="Montserrat"/>
                <a:ea typeface="Montserrat"/>
                <a:cs typeface="Montserrat"/>
                <a:sym typeface="Montserrat"/>
              </a:rPr>
              <a:t>style.css</a:t>
            </a:r>
            <a:r>
              <a:rPr lang="en-GB" sz="2800">
                <a:latin typeface="Montserrat"/>
                <a:ea typeface="Montserrat"/>
                <a:cs typeface="Montserrat"/>
                <a:sym typeface="Montserrat"/>
              </a:rPr>
              <a:t>. You need to open the </a:t>
            </a:r>
            <a:r>
              <a:rPr b="1" lang="en-GB" sz="2800">
                <a:latin typeface="Montserrat"/>
                <a:ea typeface="Montserrat"/>
                <a:cs typeface="Montserrat"/>
                <a:sym typeface="Montserrat"/>
              </a:rPr>
              <a:t>index.html</a:t>
            </a:r>
            <a:r>
              <a:rPr lang="en-GB" sz="2800">
                <a:latin typeface="Montserrat"/>
                <a:ea typeface="Montserrat"/>
                <a:cs typeface="Montserrat"/>
                <a:sym typeface="Montserrat"/>
              </a:rPr>
              <a:t> and </a:t>
            </a:r>
            <a:r>
              <a:rPr b="1" lang="en-GB" sz="2800">
                <a:latin typeface="Montserrat"/>
                <a:ea typeface="Montserrat"/>
                <a:cs typeface="Montserrat"/>
                <a:sym typeface="Montserrat"/>
              </a:rPr>
              <a:t>style.css</a:t>
            </a:r>
            <a:r>
              <a:rPr lang="en-GB" sz="2800">
                <a:latin typeface="Montserrat"/>
                <a:ea typeface="Montserrat"/>
                <a:cs typeface="Montserrat"/>
                <a:sym typeface="Montserrat"/>
              </a:rPr>
              <a:t> files in your text editor.</a:t>
            </a:r>
            <a:endParaRPr sz="2800">
              <a:latin typeface="Montserrat"/>
              <a:ea typeface="Montserrat"/>
              <a:cs typeface="Montserrat"/>
              <a:sym typeface="Montserrat"/>
            </a:endParaRPr>
          </a:p>
          <a:p>
            <a:pPr indent="-406400" lvl="0" marL="457200" rtl="0" algn="l">
              <a:lnSpc>
                <a:spcPct val="115000"/>
              </a:lnSpc>
              <a:spcBef>
                <a:spcPts val="0"/>
              </a:spcBef>
              <a:spcAft>
                <a:spcPts val="0"/>
              </a:spcAft>
              <a:buSzPts val="2800"/>
              <a:buFont typeface="Quicksand"/>
              <a:buChar char="●"/>
            </a:pPr>
            <a:r>
              <a:rPr lang="en-GB" sz="2800">
                <a:latin typeface="Montserrat"/>
                <a:ea typeface="Montserrat"/>
                <a:cs typeface="Montserrat"/>
                <a:sym typeface="Montserrat"/>
              </a:rPr>
              <a:t>Here is how the directory structure looks in the </a:t>
            </a:r>
            <a:r>
              <a:rPr b="1" lang="en-GB" sz="2800">
                <a:latin typeface="Montserrat"/>
                <a:ea typeface="Montserrat"/>
                <a:cs typeface="Montserrat"/>
                <a:sym typeface="Montserrat"/>
              </a:rPr>
              <a:t>Atom</a:t>
            </a:r>
            <a:r>
              <a:rPr lang="en-GB" sz="2800">
                <a:latin typeface="Montserrat"/>
                <a:ea typeface="Montserrat"/>
                <a:cs typeface="Montserrat"/>
                <a:sym typeface="Montserrat"/>
              </a:rPr>
              <a:t> text editor</a:t>
            </a:r>
            <a:endParaRPr sz="2800">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186" name="Google Shape;186;p3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187" name="Google Shape;187;p31"/>
          <p:cNvPicPr preferRelativeResize="0"/>
          <p:nvPr/>
        </p:nvPicPr>
        <p:blipFill>
          <a:blip r:embed="rId3">
            <a:alphaModFix/>
          </a:blip>
          <a:stretch>
            <a:fillRect/>
          </a:stretch>
        </p:blipFill>
        <p:spPr>
          <a:xfrm>
            <a:off x="13312225" y="3576225"/>
            <a:ext cx="4758875" cy="4680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193" name="Google Shape;193;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4" name="Google Shape;194;p32"/>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3</a:t>
            </a:r>
            <a:endParaRPr b="1" sz="3500">
              <a:solidFill>
                <a:srgbClr val="FFFFFF"/>
              </a:solidFill>
              <a:latin typeface="Montserrat"/>
              <a:ea typeface="Montserrat"/>
              <a:cs typeface="Montserrat"/>
              <a:sym typeface="Montserrat"/>
            </a:endParaRPr>
          </a:p>
        </p:txBody>
      </p:sp>
      <p:sp>
        <p:nvSpPr>
          <p:cNvPr id="195" name="Google Shape;195;p32"/>
          <p:cNvSpPr txBox="1"/>
          <p:nvPr/>
        </p:nvSpPr>
        <p:spPr>
          <a:xfrm>
            <a:off x="917950" y="4375650"/>
            <a:ext cx="16452000" cy="29760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Open</a:t>
            </a:r>
            <a:r>
              <a:rPr lang="en-GB" sz="2800">
                <a:solidFill>
                  <a:schemeClr val="dk2"/>
                </a:solidFill>
                <a:latin typeface="Montserrat"/>
                <a:ea typeface="Montserrat"/>
                <a:cs typeface="Montserrat"/>
                <a:sym typeface="Montserrat"/>
              </a:rPr>
              <a:t> your website in a browser.</a:t>
            </a:r>
            <a:endParaRPr sz="2800">
              <a:solidFill>
                <a:schemeClr val="dk2"/>
              </a:solidFill>
              <a:latin typeface="Montserrat"/>
              <a:ea typeface="Montserrat"/>
              <a:cs typeface="Montserrat"/>
              <a:sym typeface="Montserrat"/>
            </a:endParaRPr>
          </a:p>
          <a:p>
            <a:pPr indent="-406400" lvl="0" marL="4572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Minimise your text editor — you will come back to that soon!</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Navigate to your </a:t>
            </a:r>
            <a:r>
              <a:rPr b="1" lang="en-GB" sz="2800">
                <a:solidFill>
                  <a:schemeClr val="dk2"/>
                </a:solidFill>
                <a:latin typeface="Montserrat"/>
                <a:ea typeface="Montserrat"/>
                <a:cs typeface="Montserrat"/>
                <a:sym typeface="Montserrat"/>
              </a:rPr>
              <a:t>HTML Example</a:t>
            </a:r>
            <a:r>
              <a:rPr lang="en-GB" sz="2800">
                <a:solidFill>
                  <a:schemeClr val="dk2"/>
                </a:solidFill>
                <a:latin typeface="Montserrat"/>
                <a:ea typeface="Montserrat"/>
                <a:cs typeface="Montserrat"/>
                <a:sym typeface="Montserrat"/>
              </a:rPr>
              <a:t> folder and open the </a:t>
            </a:r>
            <a:r>
              <a:rPr b="1" lang="en-GB" sz="2800">
                <a:solidFill>
                  <a:schemeClr val="dk2"/>
                </a:solidFill>
                <a:latin typeface="Montserrat"/>
                <a:ea typeface="Montserrat"/>
                <a:cs typeface="Montserrat"/>
                <a:sym typeface="Montserrat"/>
              </a:rPr>
              <a:t>index.html</a:t>
            </a:r>
            <a:r>
              <a:rPr lang="en-GB" sz="2800">
                <a:solidFill>
                  <a:schemeClr val="dk2"/>
                </a:solidFill>
                <a:latin typeface="Montserrat"/>
                <a:ea typeface="Montserrat"/>
                <a:cs typeface="Montserrat"/>
                <a:sym typeface="Montserrat"/>
              </a:rPr>
              <a:t> file inside it with your web browser.</a:t>
            </a:r>
            <a:endParaRPr b="1"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196" name="Google Shape;196;p3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202" name="Google Shape;202;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3" name="Google Shape;203;p33"/>
          <p:cNvSpPr txBox="1"/>
          <p:nvPr/>
        </p:nvSpPr>
        <p:spPr>
          <a:xfrm>
            <a:off x="917950" y="3154650"/>
            <a:ext cx="1645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3 - Continued</a:t>
            </a:r>
            <a:endParaRPr b="1" sz="3500">
              <a:solidFill>
                <a:srgbClr val="FFFFFF"/>
              </a:solidFill>
              <a:latin typeface="Montserrat"/>
              <a:ea typeface="Montserrat"/>
              <a:cs typeface="Montserrat"/>
              <a:sym typeface="Montserrat"/>
            </a:endParaRPr>
          </a:p>
        </p:txBody>
      </p:sp>
      <p:sp>
        <p:nvSpPr>
          <p:cNvPr id="204" name="Google Shape;204;p33"/>
          <p:cNvSpPr txBox="1"/>
          <p:nvPr/>
        </p:nvSpPr>
        <p:spPr>
          <a:xfrm>
            <a:off x="917950" y="4375650"/>
            <a:ext cx="16452000" cy="1015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You should see something like this:</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05" name="Google Shape;205;p33"/>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206" name="Google Shape;206;p33"/>
          <p:cNvPicPr preferRelativeResize="0"/>
          <p:nvPr/>
        </p:nvPicPr>
        <p:blipFill>
          <a:blip r:embed="rId3">
            <a:alphaModFix/>
          </a:blip>
          <a:stretch>
            <a:fillRect/>
          </a:stretch>
        </p:blipFill>
        <p:spPr>
          <a:xfrm>
            <a:off x="5031875" y="5705250"/>
            <a:ext cx="8661374" cy="3218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212" name="Google Shape;212;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3" name="Google Shape;213;p34"/>
          <p:cNvSpPr txBox="1"/>
          <p:nvPr/>
        </p:nvSpPr>
        <p:spPr>
          <a:xfrm>
            <a:off x="917950" y="3154650"/>
            <a:ext cx="163455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4</a:t>
            </a:r>
            <a:endParaRPr b="1" sz="3500">
              <a:solidFill>
                <a:srgbClr val="FFFFFF"/>
              </a:solidFill>
              <a:latin typeface="Montserrat"/>
              <a:ea typeface="Montserrat"/>
              <a:cs typeface="Montserrat"/>
              <a:sym typeface="Montserrat"/>
            </a:endParaRPr>
          </a:p>
        </p:txBody>
      </p:sp>
      <p:sp>
        <p:nvSpPr>
          <p:cNvPr id="214" name="Google Shape;214;p34"/>
          <p:cNvSpPr txBox="1"/>
          <p:nvPr/>
        </p:nvSpPr>
        <p:spPr>
          <a:xfrm>
            <a:off x="917950" y="4375650"/>
            <a:ext cx="16345500" cy="30246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your </a:t>
            </a:r>
            <a:r>
              <a:rPr b="1" lang="en-GB" sz="2800">
                <a:solidFill>
                  <a:schemeClr val="dk2"/>
                </a:solidFill>
                <a:latin typeface="Montserrat"/>
                <a:ea typeface="Montserrat"/>
                <a:cs typeface="Montserrat"/>
                <a:sym typeface="Montserrat"/>
              </a:rPr>
              <a:t>logo</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457200" rtl="0" algn="l">
              <a:lnSpc>
                <a:spcPct val="115000"/>
              </a:lnSpc>
              <a:spcBef>
                <a:spcPts val="1200"/>
              </a:spcBef>
              <a:spcAft>
                <a:spcPts val="0"/>
              </a:spcAft>
              <a:buClr>
                <a:schemeClr val="dk2"/>
              </a:buClr>
              <a:buSzPts val="2800"/>
              <a:buChar char="●"/>
            </a:pPr>
            <a:r>
              <a:rPr lang="en-GB" sz="2800">
                <a:solidFill>
                  <a:schemeClr val="dk2"/>
                </a:solidFill>
                <a:latin typeface="Montserrat"/>
                <a:ea typeface="Montserrat"/>
                <a:cs typeface="Montserrat"/>
                <a:sym typeface="Montserrat"/>
              </a:rPr>
              <a:t>Make a copy of the PNG version of your logo from Lesson 2 and </a:t>
            </a:r>
            <a:r>
              <a:rPr b="1" lang="en-GB" sz="2800">
                <a:solidFill>
                  <a:schemeClr val="dk2"/>
                </a:solidFill>
                <a:latin typeface="Montserrat"/>
                <a:ea typeface="Montserrat"/>
                <a:cs typeface="Montserrat"/>
                <a:sym typeface="Montserrat"/>
              </a:rPr>
              <a:t>paste</a:t>
            </a:r>
            <a:r>
              <a:rPr lang="en-GB" sz="2800">
                <a:solidFill>
                  <a:schemeClr val="dk2"/>
                </a:solidFill>
                <a:latin typeface="Montserrat"/>
                <a:ea typeface="Montserrat"/>
                <a:cs typeface="Montserrat"/>
                <a:sym typeface="Montserrat"/>
              </a:rPr>
              <a:t> it into the </a:t>
            </a:r>
            <a:r>
              <a:rPr b="1" lang="en-GB" sz="2800">
                <a:solidFill>
                  <a:schemeClr val="dk2"/>
                </a:solidFill>
                <a:latin typeface="Montserrat"/>
                <a:ea typeface="Montserrat"/>
                <a:cs typeface="Montserrat"/>
                <a:sym typeface="Montserrat"/>
              </a:rPr>
              <a:t>images</a:t>
            </a:r>
            <a:r>
              <a:rPr lang="en-GB" sz="2800">
                <a:solidFill>
                  <a:schemeClr val="dk2"/>
                </a:solidFill>
                <a:latin typeface="Montserrat"/>
                <a:ea typeface="Montserrat"/>
                <a:cs typeface="Montserrat"/>
                <a:sym typeface="Montserrat"/>
              </a:rPr>
              <a:t> subdirectory.</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Quicksand"/>
              <a:buChar char="●"/>
            </a:pPr>
            <a:r>
              <a:rPr lang="en-GB" sz="2800">
                <a:solidFill>
                  <a:schemeClr val="dk2"/>
                </a:solidFill>
                <a:latin typeface="Montserrat"/>
                <a:ea typeface="Montserrat"/>
                <a:cs typeface="Montserrat"/>
                <a:sym typeface="Montserrat"/>
              </a:rPr>
              <a:t>This part of the HTML code is looking for a file called </a:t>
            </a:r>
            <a:r>
              <a:rPr b="1" lang="en-GB" sz="2800">
                <a:solidFill>
                  <a:schemeClr val="dk2"/>
                </a:solidFill>
                <a:latin typeface="Montserrat"/>
                <a:ea typeface="Montserrat"/>
                <a:cs typeface="Montserrat"/>
                <a:sym typeface="Montserrat"/>
              </a:rPr>
              <a:t>logo.png</a:t>
            </a:r>
            <a:r>
              <a:rPr lang="en-GB" sz="2800">
                <a:solidFill>
                  <a:schemeClr val="dk2"/>
                </a:solidFill>
                <a:latin typeface="Montserrat"/>
                <a:ea typeface="Montserrat"/>
                <a:cs typeface="Montserrat"/>
                <a:sym typeface="Montserrat"/>
              </a:rPr>
              <a:t> inside the </a:t>
            </a:r>
            <a:r>
              <a:rPr b="1" lang="en-GB" sz="2800">
                <a:solidFill>
                  <a:schemeClr val="dk2"/>
                </a:solidFill>
                <a:latin typeface="Montserrat"/>
                <a:ea typeface="Montserrat"/>
                <a:cs typeface="Montserrat"/>
                <a:sym typeface="Montserrat"/>
              </a:rPr>
              <a:t>images</a:t>
            </a:r>
            <a:r>
              <a:rPr lang="en-GB" sz="2800">
                <a:solidFill>
                  <a:schemeClr val="dk2"/>
                </a:solidFill>
                <a:latin typeface="Montserrat"/>
                <a:ea typeface="Montserrat"/>
                <a:cs typeface="Montserrat"/>
                <a:sym typeface="Montserrat"/>
              </a:rPr>
              <a:t> subdirectory.</a:t>
            </a:r>
            <a:endParaRPr b="1"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15" name="Google Shape;215;p34"/>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216" name="Google Shape;216;p34"/>
          <p:cNvPicPr preferRelativeResize="0"/>
          <p:nvPr/>
        </p:nvPicPr>
        <p:blipFill>
          <a:blip r:embed="rId3">
            <a:alphaModFix/>
          </a:blip>
          <a:stretch>
            <a:fillRect/>
          </a:stretch>
        </p:blipFill>
        <p:spPr>
          <a:xfrm>
            <a:off x="4987000" y="6703275"/>
            <a:ext cx="12867850" cy="2135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222" name="Google Shape;222;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3" name="Google Shape;223;p35"/>
          <p:cNvSpPr txBox="1"/>
          <p:nvPr/>
        </p:nvSpPr>
        <p:spPr>
          <a:xfrm>
            <a:off x="917950" y="3154650"/>
            <a:ext cx="6975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4 - Continued</a:t>
            </a:r>
            <a:endParaRPr b="1" sz="3500">
              <a:solidFill>
                <a:srgbClr val="FFFFFF"/>
              </a:solidFill>
              <a:latin typeface="Montserrat"/>
              <a:ea typeface="Montserrat"/>
              <a:cs typeface="Montserrat"/>
              <a:sym typeface="Montserrat"/>
            </a:endParaRPr>
          </a:p>
        </p:txBody>
      </p:sp>
      <p:sp>
        <p:nvSpPr>
          <p:cNvPr id="224" name="Google Shape;224;p35"/>
          <p:cNvSpPr txBox="1"/>
          <p:nvPr/>
        </p:nvSpPr>
        <p:spPr>
          <a:xfrm>
            <a:off x="917950" y="4375650"/>
            <a:ext cx="6975000" cy="37443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406400" lvl="0" marL="4572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Rename your logo file so that it is called </a:t>
            </a:r>
            <a:r>
              <a:rPr b="1" lang="en-GB" sz="2800">
                <a:solidFill>
                  <a:schemeClr val="dk2"/>
                </a:solidFill>
                <a:latin typeface="Montserrat"/>
                <a:ea typeface="Montserrat"/>
                <a:cs typeface="Montserrat"/>
                <a:sym typeface="Montserrat"/>
              </a:rPr>
              <a:t>logo.png</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457200" rtl="0" algn="l">
              <a:lnSpc>
                <a:spcPct val="115000"/>
              </a:lnSpc>
              <a:spcBef>
                <a:spcPts val="600"/>
              </a:spcBef>
              <a:spcAft>
                <a:spcPts val="0"/>
              </a:spcAft>
              <a:buNone/>
            </a:pPr>
            <a:r>
              <a:rPr b="1" lang="en-GB" sz="2800">
                <a:solidFill>
                  <a:schemeClr val="dk2"/>
                </a:solidFill>
                <a:latin typeface="Montserrat"/>
                <a:ea typeface="Montserrat"/>
                <a:cs typeface="Montserrat"/>
                <a:sym typeface="Montserrat"/>
              </a:rPr>
              <a:t>Note: </a:t>
            </a:r>
            <a:r>
              <a:rPr lang="en-GB" sz="2800">
                <a:solidFill>
                  <a:schemeClr val="dk2"/>
                </a:solidFill>
                <a:latin typeface="Montserrat"/>
                <a:ea typeface="Montserrat"/>
                <a:cs typeface="Montserrat"/>
                <a:sym typeface="Montserrat"/>
              </a:rPr>
              <a:t>If the file extensions are not visible,  just rename it to </a:t>
            </a:r>
            <a:r>
              <a:rPr b="1" lang="en-GB" sz="2800">
                <a:solidFill>
                  <a:schemeClr val="dk2"/>
                </a:solidFill>
                <a:latin typeface="Montserrat"/>
                <a:ea typeface="Montserrat"/>
                <a:cs typeface="Montserrat"/>
                <a:sym typeface="Montserrat"/>
              </a:rPr>
              <a:t>logo</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457200" rtl="0" algn="l">
              <a:lnSpc>
                <a:spcPct val="115000"/>
              </a:lnSpc>
              <a:spcBef>
                <a:spcPts val="0"/>
              </a:spcBef>
              <a:spcAft>
                <a:spcPts val="0"/>
              </a:spcAft>
              <a:buClr>
                <a:schemeClr val="dk2"/>
              </a:buClr>
              <a:buSzPts val="2800"/>
              <a:buFont typeface="Quicksand"/>
              <a:buChar char="●"/>
            </a:pPr>
            <a:r>
              <a:rPr lang="en-GB" sz="2800">
                <a:solidFill>
                  <a:schemeClr val="dk2"/>
                </a:solidFill>
                <a:latin typeface="Montserrat"/>
                <a:ea typeface="Montserrat"/>
                <a:cs typeface="Montserrat"/>
                <a:sym typeface="Montserrat"/>
              </a:rPr>
              <a:t>Go back to your web browser and </a:t>
            </a:r>
            <a:r>
              <a:rPr b="1" lang="en-GB" sz="2800">
                <a:solidFill>
                  <a:schemeClr val="dk2"/>
                </a:solidFill>
                <a:latin typeface="Montserrat"/>
                <a:ea typeface="Montserrat"/>
                <a:cs typeface="Montserrat"/>
                <a:sym typeface="Montserrat"/>
              </a:rPr>
              <a:t>reload</a:t>
            </a:r>
            <a:r>
              <a:rPr lang="en-GB" sz="2800">
                <a:solidFill>
                  <a:schemeClr val="dk2"/>
                </a:solidFill>
                <a:latin typeface="Montserrat"/>
                <a:ea typeface="Montserrat"/>
                <a:cs typeface="Montserrat"/>
                <a:sym typeface="Montserrat"/>
              </a:rPr>
              <a:t> the page to see your logo appear.</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a:latin typeface="Quicksand"/>
              <a:ea typeface="Quicksand"/>
              <a:cs typeface="Quicksand"/>
              <a:sym typeface="Quicksand"/>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25" name="Google Shape;225;p35"/>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website using the steps below:</a:t>
            </a:r>
            <a:endParaRPr sz="2800"/>
          </a:p>
        </p:txBody>
      </p:sp>
      <p:pic>
        <p:nvPicPr>
          <p:cNvPr id="226" name="Google Shape;226;p35"/>
          <p:cNvPicPr preferRelativeResize="0"/>
          <p:nvPr/>
        </p:nvPicPr>
        <p:blipFill>
          <a:blip r:embed="rId3">
            <a:alphaModFix/>
          </a:blip>
          <a:stretch>
            <a:fillRect/>
          </a:stretch>
        </p:blipFill>
        <p:spPr>
          <a:xfrm>
            <a:off x="8093875" y="3604525"/>
            <a:ext cx="9821200" cy="3583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