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Cabin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3FA7E9-F8E4-4B43-AD99-EFA29058B7D3}">
  <a:tblStyle styleId="{233FA7E9-F8E4-4B43-AD99-EFA29058B7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22" Type="http://schemas.openxmlformats.org/officeDocument/2006/relationships/font" Target="fonts/Cabin-boldItalic.fntdata"/><Relationship Id="rId21" Type="http://schemas.openxmlformats.org/officeDocument/2006/relationships/font" Target="fonts/Cabin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4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Cabin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6376f0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6376f0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fa2e5c1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bfa2e5c1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tick whether the materials are absorbent or waterproof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bfa2e607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bfa2e607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c6376f03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c6376f03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tick whether the materials are absorbent or waterproof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346704" y="1447038"/>
            <a:ext cx="11594700" cy="1782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4325" lIns="274325" spcFirstLastPara="1" rIns="274325" wrap="square" tIns="2743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abin"/>
              <a:buNone/>
              <a:defRPr b="0" i="0" sz="4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346704" y="3957066"/>
            <a:ext cx="115947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11732143" y="9358224"/>
            <a:ext cx="4130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2400300" y="9354312"/>
            <a:ext cx="885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4"/>
          <p:cNvSpPr/>
          <p:nvPr>
            <p:ph idx="12" type="sldNum"/>
          </p:nvPr>
        </p:nvSpPr>
        <p:spPr>
          <a:xfrm>
            <a:off x="16138383" y="9326880"/>
            <a:ext cx="548400" cy="5484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68550" lIns="27425" spcFirstLastPara="1" rIns="27425" wrap="square" tIns="68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7" name="Google Shape;127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58" name="Google Shape;158;p28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60" name="Google Shape;160;p28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Science</a:t>
            </a:r>
            <a:endParaRPr b="0"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Which materials are waterproof?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2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Miss Harris </a:t>
            </a:r>
            <a:endParaRPr/>
          </a:p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p30"/>
          <p:cNvGraphicFramePr/>
          <p:nvPr/>
        </p:nvGraphicFramePr>
        <p:xfrm>
          <a:off x="421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{233FA7E9-F8E4-4B43-AD99-EFA29058B7D3}</a:tableStyleId>
              </a:tblPr>
              <a:tblGrid>
                <a:gridCol w="2949050"/>
                <a:gridCol w="2949050"/>
                <a:gridCol w="2949050"/>
                <a:gridCol w="2949050"/>
                <a:gridCol w="2949050"/>
                <a:gridCol w="2949050"/>
              </a:tblGrid>
              <a:tr h="2285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Object: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Wood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Plastic bag or plastic cup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Glass cup or jar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Cardboard or paper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Socks or a t-shirt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Absorbent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Waterproof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421500" y="255600"/>
            <a:ext cx="47172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Draw this table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421500" y="1359375"/>
            <a:ext cx="142869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You can change the objects if you want to.</a:t>
            </a:r>
            <a:endParaRPr i="1" sz="40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31"/>
          <p:cNvSpPr txBox="1"/>
          <p:nvPr/>
        </p:nvSpPr>
        <p:spPr>
          <a:xfrm>
            <a:off x="569153" y="492925"/>
            <a:ext cx="174723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Font typeface="Montserrat"/>
              <a:buAutoNum type="arabicPeriod"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Ask your parent or carer if you can use water to test absorbency. 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382150" y="4680050"/>
            <a:ext cx="182880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Make sure you are in a space which you don’t mind getting wet!</a:t>
            </a:r>
            <a:endParaRPr sz="1200"/>
          </a:p>
        </p:txBody>
      </p:sp>
      <p:sp>
        <p:nvSpPr>
          <p:cNvPr id="186" name="Google Shape;186;p31"/>
          <p:cNvSpPr txBox="1"/>
          <p:nvPr/>
        </p:nvSpPr>
        <p:spPr>
          <a:xfrm>
            <a:off x="519039" y="2787575"/>
            <a:ext cx="158289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Make sure any valuable items are far away.</a:t>
            </a:r>
            <a:endParaRPr sz="1200"/>
          </a:p>
        </p:txBody>
      </p:sp>
      <p:sp>
        <p:nvSpPr>
          <p:cNvPr id="187" name="Google Shape;187;p31"/>
          <p:cNvSpPr txBox="1"/>
          <p:nvPr/>
        </p:nvSpPr>
        <p:spPr>
          <a:xfrm>
            <a:off x="421838" y="6849050"/>
            <a:ext cx="176253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Pour a very small amount of water onto the object. 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Does the material take in/absorb the water?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32"/>
          <p:cNvGraphicFramePr/>
          <p:nvPr/>
        </p:nvGraphicFramePr>
        <p:xfrm>
          <a:off x="421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{233FA7E9-F8E4-4B43-AD99-EFA29058B7D3}</a:tableStyleId>
              </a:tblPr>
              <a:tblGrid>
                <a:gridCol w="2949050"/>
                <a:gridCol w="2949050"/>
                <a:gridCol w="2949050"/>
                <a:gridCol w="2949050"/>
                <a:gridCol w="2949050"/>
                <a:gridCol w="2949050"/>
              </a:tblGrid>
              <a:tr h="2285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Object: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Wood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Plastic bag or plastic cup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Glass cup or jar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Cardboard or paper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Socks or a t-shirt</a:t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Absorbent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Waterproof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421500" y="370375"/>
            <a:ext cx="47172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421500" y="1276975"/>
            <a:ext cx="142869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You can change the objects if you want to.</a:t>
            </a:r>
            <a:endParaRPr i="1" sz="40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153" y="4522950"/>
            <a:ext cx="1806199" cy="14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927" y="6603400"/>
            <a:ext cx="1755876" cy="162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5077" y="6603400"/>
            <a:ext cx="1755876" cy="162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5600" y="6603400"/>
            <a:ext cx="1806200" cy="166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0800" y="4531575"/>
            <a:ext cx="1577892" cy="14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4428" y="4522950"/>
            <a:ext cx="1755875" cy="1415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200" y="4563525"/>
            <a:ext cx="1755878" cy="141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1975" y="6602650"/>
            <a:ext cx="1806199" cy="145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4153" y="6599350"/>
            <a:ext cx="1806199" cy="145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4150" y="4543238"/>
            <a:ext cx="1577892" cy="14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