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Montserrat SemiBold"/>
      <p:regular r:id="rId12"/>
      <p:bold r:id="rId13"/>
      <p:italic r:id="rId14"/>
      <p:boldItalic r:id="rId15"/>
    </p:embeddedFont>
    <p:embeddedFont>
      <p:font typeface="Montserrat"/>
      <p:regular r:id="rId16"/>
      <p:bold r:id="rId17"/>
      <p:italic r:id="rId18"/>
      <p:boldItalic r:id="rId19"/>
    </p:embeddedFont>
    <p:embeddedFont>
      <p:font typeface="Montserrat Medium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2D3CAF8E-6236-48FB-8181-850CC230C463}">
  <a:tblStyle styleId="{2D3CAF8E-6236-48FB-8181-850CC230C463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regular.fntdata"/><Relationship Id="rId11" Type="http://schemas.openxmlformats.org/officeDocument/2006/relationships/slide" Target="slides/slide6.xml"/><Relationship Id="rId22" Type="http://schemas.openxmlformats.org/officeDocument/2006/relationships/font" Target="fonts/MontserratMedium-italic.fntdata"/><Relationship Id="rId10" Type="http://schemas.openxmlformats.org/officeDocument/2006/relationships/slide" Target="slides/slide5.xml"/><Relationship Id="rId21" Type="http://schemas.openxmlformats.org/officeDocument/2006/relationships/font" Target="fonts/MontserratMedium-bold.fntdata"/><Relationship Id="rId13" Type="http://schemas.openxmlformats.org/officeDocument/2006/relationships/font" Target="fonts/MontserratSemiBold-bold.fntdata"/><Relationship Id="rId12" Type="http://schemas.openxmlformats.org/officeDocument/2006/relationships/font" Target="fonts/MontserratSemiBold-regular.fntdata"/><Relationship Id="rId23" Type="http://schemas.openxmlformats.org/officeDocument/2006/relationships/font" Target="fonts/MontserratMedium-bold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MontserratSemiBold-boldItalic.fntdata"/><Relationship Id="rId14" Type="http://schemas.openxmlformats.org/officeDocument/2006/relationships/font" Target="fonts/MontserratSemiBold-italic.fntdata"/><Relationship Id="rId17" Type="http://schemas.openxmlformats.org/officeDocument/2006/relationships/font" Target="fonts/Montserrat-bold.fntdata"/><Relationship Id="rId16" Type="http://schemas.openxmlformats.org/officeDocument/2006/relationships/font" Target="fonts/Montserrat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ontserrat-boldItalic.fntdata"/><Relationship Id="rId6" Type="http://schemas.openxmlformats.org/officeDocument/2006/relationships/slide" Target="slides/slide1.xml"/><Relationship Id="rId18" Type="http://schemas.openxmlformats.org/officeDocument/2006/relationships/font" Target="fonts/Montserrat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g53147256ef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g53147256e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" name="Google Shape;35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g53147256ef_0_2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" name="Google Shape;55;g53147256ef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" name="Google Shape;6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2" name="Google Shape;72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8.png"/><Relationship Id="rId6" Type="http://schemas.openxmlformats.org/officeDocument/2006/relationships/image" Target="../media/image1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5" Type="http://schemas.openxmlformats.org/officeDocument/2006/relationships/image" Target="../media/image9.png"/><Relationship Id="rId6" Type="http://schemas.openxmlformats.org/officeDocument/2006/relationships/image" Target="../media/image5.png"/><Relationship Id="rId7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lang="en-GB" sz="3000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Calculate probabilities of dependent events</a:t>
            </a:r>
            <a:endParaRPr b="0" sz="3000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rgbClr val="4A314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t/>
            </a:r>
            <a:endParaRPr b="0" sz="3000">
              <a:solidFill>
                <a:srgbClr val="4B324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400">
                <a:solidFill>
                  <a:srgbClr val="4A314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Mr Chan</a:t>
            </a:r>
            <a:endParaRPr sz="1400">
              <a:solidFill>
                <a:srgbClr val="4A314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Calculate probabilities of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Jack takes two sweets from his bag. Here is a probability tree with all outcomes shown.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Calculate the probability that Jack takes two red sweets from his bag.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/>
        </p:nvSpPr>
        <p:spPr>
          <a:xfrm>
            <a:off x="4830449" y="924805"/>
            <a:ext cx="4015677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Amir is takes 2 counters from a bag.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is a probability tree with all outcomes shown.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probability that Amir takes two counters that are different colours.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41" name="Google Shape;41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971" y="1903821"/>
            <a:ext cx="2181575" cy="16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001" y="1903821"/>
            <a:ext cx="2207839" cy="1594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Calculate probabilities of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48" name="Google Shape;48;p8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Rosie is eating fruit from her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lunch bag. The outcomes for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her first two pieces of fruit are shown: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Calculate the probability that Rosie eats at least one piece of apple.</a:t>
            </a:r>
            <a:endParaRPr/>
          </a:p>
        </p:txBody>
      </p:sp>
      <p:sp>
        <p:nvSpPr>
          <p:cNvPr id="49" name="Google Shape;49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50" name="Google Shape;50;p8"/>
          <p:cNvSpPr txBox="1"/>
          <p:nvPr/>
        </p:nvSpPr>
        <p:spPr>
          <a:xfrm>
            <a:off x="4678049" y="924806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Jim is giving away some marbles he has in a box.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table shows the probabilities of taking different coloured marbles.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Jim has 24 blue marbles.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Calculate how many green marbles there are.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Calculate the probability that Jim gives away two blue marbles.</a:t>
            </a:r>
            <a:endParaRPr/>
          </a:p>
        </p:txBody>
      </p:sp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78971" y="1922184"/>
            <a:ext cx="2043023" cy="153663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2" name="Google Shape;52;p8"/>
          <p:cNvGraphicFramePr/>
          <p:nvPr/>
        </p:nvGraphicFramePr>
        <p:xfrm>
          <a:off x="4678049" y="22310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{2D3CAF8E-6236-48FB-8181-850CC230C463}</a:tableStyleId>
              </a:tblPr>
              <a:tblGrid>
                <a:gridCol w="1365525"/>
                <a:gridCol w="1365525"/>
              </a:tblGrid>
              <a:tr h="23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EEAD1"/>
                    </a:solidFill>
                  </a:tcPr>
                </a:tc>
              </a:tr>
              <a:tr h="25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lang="en-GB" sz="3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sz="3000">
              <a:solidFill>
                <a:srgbClr val="4A314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t/>
            </a:r>
            <a:endParaRPr>
              <a:solidFill>
                <a:srgbClr val="47334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458974" y="446400"/>
            <a:ext cx="6944008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Calculate probabilities of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3" name="Google Shape;63;p10"/>
          <p:cNvSpPr txBox="1"/>
          <p:nvPr>
            <p:ph idx="1" type="body"/>
          </p:nvPr>
        </p:nvSpPr>
        <p:spPr>
          <a:xfrm>
            <a:off x="458975" y="924806"/>
            <a:ext cx="3891600" cy="37722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Jack takes two sweets from his bag. Here is a probability tree with all outcomes shown.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Calculate the probability that Jack takes two red sweets from his bag.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4" name="Google Shape;64;p10"/>
          <p:cNvSpPr txBox="1"/>
          <p:nvPr/>
        </p:nvSpPr>
        <p:spPr>
          <a:xfrm>
            <a:off x="4830449" y="924805"/>
            <a:ext cx="4015677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Amir is takes 2 counters from a bag.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Here is a probability tree with all outcomes shown.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Calculate the probability that Amir takes two counters that are different colours.</a:t>
            </a:r>
            <a:endParaRPr/>
          </a:p>
        </p:txBody>
      </p:sp>
      <p:sp>
        <p:nvSpPr>
          <p:cNvPr id="65" name="Google Shape;6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pic>
        <p:nvPicPr>
          <p:cNvPr id="66" name="Google Shape;66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9068" y="1903821"/>
            <a:ext cx="2181575" cy="1651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672001" y="1903821"/>
            <a:ext cx="2207839" cy="1594753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0"/>
          <p:cNvSpPr/>
          <p:nvPr/>
        </p:nvSpPr>
        <p:spPr>
          <a:xfrm>
            <a:off x="3340580" y="3018751"/>
            <a:ext cx="861600" cy="502500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5672001" y="4088699"/>
            <a:ext cx="808619" cy="501356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Calculate probabilities of dependent events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5" name="Google Shape;75;p11"/>
          <p:cNvSpPr txBox="1"/>
          <p:nvPr>
            <p:ph idx="1" type="body"/>
          </p:nvPr>
        </p:nvSpPr>
        <p:spPr>
          <a:xfrm>
            <a:off x="458974" y="924805"/>
            <a:ext cx="3893569" cy="386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 Rosie is eating fruit from her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lunch bag. The outcomes for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her first two pieces of fruit are shown: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Calculate the probability that Rosie eats at least one piece of apple.</a:t>
            </a:r>
            <a:endParaRPr/>
          </a:p>
        </p:txBody>
      </p:sp>
      <p:sp>
        <p:nvSpPr>
          <p:cNvPr id="76" name="Google Shape;76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34443"/>
                </a:solidFill>
              </a:rPr>
              <a:t>‹#›</a:t>
            </a:fld>
            <a:endParaRPr>
              <a:solidFill>
                <a:srgbClr val="434443"/>
              </a:solidFill>
            </a:endParaRPr>
          </a:p>
        </p:txBody>
      </p:sp>
      <p:sp>
        <p:nvSpPr>
          <p:cNvPr id="77" name="Google Shape;77;p11"/>
          <p:cNvSpPr txBox="1"/>
          <p:nvPr/>
        </p:nvSpPr>
        <p:spPr>
          <a:xfrm>
            <a:off x="4678049" y="924806"/>
            <a:ext cx="3816116" cy="4048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4. Jim is giving away some marbles he has in a box.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table shows the probabilities of taking different coloured marbles.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Jim has 24 blue marbles.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a) Calculate how many green marbles there are.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b) Calculate the probability that Jim gives away two blue marbles.</a:t>
            </a:r>
            <a:endParaRPr/>
          </a:p>
        </p:txBody>
      </p:sp>
      <p:pic>
        <p:nvPicPr>
          <p:cNvPr id="78" name="Google Shape;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4881" y="1863794"/>
            <a:ext cx="2556557" cy="192288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9" name="Google Shape;79;p11"/>
          <p:cNvGraphicFramePr/>
          <p:nvPr/>
        </p:nvGraphicFramePr>
        <p:xfrm>
          <a:off x="4678049" y="223107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{2D3CAF8E-6236-48FB-8181-850CC230C463}</a:tableStyleId>
              </a:tblPr>
              <a:tblGrid>
                <a:gridCol w="1365525"/>
                <a:gridCol w="1365525"/>
              </a:tblGrid>
              <a:tr h="2369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Blue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Green</a:t>
                      </a:r>
                      <a:endParaRPr/>
                    </a:p>
                  </a:txBody>
                  <a:tcPr marT="45725" marB="45725" marR="91450" marL="91450" anchor="ctr">
                    <a:solidFill>
                      <a:srgbClr val="FEEAD1"/>
                    </a:solidFill>
                  </a:tcPr>
                </a:tc>
              </a:tr>
              <a:tr h="2512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45725" marB="45725" marR="91450" marL="91450" anchor="ctr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chemeClr val="dk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</a:t>
                      </a:r>
                      <a:endParaRPr/>
                    </a:p>
                  </a:txBody>
                  <a:tcPr marT="45725" marB="45725" marR="91450" marL="91450" anchor="ctr"/>
                </a:tc>
              </a:tr>
            </a:tbl>
          </a:graphicData>
        </a:graphic>
      </p:graphicFrame>
      <p:sp>
        <p:nvSpPr>
          <p:cNvPr id="80" name="Google Shape;80;p11"/>
          <p:cNvSpPr/>
          <p:nvPr/>
        </p:nvSpPr>
        <p:spPr>
          <a:xfrm>
            <a:off x="7654779" y="4026838"/>
            <a:ext cx="545341" cy="502445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-2436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6586107" y="3455857"/>
            <a:ext cx="434734" cy="3385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96</a:t>
            </a:r>
            <a:endParaRPr/>
          </a:p>
        </p:txBody>
      </p:sp>
      <p:grpSp>
        <p:nvGrpSpPr>
          <p:cNvPr id="82" name="Google Shape;82;p11"/>
          <p:cNvGrpSpPr/>
          <p:nvPr/>
        </p:nvGrpSpPr>
        <p:grpSpPr>
          <a:xfrm>
            <a:off x="3533485" y="924804"/>
            <a:ext cx="797361" cy="673841"/>
            <a:chOff x="2964253" y="994077"/>
            <a:chExt cx="955894" cy="924192"/>
          </a:xfrm>
        </p:grpSpPr>
        <p:pic>
          <p:nvPicPr>
            <p:cNvPr id="83" name="Google Shape;83;p11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3143134" y="1172001"/>
              <a:ext cx="777013" cy="7462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964253" y="994077"/>
              <a:ext cx="567387" cy="707137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5" name="Google Shape;85;p11"/>
          <p:cNvSpPr/>
          <p:nvPr/>
        </p:nvSpPr>
        <p:spPr>
          <a:xfrm>
            <a:off x="3243480" y="3224578"/>
            <a:ext cx="966900" cy="561000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