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BAB998-E069-4DCD-A428-DCB27DA98A50}">
  <a:tblStyle styleId="{3FBAB998-E069-4DCD-A428-DCB27DA98A5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regular.fntdata"/><Relationship Id="rId25" Type="http://schemas.openxmlformats.org/officeDocument/2006/relationships/slide" Target="slides/slide19.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starting screen. Add the Unit title, Lesson title and stage (Early Development, Building Understanding or Applying Learning)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Text sharing</a:t>
            </a:r>
            <a:endParaRPr/>
          </a:p>
          <a:p>
            <a:pPr indent="0" lvl="0" marL="0" rtl="0" algn="l">
              <a:lnSpc>
                <a:spcPct val="100000"/>
              </a:lnSpc>
              <a:spcBef>
                <a:spcPts val="0"/>
              </a:spcBef>
              <a:spcAft>
                <a:spcPts val="0"/>
              </a:spcAft>
              <a:buSzPts val="1100"/>
              <a:buNone/>
            </a:pPr>
            <a:r>
              <a:rPr lang="en-GB"/>
              <a:t>Poetry reading &amp; writing</a:t>
            </a:r>
            <a:endParaRPr/>
          </a:p>
          <a:p>
            <a:pPr indent="0" lvl="0" marL="0" rtl="0" algn="l">
              <a:lnSpc>
                <a:spcPct val="100000"/>
              </a:lnSpc>
              <a:spcBef>
                <a:spcPts val="0"/>
              </a:spcBef>
              <a:spcAft>
                <a:spcPts val="0"/>
              </a:spcAft>
              <a:buSzPts val="1100"/>
              <a:buNone/>
            </a:pPr>
            <a:r>
              <a:rPr lang="en-GB"/>
              <a:t>Rhythm &amp; rhyme</a:t>
            </a:r>
            <a:endParaRPr/>
          </a:p>
          <a:p>
            <a:pPr indent="0" lvl="0" marL="0" rtl="0" algn="l">
              <a:lnSpc>
                <a:spcPct val="100000"/>
              </a:lnSpc>
              <a:spcBef>
                <a:spcPts val="0"/>
              </a:spcBef>
              <a:spcAft>
                <a:spcPts val="0"/>
              </a:spcAft>
              <a:buSzPts val="1100"/>
              <a:buNone/>
            </a:pPr>
            <a:r>
              <a:rPr lang="en-GB"/>
              <a:t>2 word level understanding</a:t>
            </a:r>
            <a:endParaRPr/>
          </a:p>
          <a:p>
            <a:pPr indent="0" lvl="0" marL="0" rtl="0" algn="l">
              <a:lnSpc>
                <a:spcPct val="100000"/>
              </a:lnSpc>
              <a:spcBef>
                <a:spcPts val="0"/>
              </a:spcBef>
              <a:spcAft>
                <a:spcPts val="0"/>
              </a:spcAft>
              <a:buSzPts val="1100"/>
              <a:buNone/>
            </a:pPr>
            <a:r>
              <a:rPr lang="en-GB"/>
              <a:t>Instructional text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This is language comprehension (listening to and understanding text)</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1200"/>
              </a:spcBef>
              <a:spcAft>
                <a:spcPts val="0"/>
              </a:spcAft>
              <a:buSzPts val="1100"/>
              <a:buNone/>
            </a:pPr>
            <a:r>
              <a:rPr lang="en-GB"/>
              <a:t>Pupils </a:t>
            </a:r>
            <a:r>
              <a:rPr lang="en-GB">
                <a:solidFill>
                  <a:srgbClr val="00B050"/>
                </a:solidFill>
              </a:rPr>
              <a:t>who are emerging into the Building Understanding level </a:t>
            </a:r>
            <a:r>
              <a:rPr lang="en-GB"/>
              <a:t>should be given opportunities to:</a:t>
            </a:r>
            <a:endParaRPr/>
          </a:p>
          <a:p>
            <a:pPr indent="0" lvl="0" marL="0" rtl="0" algn="l">
              <a:lnSpc>
                <a:spcPct val="115000"/>
              </a:lnSpc>
              <a:spcBef>
                <a:spcPts val="1200"/>
              </a:spcBef>
              <a:spcAft>
                <a:spcPts val="0"/>
              </a:spcAft>
              <a:buSzPts val="1100"/>
              <a:buNone/>
            </a:pPr>
            <a:r>
              <a:rPr lang="en-GB">
                <a:solidFill>
                  <a:srgbClr val="00B050"/>
                </a:solidFill>
              </a:rPr>
              <a:t>·</a:t>
            </a:r>
            <a:r>
              <a:rPr lang="en-GB" sz="700">
                <a:solidFill>
                  <a:srgbClr val="00B050"/>
                </a:solidFill>
                <a:latin typeface="Times New Roman"/>
                <a:ea typeface="Times New Roman"/>
                <a:cs typeface="Times New Roman"/>
                <a:sym typeface="Times New Roman"/>
              </a:rPr>
              <a:t>         </a:t>
            </a:r>
            <a:r>
              <a:rPr lang="en-GB">
                <a:solidFill>
                  <a:srgbClr val="00B050"/>
                </a:solidFill>
              </a:rPr>
              <a:t>follow single key word instructions eg, ‘stand up’</a:t>
            </a:r>
            <a:endParaRPr>
              <a:solidFill>
                <a:srgbClr val="00B050"/>
              </a:solidFill>
            </a:endParaRPr>
          </a:p>
          <a:p>
            <a:pPr indent="0" lvl="0" marL="0" rtl="0" algn="l">
              <a:lnSpc>
                <a:spcPct val="115000"/>
              </a:lnSpc>
              <a:spcBef>
                <a:spcPts val="1200"/>
              </a:spcBef>
              <a:spcAft>
                <a:spcPts val="0"/>
              </a:spcAft>
              <a:buSzPts val="1100"/>
              <a:buNone/>
            </a:pPr>
            <a:r>
              <a:rPr lang="en-GB">
                <a:solidFill>
                  <a:srgbClr val="00B050"/>
                </a:solidFill>
              </a:rPr>
              <a:t>·</a:t>
            </a:r>
            <a:r>
              <a:rPr lang="en-GB" sz="700">
                <a:solidFill>
                  <a:srgbClr val="00B050"/>
                </a:solidFill>
                <a:latin typeface="Times New Roman"/>
                <a:ea typeface="Times New Roman"/>
                <a:cs typeface="Times New Roman"/>
                <a:sym typeface="Times New Roman"/>
              </a:rPr>
              <a:t>         </a:t>
            </a:r>
            <a:r>
              <a:rPr lang="en-GB"/>
              <a:t>indicate correctly pictures of </a:t>
            </a:r>
            <a:r>
              <a:rPr lang="en-GB">
                <a:solidFill>
                  <a:srgbClr val="00B050"/>
                </a:solidFill>
              </a:rPr>
              <a:t>familiar</a:t>
            </a:r>
            <a:r>
              <a:rPr lang="en-GB"/>
              <a:t> characters and </a:t>
            </a:r>
            <a:r>
              <a:rPr lang="en-GB">
                <a:solidFill>
                  <a:srgbClr val="00B050"/>
                </a:solidFill>
              </a:rPr>
              <a:t>known</a:t>
            </a:r>
            <a:r>
              <a:rPr lang="en-GB"/>
              <a:t> objects in response to ‘Where is …?’in a familiar story read by an adult. </a:t>
            </a:r>
            <a:r>
              <a:rPr lang="en-GB">
                <a:solidFill>
                  <a:srgbClr val="00B050"/>
                </a:solidFill>
              </a:rPr>
              <a:t>Responses may be sign/ symbol/ single word or combination.</a:t>
            </a:r>
            <a:endParaRPr>
              <a:solidFill>
                <a:srgbClr val="00B050"/>
              </a:solidFill>
            </a:endParaRPr>
          </a:p>
          <a:p>
            <a:pPr indent="0" lvl="0" marL="0" rtl="0" algn="l">
              <a:lnSpc>
                <a:spcPct val="115000"/>
              </a:lnSpc>
              <a:spcBef>
                <a:spcPts val="1200"/>
              </a:spcBef>
              <a:spcAft>
                <a:spcPts val="0"/>
              </a:spcAft>
              <a:buSzPts val="1100"/>
              <a:buNone/>
            </a:pPr>
            <a:r>
              <a:rPr lang="en-GB">
                <a:solidFill>
                  <a:srgbClr val="00B050"/>
                </a:solidFill>
              </a:rPr>
              <a:t>·</a:t>
            </a:r>
            <a:r>
              <a:rPr lang="en-GB" sz="700">
                <a:solidFill>
                  <a:srgbClr val="00B050"/>
                </a:solidFill>
                <a:latin typeface="Times New Roman"/>
                <a:ea typeface="Times New Roman"/>
                <a:cs typeface="Times New Roman"/>
                <a:sym typeface="Times New Roman"/>
              </a:rPr>
              <a:t>         </a:t>
            </a:r>
            <a:r>
              <a:rPr lang="en-GB"/>
              <a:t>show anticipation about what is going to happen e.g. by turning page</a:t>
            </a:r>
            <a:endParaRPr/>
          </a:p>
          <a:p>
            <a:pPr indent="0" lvl="0" marL="0" rtl="0" algn="l">
              <a:lnSpc>
                <a:spcPct val="115000"/>
              </a:lnSpc>
              <a:spcBef>
                <a:spcPts val="1200"/>
              </a:spcBef>
              <a:spcAft>
                <a:spcPts val="0"/>
              </a:spcAft>
              <a:buSzPts val="1100"/>
              <a:buNone/>
            </a:pPr>
            <a:r>
              <a:rPr lang="en-GB">
                <a:solidFill>
                  <a:srgbClr val="00B050"/>
                </a:solidFill>
              </a:rPr>
              <a:t>·</a:t>
            </a:r>
            <a:r>
              <a:rPr lang="en-GB" sz="700">
                <a:solidFill>
                  <a:srgbClr val="00B050"/>
                </a:solidFill>
                <a:latin typeface="Times New Roman"/>
                <a:ea typeface="Times New Roman"/>
                <a:cs typeface="Times New Roman"/>
                <a:sym typeface="Times New Roman"/>
              </a:rPr>
              <a:t>         </a:t>
            </a:r>
            <a:r>
              <a:rPr lang="en-GB"/>
              <a:t>join in with some actions or repeat some </a:t>
            </a:r>
            <a:r>
              <a:rPr lang="en-GB">
                <a:solidFill>
                  <a:srgbClr val="00B050"/>
                </a:solidFill>
              </a:rPr>
              <a:t>familiar</a:t>
            </a:r>
            <a:r>
              <a:rPr lang="en-GB"/>
              <a:t> words, rhymes and phrases when prompted</a:t>
            </a:r>
            <a:endParaRPr/>
          </a:p>
          <a:p>
            <a:pPr indent="0" lvl="0" marL="0" rtl="0" algn="l">
              <a:lnSpc>
                <a:spcPct val="115000"/>
              </a:lnSpc>
              <a:spcBef>
                <a:spcPts val="1200"/>
              </a:spcBef>
              <a:spcAft>
                <a:spcPts val="0"/>
              </a:spcAft>
              <a:buSzPts val="1100"/>
              <a:buNone/>
            </a:pPr>
            <a:r>
              <a:rPr lang="en-GB">
                <a:solidFill>
                  <a:srgbClr val="00B050"/>
                </a:solidFill>
              </a:rPr>
              <a:t>·</a:t>
            </a:r>
            <a:r>
              <a:rPr lang="en-GB" sz="700">
                <a:solidFill>
                  <a:srgbClr val="00B050"/>
                </a:solidFill>
                <a:latin typeface="Times New Roman"/>
                <a:ea typeface="Times New Roman"/>
                <a:cs typeface="Times New Roman"/>
                <a:sym typeface="Times New Roman"/>
              </a:rPr>
              <a:t>         </a:t>
            </a:r>
            <a:r>
              <a:rPr lang="en-GB"/>
              <a:t>Communicate ‘yes’ and ‘no’</a:t>
            </a:r>
            <a:endParaRPr/>
          </a:p>
          <a:p>
            <a:pPr indent="0" lvl="0" marL="0" rtl="0" algn="l">
              <a:lnSpc>
                <a:spcPct val="115000"/>
              </a:lnSpc>
              <a:spcBef>
                <a:spcPts val="1200"/>
              </a:spcBef>
              <a:spcAft>
                <a:spcPts val="0"/>
              </a:spcAft>
              <a:buSzPts val="1100"/>
              <a:buNone/>
            </a:pPr>
            <a:r>
              <a:rPr lang="en-GB"/>
              <a:t> </a:t>
            </a:r>
            <a:endParaRPr/>
          </a:p>
          <a:p>
            <a:pPr indent="0" lvl="0" marL="0" rtl="0" algn="l">
              <a:lnSpc>
                <a:spcPct val="115000"/>
              </a:lnSpc>
              <a:spcBef>
                <a:spcPts val="1200"/>
              </a:spcBef>
              <a:spcAft>
                <a:spcPts val="0"/>
              </a:spcAft>
              <a:buSzPts val="1100"/>
              <a:buNone/>
            </a:pPr>
            <a:r>
              <a:rPr lang="en-GB">
                <a:solidFill>
                  <a:srgbClr val="00B050"/>
                </a:solidFill>
              </a:rPr>
              <a:t>Pupils who are established at the Building Understanding level</a:t>
            </a:r>
            <a:r>
              <a:rPr lang="en-GB"/>
              <a:t> should be given opportunities to:</a:t>
            </a:r>
            <a:endParaRPr/>
          </a:p>
          <a:p>
            <a:pPr indent="0" lvl="0" marL="0" rtl="0" algn="l">
              <a:lnSpc>
                <a:spcPct val="115000"/>
              </a:lnSpc>
              <a:spcBef>
                <a:spcPts val="1200"/>
              </a:spcBef>
              <a:spcAft>
                <a:spcPts val="0"/>
              </a:spcAft>
              <a:buSzPts val="1100"/>
              <a:buNone/>
            </a:pPr>
            <a:r>
              <a:rPr lang="en-GB"/>
              <a:t>·</a:t>
            </a:r>
            <a:r>
              <a:rPr lang="en-GB" sz="700">
                <a:latin typeface="Times New Roman"/>
                <a:ea typeface="Times New Roman"/>
                <a:cs typeface="Times New Roman"/>
                <a:sym typeface="Times New Roman"/>
              </a:rPr>
              <a:t>         </a:t>
            </a:r>
            <a:r>
              <a:rPr lang="en-GB"/>
              <a:t>demonstrate </a:t>
            </a:r>
            <a:r>
              <a:rPr lang="en-GB">
                <a:solidFill>
                  <a:srgbClr val="00B050"/>
                </a:solidFill>
              </a:rPr>
              <a:t>single word </a:t>
            </a:r>
            <a:r>
              <a:rPr lang="en-GB"/>
              <a:t>understanding of familiar rhyme or story read by an adult by answering ‘Who?’, ‘Where?’, ’What?’ questions</a:t>
            </a:r>
            <a:endParaRPr/>
          </a:p>
          <a:p>
            <a:pPr indent="0" lvl="0" marL="0" rtl="0" algn="l">
              <a:lnSpc>
                <a:spcPct val="115000"/>
              </a:lnSpc>
              <a:spcBef>
                <a:spcPts val="1200"/>
              </a:spcBef>
              <a:spcAft>
                <a:spcPts val="0"/>
              </a:spcAft>
              <a:buSzPts val="1100"/>
              <a:buNone/>
            </a:pPr>
            <a:r>
              <a:rPr lang="en-GB"/>
              <a:t>·</a:t>
            </a:r>
            <a:r>
              <a:rPr lang="en-GB" sz="700">
                <a:latin typeface="Times New Roman"/>
                <a:ea typeface="Times New Roman"/>
                <a:cs typeface="Times New Roman"/>
                <a:sym typeface="Times New Roman"/>
              </a:rPr>
              <a:t>         </a:t>
            </a:r>
            <a:r>
              <a:rPr lang="en-GB"/>
              <a:t>join in with predictable phrases or refrains</a:t>
            </a:r>
            <a:endParaRPr/>
          </a:p>
          <a:p>
            <a:pPr indent="0" lvl="0" marL="0" rtl="0" algn="l">
              <a:lnSpc>
                <a:spcPct val="115000"/>
              </a:lnSpc>
              <a:spcBef>
                <a:spcPts val="1200"/>
              </a:spcBef>
              <a:spcAft>
                <a:spcPts val="0"/>
              </a:spcAft>
              <a:buSzPts val="1100"/>
              <a:buNone/>
            </a:pPr>
            <a:r>
              <a:rPr lang="en-GB"/>
              <a:t>·</a:t>
            </a:r>
            <a:r>
              <a:rPr lang="en-GB" sz="700">
                <a:latin typeface="Times New Roman"/>
                <a:ea typeface="Times New Roman"/>
                <a:cs typeface="Times New Roman"/>
                <a:sym typeface="Times New Roman"/>
              </a:rPr>
              <a:t>         </a:t>
            </a:r>
            <a:r>
              <a:rPr lang="en-GB">
                <a:solidFill>
                  <a:srgbClr val="00B050"/>
                </a:solidFill>
              </a:rPr>
              <a:t>follow simple 2 key word instructions eg give the </a:t>
            </a:r>
            <a:r>
              <a:rPr lang="en-GB" u="sng">
                <a:solidFill>
                  <a:srgbClr val="00B050"/>
                </a:solidFill>
              </a:rPr>
              <a:t>spoon</a:t>
            </a:r>
            <a:r>
              <a:rPr lang="en-GB">
                <a:solidFill>
                  <a:srgbClr val="00B050"/>
                </a:solidFill>
              </a:rPr>
              <a:t> to </a:t>
            </a:r>
            <a:r>
              <a:rPr lang="en-GB" u="sng">
                <a:solidFill>
                  <a:srgbClr val="00B050"/>
                </a:solidFill>
              </a:rPr>
              <a:t>Bob</a:t>
            </a:r>
            <a:endParaRPr u="sng">
              <a:solidFill>
                <a:srgbClr val="00B050"/>
              </a:solidFill>
            </a:endParaRPr>
          </a:p>
          <a:p>
            <a:pPr indent="0" lvl="0" marL="0" rtl="0" algn="l">
              <a:lnSpc>
                <a:spcPct val="115000"/>
              </a:lnSpc>
              <a:spcBef>
                <a:spcPts val="1200"/>
              </a:spcBef>
              <a:spcAft>
                <a:spcPts val="0"/>
              </a:spcAft>
              <a:buSzPts val="1100"/>
              <a:buNone/>
            </a:pPr>
            <a:r>
              <a:rPr lang="en-GB"/>
              <a:t>·</a:t>
            </a:r>
            <a:r>
              <a:rPr lang="en-GB" sz="700">
                <a:latin typeface="Times New Roman"/>
                <a:ea typeface="Times New Roman"/>
                <a:cs typeface="Times New Roman"/>
                <a:sym typeface="Times New Roman"/>
              </a:rPr>
              <a:t>         </a:t>
            </a:r>
            <a:r>
              <a:rPr lang="en-GB">
                <a:solidFill>
                  <a:srgbClr val="00B050"/>
                </a:solidFill>
              </a:rPr>
              <a:t>differentiate by colour</a:t>
            </a:r>
            <a:endParaRPr>
              <a:solidFill>
                <a:srgbClr val="00B050"/>
              </a:solidFill>
            </a:endParaRPr>
          </a:p>
          <a:p>
            <a:pPr indent="0" lvl="0" marL="0" rtl="0" algn="l">
              <a:lnSpc>
                <a:spcPct val="115000"/>
              </a:lnSpc>
              <a:spcBef>
                <a:spcPts val="1200"/>
              </a:spcBef>
              <a:spcAft>
                <a:spcPts val="0"/>
              </a:spcAft>
              <a:buSzPts val="1100"/>
              <a:buNone/>
            </a:pPr>
            <a:r>
              <a:rPr lang="en-GB"/>
              <a:t>·</a:t>
            </a:r>
            <a:r>
              <a:rPr lang="en-GB" sz="700">
                <a:latin typeface="Times New Roman"/>
                <a:ea typeface="Times New Roman"/>
                <a:cs typeface="Times New Roman"/>
                <a:sym typeface="Times New Roman"/>
              </a:rPr>
              <a:t>         </a:t>
            </a:r>
            <a:r>
              <a:rPr lang="en-GB">
                <a:solidFill>
                  <a:srgbClr val="00B050"/>
                </a:solidFill>
              </a:rPr>
              <a:t>respond to questions about immediate events eg. ‘Where’s the dog?’ (with dog nearby)</a:t>
            </a:r>
            <a:endParaRPr>
              <a:solidFill>
                <a:srgbClr val="00B05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c8ffd1f5a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8c8ffd1f5a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c8ffd1f5a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8c8ffd1f5a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c8ffd1f5a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8c8ffd1f5a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8ffd1f5a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8c8ffd1f5a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c8ffd1f5a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8c8ffd1f5a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c8ffd1f5a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8c8ffd1f5a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c8ffd1f5a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8c8ffd1f5a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8ffd1f5a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8c8ffd1f5a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c8ffd1f5a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8c8ffd1f5a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Final slide of the lesson. Suggest adaptations for teachers/parents. Voice over - slide to be full screen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c8ffd1f5a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8c8ffd1f5a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c8ffd1f5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8c8ffd1f5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c8ffd1f5a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8c8ffd1f5a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Voice over - slide full screen, add the resources needed for the lesson on the left and widgit symbols on the left (copyright Widgit)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 here how to get the room ready for learning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c8ffd1f5a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8c8ffd1f5a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c8ffd1f5a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8c8ffd1f5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c8ffd1f5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8c8ffd1f5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Full screen video introducing yourself and the lesson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9" name="Google Shape;19;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 name="Shape 20"/>
        <p:cNvGrpSpPr/>
        <p:nvPr/>
      </p:nvGrpSpPr>
      <p:grpSpPr>
        <a:xfrm>
          <a:off x="0" y="0"/>
          <a:ext cx="0" cy="0"/>
          <a:chOff x="0" y="0"/>
          <a:chExt cx="0" cy="0"/>
        </a:xfrm>
      </p:grpSpPr>
      <p:sp>
        <p:nvSpPr>
          <p:cNvPr id="21" name="Google Shape;21;p4"/>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 name="Google Shape;22;p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7" name="Google Shape;27;p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28" name="Shape 28"/>
        <p:cNvGrpSpPr/>
        <p:nvPr/>
      </p:nvGrpSpPr>
      <p:grpSpPr>
        <a:xfrm>
          <a:off x="0" y="0"/>
          <a:ext cx="0" cy="0"/>
          <a:chOff x="0" y="0"/>
          <a:chExt cx="0" cy="0"/>
        </a:xfrm>
      </p:grpSpPr>
      <p:sp>
        <p:nvSpPr>
          <p:cNvPr id="29" name="Google Shape;29;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2" name="Google Shape;32;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3" name="Google Shape;33;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4" name="Google Shape;34;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5" name="Google Shape;35;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6" name="Google Shape;36;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7" name="Google Shape;37;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2"/>
        </a:solid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36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40" name="Google Shape;40;p7"/>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algn="l">
              <a:lnSpc>
                <a:spcPct val="140000"/>
              </a:lnSpc>
              <a:spcBef>
                <a:spcPts val="1000"/>
              </a:spcBef>
              <a:spcAft>
                <a:spcPts val="0"/>
              </a:spcAft>
              <a:buSzPts val="3200"/>
              <a:buNone/>
              <a:defRPr sz="14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1000"/>
              </a:spcBef>
              <a:spcAft>
                <a:spcPts val="0"/>
              </a:spcAft>
              <a:buSzPts val="2800"/>
              <a:buNone/>
              <a:defRPr>
                <a:solidFill>
                  <a:srgbClr val="4B3241"/>
                </a:solidFill>
              </a:defRPr>
            </a:lvl3pPr>
            <a:lvl4pPr lvl="3" algn="l">
              <a:lnSpc>
                <a:spcPct val="130000"/>
              </a:lnSpc>
              <a:spcBef>
                <a:spcPts val="1000"/>
              </a:spcBef>
              <a:spcAft>
                <a:spcPts val="0"/>
              </a:spcAft>
              <a:buSzPts val="2800"/>
              <a:buNone/>
              <a:defRPr>
                <a:solidFill>
                  <a:srgbClr val="4B3241"/>
                </a:solidFill>
              </a:defRPr>
            </a:lvl4pPr>
            <a:lvl5pPr lvl="4" algn="l">
              <a:lnSpc>
                <a:spcPct val="130000"/>
              </a:lnSpc>
              <a:spcBef>
                <a:spcPts val="1000"/>
              </a:spcBef>
              <a:spcAft>
                <a:spcPts val="0"/>
              </a:spcAft>
              <a:buSzPts val="2800"/>
              <a:buNone/>
              <a:defRPr>
                <a:solidFill>
                  <a:srgbClr val="4B3241"/>
                </a:solidFill>
              </a:defRPr>
            </a:lvl5pPr>
            <a:lvl6pPr lvl="5" algn="l">
              <a:lnSpc>
                <a:spcPct val="130000"/>
              </a:lnSpc>
              <a:spcBef>
                <a:spcPts val="1000"/>
              </a:spcBef>
              <a:spcAft>
                <a:spcPts val="0"/>
              </a:spcAft>
              <a:buSzPts val="2800"/>
              <a:buNone/>
              <a:defRPr>
                <a:solidFill>
                  <a:srgbClr val="4B3241"/>
                </a:solidFill>
              </a:defRPr>
            </a:lvl6pPr>
            <a:lvl7pPr lvl="6" algn="l">
              <a:lnSpc>
                <a:spcPct val="130000"/>
              </a:lnSpc>
              <a:spcBef>
                <a:spcPts val="1000"/>
              </a:spcBef>
              <a:spcAft>
                <a:spcPts val="0"/>
              </a:spcAft>
              <a:buSzPts val="2800"/>
              <a:buNone/>
              <a:defRPr>
                <a:solidFill>
                  <a:srgbClr val="4B3241"/>
                </a:solidFill>
              </a:defRPr>
            </a:lvl7pPr>
            <a:lvl8pPr lvl="7" algn="l">
              <a:lnSpc>
                <a:spcPct val="130000"/>
              </a:lnSpc>
              <a:spcBef>
                <a:spcPts val="1000"/>
              </a:spcBef>
              <a:spcAft>
                <a:spcPts val="0"/>
              </a:spcAft>
              <a:buSzPts val="2800"/>
              <a:buNone/>
              <a:defRPr>
                <a:solidFill>
                  <a:srgbClr val="4B3241"/>
                </a:solidFill>
              </a:defRPr>
            </a:lvl8pPr>
            <a:lvl9pPr lvl="8" algn="l">
              <a:lnSpc>
                <a:spcPct val="130000"/>
              </a:lnSpc>
              <a:spcBef>
                <a:spcPts val="1000"/>
              </a:spcBef>
              <a:spcAft>
                <a:spcPts val="1000"/>
              </a:spcAft>
              <a:buSzPts val="2800"/>
              <a:buNone/>
              <a:defRPr>
                <a:solidFill>
                  <a:srgbClr val="4B3241"/>
                </a:solidFill>
              </a:defRPr>
            </a:lvl9pPr>
          </a:lstStyle>
          <a:p/>
        </p:txBody>
      </p:sp>
      <p:pic>
        <p:nvPicPr>
          <p:cNvPr id="41" name="Google Shape;41;p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42" name="Shape 42"/>
        <p:cNvGrpSpPr/>
        <p:nvPr/>
      </p:nvGrpSpPr>
      <p:grpSpPr>
        <a:xfrm>
          <a:off x="0" y="0"/>
          <a:ext cx="0" cy="0"/>
          <a:chOff x="0" y="0"/>
          <a:chExt cx="0" cy="0"/>
        </a:xfrm>
      </p:grpSpPr>
      <p:sp>
        <p:nvSpPr>
          <p:cNvPr id="43" name="Google Shape;43;p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5" name="Google Shape;45;p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6" name="Google Shape;46;p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7" name="Google Shape;47;p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8" name="Google Shape;48;p8"/>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9" name="Google Shape;49;p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0" name="Google Shape;50;p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51" name="Google Shape;51;p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2" name="Google Shape;52;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idx="4294967295" type="ctrTitle"/>
          </p:nvPr>
        </p:nvSpPr>
        <p:spPr>
          <a:xfrm>
            <a:off x="611375" y="15905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Composition: Weather Forecast</a:t>
            </a:r>
            <a:endParaRPr>
              <a:solidFill>
                <a:srgbClr val="4B3241"/>
              </a:solidFill>
            </a:endParaRPr>
          </a:p>
        </p:txBody>
      </p:sp>
      <p:sp>
        <p:nvSpPr>
          <p:cNvPr id="63" name="Google Shape;63;p11"/>
          <p:cNvSpPr txBox="1"/>
          <p:nvPr>
            <p:ph idx="4294967295" type="subTitle"/>
          </p:nvPr>
        </p:nvSpPr>
        <p:spPr>
          <a:xfrm>
            <a:off x="611375" y="5974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Communication and Language: Seasons - Building Understanding</a:t>
            </a:r>
            <a:endParaRPr>
              <a:solidFill>
                <a:srgbClr val="4B3241"/>
              </a:solidFill>
            </a:endParaRPr>
          </a:p>
          <a:p>
            <a:pPr indent="0" lvl="0" marL="0" rtl="0" algn="l">
              <a:lnSpc>
                <a:spcPct val="115000"/>
              </a:lnSpc>
              <a:spcBef>
                <a:spcPts val="0"/>
              </a:spcBef>
              <a:spcAft>
                <a:spcPts val="0"/>
              </a:spcAft>
              <a:buSzPts val="1800"/>
              <a:buNone/>
            </a:pPr>
            <a:r>
              <a:t/>
            </a:r>
            <a:endParaRPr>
              <a:solidFill>
                <a:srgbClr val="4B3241"/>
              </a:solidFill>
            </a:endParaRPr>
          </a:p>
        </p:txBody>
      </p:sp>
      <p:sp>
        <p:nvSpPr>
          <p:cNvPr id="64" name="Google Shape;64;p11"/>
          <p:cNvSpPr txBox="1"/>
          <p:nvPr>
            <p:ph idx="4294967295" type="subTitle"/>
          </p:nvPr>
        </p:nvSpPr>
        <p:spPr>
          <a:xfrm>
            <a:off x="534375" y="43255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Rae</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b="0" l="0" r="0" t="5802"/>
          <a:stretch/>
        </p:blipFill>
        <p:spPr>
          <a:xfrm>
            <a:off x="3052763" y="1409788"/>
            <a:ext cx="3038475" cy="2323925"/>
          </a:xfrm>
          <a:prstGeom prst="rect">
            <a:avLst/>
          </a:prstGeom>
          <a:noFill/>
          <a:ln>
            <a:noFill/>
          </a:ln>
        </p:spPr>
      </p:pic>
      <p:sp>
        <p:nvSpPr>
          <p:cNvPr id="121" name="Google Shape;121;p20"/>
          <p:cNvSpPr txBox="1"/>
          <p:nvPr/>
        </p:nvSpPr>
        <p:spPr>
          <a:xfrm>
            <a:off x="2778825" y="444500"/>
            <a:ext cx="3910200" cy="22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300">
                <a:latin typeface="Montserrat"/>
                <a:ea typeface="Montserrat"/>
                <a:cs typeface="Montserrat"/>
                <a:sym typeface="Montserrat"/>
              </a:rPr>
              <a:t>rain</a:t>
            </a:r>
            <a:endParaRPr sz="33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3314700" y="1281113"/>
            <a:ext cx="2838450" cy="2581275"/>
          </a:xfrm>
          <a:prstGeom prst="rect">
            <a:avLst/>
          </a:prstGeom>
          <a:noFill/>
          <a:ln>
            <a:noFill/>
          </a:ln>
        </p:spPr>
      </p:pic>
      <p:sp>
        <p:nvSpPr>
          <p:cNvPr id="127" name="Google Shape;127;p21"/>
          <p:cNvSpPr txBox="1"/>
          <p:nvPr/>
        </p:nvSpPr>
        <p:spPr>
          <a:xfrm>
            <a:off x="2778825" y="444500"/>
            <a:ext cx="3910200" cy="22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300">
                <a:latin typeface="Montserrat"/>
                <a:ea typeface="Montserrat"/>
                <a:cs typeface="Montserrat"/>
                <a:sym typeface="Montserrat"/>
              </a:rPr>
              <a:t>snow</a:t>
            </a:r>
            <a:endParaRPr sz="33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nvSpPr>
        <p:spPr>
          <a:xfrm>
            <a:off x="2616913" y="444500"/>
            <a:ext cx="3910200" cy="22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300">
                <a:latin typeface="Montserrat"/>
                <a:ea typeface="Montserrat"/>
                <a:cs typeface="Montserrat"/>
                <a:sym typeface="Montserrat"/>
              </a:rPr>
              <a:t>storm</a:t>
            </a:r>
            <a:endParaRPr sz="3300">
              <a:latin typeface="Montserrat"/>
              <a:ea typeface="Montserrat"/>
              <a:cs typeface="Montserrat"/>
              <a:sym typeface="Montserrat"/>
            </a:endParaRPr>
          </a:p>
        </p:txBody>
      </p:sp>
      <p:pic>
        <p:nvPicPr>
          <p:cNvPr id="133" name="Google Shape;133;p22"/>
          <p:cNvPicPr preferRelativeResize="0"/>
          <p:nvPr/>
        </p:nvPicPr>
        <p:blipFill>
          <a:blip r:embed="rId3">
            <a:alphaModFix/>
          </a:blip>
          <a:stretch>
            <a:fillRect/>
          </a:stretch>
        </p:blipFill>
        <p:spPr>
          <a:xfrm>
            <a:off x="3334988" y="1570725"/>
            <a:ext cx="2474025" cy="20020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nvSpPr>
        <p:spPr>
          <a:xfrm>
            <a:off x="459000" y="899200"/>
            <a:ext cx="8226000" cy="3130200"/>
          </a:xfrm>
          <a:prstGeom prst="rect">
            <a:avLst/>
          </a:prstGeom>
          <a:noFill/>
          <a:ln>
            <a:noFill/>
          </a:ln>
        </p:spPr>
        <p:txBody>
          <a:bodyPr anchorCtr="0" anchor="t" bIns="91425" lIns="91425" spcFirstLastPara="1" rIns="91425" wrap="square" tIns="91425">
            <a:noAutofit/>
          </a:bodyPr>
          <a:lstStyle/>
          <a:p>
            <a:pPr indent="-387350" lvl="0" marL="457200" rtl="0" algn="l">
              <a:lnSpc>
                <a:spcPct val="130000"/>
              </a:lnSpc>
              <a:spcBef>
                <a:spcPts val="0"/>
              </a:spcBef>
              <a:spcAft>
                <a:spcPts val="0"/>
              </a:spcAft>
              <a:buClr>
                <a:schemeClr val="dk2"/>
              </a:buClr>
              <a:buSzPts val="2500"/>
              <a:buFont typeface="Montserrat"/>
              <a:buChar char="●"/>
            </a:pPr>
            <a:r>
              <a:rPr lang="en-GB" sz="2500">
                <a:solidFill>
                  <a:schemeClr val="dk2"/>
                </a:solidFill>
                <a:latin typeface="Montserrat"/>
                <a:ea typeface="Montserrat"/>
                <a:cs typeface="Montserrat"/>
                <a:sym typeface="Montserrat"/>
              </a:rPr>
              <a:t>Develop a reciprocal game in which you or the child a weather symbol from a choice of two, four or six (whichever is most appropriate) and the other person finds the associated item.</a:t>
            </a:r>
            <a:endParaRPr sz="2500">
              <a:solidFill>
                <a:schemeClr val="dk2"/>
              </a:solidFill>
              <a:latin typeface="Montserrat"/>
              <a:ea typeface="Montserrat"/>
              <a:cs typeface="Montserrat"/>
              <a:sym typeface="Montserrat"/>
            </a:endParaRPr>
          </a:p>
          <a:p>
            <a:pPr indent="-387350" lvl="0" marL="457200" rtl="0" algn="l">
              <a:lnSpc>
                <a:spcPct val="130000"/>
              </a:lnSpc>
              <a:spcBef>
                <a:spcPts val="0"/>
              </a:spcBef>
              <a:spcAft>
                <a:spcPts val="0"/>
              </a:spcAft>
              <a:buClr>
                <a:schemeClr val="dk2"/>
              </a:buClr>
              <a:buSzPts val="2500"/>
              <a:buFont typeface="Montserrat"/>
              <a:buChar char="●"/>
            </a:pPr>
            <a:r>
              <a:rPr lang="en-GB" sz="2500">
                <a:solidFill>
                  <a:schemeClr val="dk2"/>
                </a:solidFill>
                <a:latin typeface="Montserrat"/>
                <a:ea typeface="Montserrat"/>
                <a:cs typeface="Montserrat"/>
                <a:sym typeface="Montserrat"/>
              </a:rPr>
              <a:t>Don’t forget to clearly articulate the weather word indicated by the symbol.</a:t>
            </a:r>
            <a:endParaRPr sz="2500">
              <a:solidFill>
                <a:schemeClr val="dk2"/>
              </a:solidFill>
              <a:latin typeface="Montserrat"/>
              <a:ea typeface="Montserrat"/>
              <a:cs typeface="Montserrat"/>
              <a:sym typeface="Montserrat"/>
            </a:endParaRPr>
          </a:p>
          <a:p>
            <a:pPr indent="-387350" lvl="0" marL="457200" rtl="0" algn="l">
              <a:lnSpc>
                <a:spcPct val="130000"/>
              </a:lnSpc>
              <a:spcBef>
                <a:spcPts val="0"/>
              </a:spcBef>
              <a:spcAft>
                <a:spcPts val="0"/>
              </a:spcAft>
              <a:buClr>
                <a:schemeClr val="dk2"/>
              </a:buClr>
              <a:buSzPts val="2500"/>
              <a:buFont typeface="Montserrat"/>
              <a:buChar char="●"/>
            </a:pPr>
            <a:r>
              <a:rPr lang="en-GB" sz="2500">
                <a:solidFill>
                  <a:schemeClr val="dk2"/>
                </a:solidFill>
                <a:latin typeface="Montserrat"/>
                <a:ea typeface="Montserrat"/>
                <a:cs typeface="Montserrat"/>
                <a:sym typeface="Montserrat"/>
              </a:rPr>
              <a:t>Swap roles.</a:t>
            </a:r>
            <a:endParaRPr sz="2500">
              <a:solidFill>
                <a:schemeClr val="dk2"/>
              </a:solidFill>
              <a:latin typeface="Montserrat"/>
              <a:ea typeface="Montserrat"/>
              <a:cs typeface="Montserrat"/>
              <a:sym typeface="Montserrat"/>
            </a:endParaRPr>
          </a:p>
        </p:txBody>
      </p:sp>
      <p:sp>
        <p:nvSpPr>
          <p:cNvPr id="139" name="Google Shape;139;p23"/>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Part one - Game!   </a:t>
            </a:r>
            <a:endParaRPr sz="3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nvSpPr>
        <p:spPr>
          <a:xfrm>
            <a:off x="494913" y="1208100"/>
            <a:ext cx="8226000" cy="3130200"/>
          </a:xfrm>
          <a:prstGeom prst="rect">
            <a:avLst/>
          </a:prstGeom>
          <a:noFill/>
          <a:ln>
            <a:noFill/>
          </a:ln>
        </p:spPr>
        <p:txBody>
          <a:bodyPr anchorCtr="0" anchor="t" bIns="91425" lIns="91425" spcFirstLastPara="1" rIns="91425" wrap="square" tIns="91425">
            <a:noAutofit/>
          </a:bodyPr>
          <a:lstStyle/>
          <a:p>
            <a:pPr indent="-400050" lvl="0" marL="457200" rtl="0" algn="l">
              <a:lnSpc>
                <a:spcPct val="130000"/>
              </a:lnSpc>
              <a:spcBef>
                <a:spcPts val="0"/>
              </a:spcBef>
              <a:spcAft>
                <a:spcPts val="0"/>
              </a:spcAft>
              <a:buClr>
                <a:srgbClr val="666666"/>
              </a:buClr>
              <a:buSzPts val="2700"/>
              <a:buFont typeface="Montserrat"/>
              <a:buChar char="●"/>
            </a:pPr>
            <a:r>
              <a:rPr lang="en-GB" sz="2700">
                <a:solidFill>
                  <a:srgbClr val="666666"/>
                </a:solidFill>
                <a:latin typeface="Montserrat"/>
                <a:ea typeface="Montserrat"/>
                <a:cs typeface="Montserrat"/>
                <a:sym typeface="Montserrat"/>
              </a:rPr>
              <a:t>         = sunglasses / suncream on</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rgbClr val="666666"/>
                </a:solidFill>
                <a:latin typeface="Montserrat"/>
                <a:ea typeface="Montserrat"/>
                <a:cs typeface="Montserrat"/>
                <a:sym typeface="Montserrat"/>
              </a:rPr>
              <a:t>               = ice cube on hand</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sz="2700">
                <a:solidFill>
                  <a:srgbClr val="666666"/>
                </a:solidFill>
                <a:latin typeface="Montserrat"/>
                <a:ea typeface="Montserrat"/>
                <a:cs typeface="Montserrat"/>
                <a:sym typeface="Montserrat"/>
              </a:rPr>
              <a:t>			= spray bottle squirts</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2700">
              <a:solidFill>
                <a:srgbClr val="666666"/>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2700">
              <a:solidFill>
                <a:srgbClr val="666666"/>
              </a:solidFill>
              <a:latin typeface="Montserrat"/>
              <a:ea typeface="Montserrat"/>
              <a:cs typeface="Montserrat"/>
              <a:sym typeface="Montserrat"/>
            </a:endParaRPr>
          </a:p>
        </p:txBody>
      </p:sp>
      <p:sp>
        <p:nvSpPr>
          <p:cNvPr id="145" name="Google Shape;145;p24"/>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sz="3000">
                <a:solidFill>
                  <a:schemeClr val="dk2"/>
                </a:solidFill>
              </a:rPr>
              <a:t>Part one - Game!   </a:t>
            </a:r>
            <a:endParaRPr sz="3000">
              <a:solidFill>
                <a:schemeClr val="dk2"/>
              </a:solidFill>
            </a:endParaRPr>
          </a:p>
          <a:p>
            <a:pPr indent="0" lvl="0" marL="0" rtl="0" algn="l">
              <a:lnSpc>
                <a:spcPct val="115000"/>
              </a:lnSpc>
              <a:spcBef>
                <a:spcPts val="0"/>
              </a:spcBef>
              <a:spcAft>
                <a:spcPts val="0"/>
              </a:spcAft>
              <a:buSzPts val="2200"/>
              <a:buNone/>
            </a:pPr>
            <a:r>
              <a:t/>
            </a:r>
            <a:endParaRPr sz="3000">
              <a:solidFill>
                <a:schemeClr val="dk2"/>
              </a:solidFill>
            </a:endParaRPr>
          </a:p>
        </p:txBody>
      </p:sp>
      <p:pic>
        <p:nvPicPr>
          <p:cNvPr id="146" name="Google Shape;146;p24"/>
          <p:cNvPicPr preferRelativeResize="0"/>
          <p:nvPr/>
        </p:nvPicPr>
        <p:blipFill>
          <a:blip r:embed="rId3">
            <a:alphaModFix/>
          </a:blip>
          <a:stretch>
            <a:fillRect/>
          </a:stretch>
        </p:blipFill>
        <p:spPr>
          <a:xfrm>
            <a:off x="423086" y="958601"/>
            <a:ext cx="1184075" cy="1187359"/>
          </a:xfrm>
          <a:prstGeom prst="rect">
            <a:avLst/>
          </a:prstGeom>
          <a:noFill/>
          <a:ln>
            <a:noFill/>
          </a:ln>
        </p:spPr>
      </p:pic>
      <p:pic>
        <p:nvPicPr>
          <p:cNvPr id="147" name="Google Shape;147;p24"/>
          <p:cNvPicPr preferRelativeResize="0"/>
          <p:nvPr/>
        </p:nvPicPr>
        <p:blipFill>
          <a:blip r:embed="rId4">
            <a:alphaModFix/>
          </a:blip>
          <a:stretch>
            <a:fillRect/>
          </a:stretch>
        </p:blipFill>
        <p:spPr>
          <a:xfrm>
            <a:off x="584267" y="2062298"/>
            <a:ext cx="1077165" cy="1013077"/>
          </a:xfrm>
          <a:prstGeom prst="rect">
            <a:avLst/>
          </a:prstGeom>
          <a:noFill/>
          <a:ln>
            <a:noFill/>
          </a:ln>
        </p:spPr>
      </p:pic>
      <p:pic>
        <p:nvPicPr>
          <p:cNvPr id="148" name="Google Shape;148;p24"/>
          <p:cNvPicPr preferRelativeResize="0"/>
          <p:nvPr/>
        </p:nvPicPr>
        <p:blipFill rotWithShape="1">
          <a:blip r:embed="rId5">
            <a:alphaModFix/>
          </a:blip>
          <a:srcRect b="0" l="0" r="0" t="5802"/>
          <a:stretch/>
        </p:blipFill>
        <p:spPr>
          <a:xfrm>
            <a:off x="499524" y="3223074"/>
            <a:ext cx="1246650" cy="953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sz="3000">
                <a:solidFill>
                  <a:schemeClr val="dk2"/>
                </a:solidFill>
              </a:rPr>
              <a:t>Part two - weather forecast   </a:t>
            </a:r>
            <a:endParaRPr sz="3000">
              <a:solidFill>
                <a:schemeClr val="dk2"/>
              </a:solidFill>
            </a:endParaRPr>
          </a:p>
          <a:p>
            <a:pPr indent="0" lvl="0" marL="0" rtl="0" algn="l">
              <a:lnSpc>
                <a:spcPct val="115000"/>
              </a:lnSpc>
              <a:spcBef>
                <a:spcPts val="0"/>
              </a:spcBef>
              <a:spcAft>
                <a:spcPts val="0"/>
              </a:spcAft>
              <a:buSzPts val="2200"/>
              <a:buNone/>
            </a:pPr>
            <a:r>
              <a:t/>
            </a:r>
            <a:endParaRPr sz="3000">
              <a:solidFill>
                <a:schemeClr val="dk2"/>
              </a:solidFill>
            </a:endParaRPr>
          </a:p>
        </p:txBody>
      </p:sp>
      <p:sp>
        <p:nvSpPr>
          <p:cNvPr id="154" name="Google Shape;154;p25"/>
          <p:cNvSpPr txBox="1"/>
          <p:nvPr/>
        </p:nvSpPr>
        <p:spPr>
          <a:xfrm>
            <a:off x="459000" y="1006650"/>
            <a:ext cx="8226000" cy="3130200"/>
          </a:xfrm>
          <a:prstGeom prst="rect">
            <a:avLst/>
          </a:prstGeom>
          <a:noFill/>
          <a:ln>
            <a:noFill/>
          </a:ln>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GB" sz="2500">
                <a:solidFill>
                  <a:srgbClr val="666666"/>
                </a:solidFill>
                <a:latin typeface="Montserrat"/>
                <a:ea typeface="Montserrat"/>
                <a:cs typeface="Montserrat"/>
                <a:sym typeface="Montserrat"/>
              </a:rPr>
              <a:t>Make it real</a:t>
            </a:r>
            <a:r>
              <a:rPr lang="en-GB" sz="2500">
                <a:solidFill>
                  <a:srgbClr val="666666"/>
                </a:solidFill>
                <a:latin typeface="Montserrat"/>
                <a:ea typeface="Montserrat"/>
                <a:cs typeface="Montserrat"/>
                <a:sym typeface="Montserrat"/>
              </a:rPr>
              <a:t>. Go outside and look at the sky, discuss what you will need to wear, use the symbols to decide what the weather is doing. </a:t>
            </a:r>
            <a:endParaRPr sz="2500">
              <a:solidFill>
                <a:srgbClr val="666666"/>
              </a:solidFill>
              <a:latin typeface="Montserrat"/>
              <a:ea typeface="Montserrat"/>
              <a:cs typeface="Montserrat"/>
              <a:sym typeface="Montserrat"/>
            </a:endParaRPr>
          </a:p>
          <a:p>
            <a:pPr indent="0" lvl="0" marL="457200" rtl="0" algn="l">
              <a:lnSpc>
                <a:spcPct val="130000"/>
              </a:lnSpc>
              <a:spcBef>
                <a:spcPts val="0"/>
              </a:spcBef>
              <a:spcAft>
                <a:spcPts val="0"/>
              </a:spcAft>
              <a:buNone/>
            </a:pPr>
            <a:r>
              <a:t/>
            </a:r>
            <a:endParaRPr sz="2500">
              <a:solidFill>
                <a:srgbClr val="666666"/>
              </a:solidFill>
              <a:latin typeface="Montserrat"/>
              <a:ea typeface="Montserrat"/>
              <a:cs typeface="Montserrat"/>
              <a:sym typeface="Montserrat"/>
            </a:endParaRPr>
          </a:p>
          <a:p>
            <a:pPr indent="0" lvl="0" marL="457200" rtl="0" algn="l">
              <a:lnSpc>
                <a:spcPct val="130000"/>
              </a:lnSpc>
              <a:spcBef>
                <a:spcPts val="0"/>
              </a:spcBef>
              <a:spcAft>
                <a:spcPts val="0"/>
              </a:spcAft>
              <a:buNone/>
            </a:pPr>
            <a:r>
              <a:rPr lang="en-GB" sz="2500">
                <a:solidFill>
                  <a:srgbClr val="666666"/>
                </a:solidFill>
                <a:latin typeface="Montserrat"/>
                <a:ea typeface="Montserrat"/>
                <a:cs typeface="Montserrat"/>
                <a:sym typeface="Montserrat"/>
              </a:rPr>
              <a:t>Create a weather chart on the wall, so each day you can look at the weather and compare it to the previous day.</a:t>
            </a:r>
            <a:endParaRPr sz="2500">
              <a:solidFill>
                <a:srgbClr val="666666"/>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Weather Chart</a:t>
            </a:r>
            <a:r>
              <a:rPr lang="en-GB" sz="3000">
                <a:solidFill>
                  <a:schemeClr val="dk2"/>
                </a:solidFill>
              </a:rPr>
              <a:t>  </a:t>
            </a:r>
            <a:endParaRPr sz="3000">
              <a:solidFill>
                <a:schemeClr val="dk2"/>
              </a:solidFill>
            </a:endParaRPr>
          </a:p>
        </p:txBody>
      </p:sp>
      <p:graphicFrame>
        <p:nvGraphicFramePr>
          <p:cNvPr id="160" name="Google Shape;160;p26"/>
          <p:cNvGraphicFramePr/>
          <p:nvPr/>
        </p:nvGraphicFramePr>
        <p:xfrm>
          <a:off x="130000" y="1256975"/>
          <a:ext cx="3000000" cy="3000000"/>
        </p:xfrm>
        <a:graphic>
          <a:graphicData uri="http://schemas.openxmlformats.org/drawingml/2006/table">
            <a:tbl>
              <a:tblPr>
                <a:noFill/>
                <a:tableStyleId>{3FBAB998-E069-4DCD-A428-DCB27DA98A50}</a:tableStyleId>
              </a:tblPr>
              <a:tblGrid>
                <a:gridCol w="1787550"/>
                <a:gridCol w="1787550"/>
                <a:gridCol w="1787550"/>
                <a:gridCol w="1787550"/>
                <a:gridCol w="1787550"/>
              </a:tblGrid>
              <a:tr h="1047225">
                <a:tc>
                  <a:txBody>
                    <a:bodyPr/>
                    <a:lstStyle/>
                    <a:p>
                      <a:pPr indent="0" lvl="0" marL="0" rtl="0" algn="ctr">
                        <a:spcBef>
                          <a:spcPts val="0"/>
                        </a:spcBef>
                        <a:spcAft>
                          <a:spcPts val="0"/>
                        </a:spcAft>
                        <a:buNone/>
                      </a:pPr>
                      <a:r>
                        <a:rPr lang="en-GB" sz="2000">
                          <a:latin typeface="Montserrat"/>
                          <a:ea typeface="Montserrat"/>
                          <a:cs typeface="Montserrat"/>
                          <a:sym typeface="Montserrat"/>
                        </a:rPr>
                        <a:t>Monday</a:t>
                      </a:r>
                      <a:endParaRPr sz="2000">
                        <a:latin typeface="Montserrat"/>
                        <a:ea typeface="Montserrat"/>
                        <a:cs typeface="Montserrat"/>
                        <a:sym typeface="Montserrat"/>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Tuesday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Wednesday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Thursday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Friday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r>
              <a:tr h="1906300">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Example </a:t>
            </a:r>
            <a:r>
              <a:rPr lang="en-GB" sz="3000">
                <a:solidFill>
                  <a:schemeClr val="dk2"/>
                </a:solidFill>
              </a:rPr>
              <a:t>Weather Chart  </a:t>
            </a:r>
            <a:endParaRPr sz="3000">
              <a:solidFill>
                <a:schemeClr val="dk2"/>
              </a:solidFill>
            </a:endParaRPr>
          </a:p>
        </p:txBody>
      </p:sp>
      <p:graphicFrame>
        <p:nvGraphicFramePr>
          <p:cNvPr id="166" name="Google Shape;166;p27"/>
          <p:cNvGraphicFramePr/>
          <p:nvPr/>
        </p:nvGraphicFramePr>
        <p:xfrm>
          <a:off x="130000" y="1256975"/>
          <a:ext cx="3000000" cy="3000000"/>
        </p:xfrm>
        <a:graphic>
          <a:graphicData uri="http://schemas.openxmlformats.org/drawingml/2006/table">
            <a:tbl>
              <a:tblPr>
                <a:noFill/>
                <a:tableStyleId>{3FBAB998-E069-4DCD-A428-DCB27DA98A50}</a:tableStyleId>
              </a:tblPr>
              <a:tblGrid>
                <a:gridCol w="1787550"/>
                <a:gridCol w="1787550"/>
                <a:gridCol w="1787550"/>
                <a:gridCol w="1787550"/>
                <a:gridCol w="1787550"/>
              </a:tblGrid>
              <a:tr h="1047225">
                <a:tc>
                  <a:txBody>
                    <a:bodyPr/>
                    <a:lstStyle/>
                    <a:p>
                      <a:pPr indent="0" lvl="0" marL="0" rtl="0" algn="ctr">
                        <a:spcBef>
                          <a:spcPts val="0"/>
                        </a:spcBef>
                        <a:spcAft>
                          <a:spcPts val="0"/>
                        </a:spcAft>
                        <a:buNone/>
                      </a:pPr>
                      <a:r>
                        <a:rPr lang="en-GB" sz="2000">
                          <a:latin typeface="Montserrat"/>
                          <a:ea typeface="Montserrat"/>
                          <a:cs typeface="Montserrat"/>
                          <a:sym typeface="Montserrat"/>
                        </a:rPr>
                        <a:t>Monday</a:t>
                      </a:r>
                      <a:endParaRPr sz="2000">
                        <a:latin typeface="Montserrat"/>
                        <a:ea typeface="Montserrat"/>
                        <a:cs typeface="Montserrat"/>
                        <a:sym typeface="Montserrat"/>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Tuesday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Wednesday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Thursday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ctr">
                        <a:spcBef>
                          <a:spcPts val="0"/>
                        </a:spcBef>
                        <a:spcAft>
                          <a:spcPts val="0"/>
                        </a:spcAft>
                        <a:buNone/>
                      </a:pPr>
                      <a:r>
                        <a:rPr lang="en-GB" sz="2000">
                          <a:latin typeface="Montserrat"/>
                          <a:ea typeface="Montserrat"/>
                          <a:cs typeface="Montserrat"/>
                          <a:sym typeface="Montserrat"/>
                        </a:rPr>
                        <a:t>Friday</a:t>
                      </a:r>
                      <a:endParaRPr sz="800"/>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r>
              <a:tr h="1906300">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rgbClr val="434343"/>
                      </a:solidFill>
                      <a:prstDash val="solid"/>
                      <a:round/>
                      <a:headEnd len="sm" w="sm" type="none"/>
                      <a:tailEnd len="sm" w="sm" type="none"/>
                    </a:lnL>
                    <a:lnR cap="flat" cmpd="sng" w="19050">
                      <a:solidFill>
                        <a:srgbClr val="434343"/>
                      </a:solidFill>
                      <a:prstDash val="solid"/>
                      <a:round/>
                      <a:headEnd len="sm" w="sm" type="none"/>
                      <a:tailEnd len="sm" w="sm" type="none"/>
                    </a:lnR>
                    <a:lnT cap="flat" cmpd="sng" w="19050">
                      <a:solidFill>
                        <a:srgbClr val="434343"/>
                      </a:solidFill>
                      <a:prstDash val="solid"/>
                      <a:round/>
                      <a:headEnd len="sm" w="sm" type="none"/>
                      <a:tailEnd len="sm" w="sm" type="none"/>
                    </a:lnT>
                    <a:lnB cap="flat" cmpd="sng" w="19050">
                      <a:solidFill>
                        <a:srgbClr val="434343"/>
                      </a:solidFill>
                      <a:prstDash val="solid"/>
                      <a:round/>
                      <a:headEnd len="sm" w="sm" type="none"/>
                      <a:tailEnd len="sm" w="sm" type="none"/>
                    </a:lnB>
                  </a:tcPr>
                </a:tc>
              </a:tr>
            </a:tbl>
          </a:graphicData>
        </a:graphic>
      </p:graphicFrame>
      <p:pic>
        <p:nvPicPr>
          <p:cNvPr id="167" name="Google Shape;167;p27"/>
          <p:cNvPicPr preferRelativeResize="0"/>
          <p:nvPr/>
        </p:nvPicPr>
        <p:blipFill>
          <a:blip r:embed="rId3">
            <a:alphaModFix/>
          </a:blip>
          <a:stretch>
            <a:fillRect/>
          </a:stretch>
        </p:blipFill>
        <p:spPr>
          <a:xfrm>
            <a:off x="329086" y="2571751"/>
            <a:ext cx="1184075" cy="1187359"/>
          </a:xfrm>
          <a:prstGeom prst="rect">
            <a:avLst/>
          </a:prstGeom>
          <a:noFill/>
          <a:ln>
            <a:noFill/>
          </a:ln>
        </p:spPr>
      </p:pic>
      <p:pic>
        <p:nvPicPr>
          <p:cNvPr id="168" name="Google Shape;168;p27"/>
          <p:cNvPicPr preferRelativeResize="0"/>
          <p:nvPr/>
        </p:nvPicPr>
        <p:blipFill>
          <a:blip r:embed="rId4">
            <a:alphaModFix/>
          </a:blip>
          <a:stretch>
            <a:fillRect/>
          </a:stretch>
        </p:blipFill>
        <p:spPr>
          <a:xfrm>
            <a:off x="2236092" y="2680048"/>
            <a:ext cx="1077165" cy="1013077"/>
          </a:xfrm>
          <a:prstGeom prst="rect">
            <a:avLst/>
          </a:prstGeom>
          <a:noFill/>
          <a:ln>
            <a:noFill/>
          </a:ln>
        </p:spPr>
      </p:pic>
      <p:pic>
        <p:nvPicPr>
          <p:cNvPr id="169" name="Google Shape;169;p27"/>
          <p:cNvPicPr preferRelativeResize="0"/>
          <p:nvPr/>
        </p:nvPicPr>
        <p:blipFill rotWithShape="1">
          <a:blip r:embed="rId5">
            <a:alphaModFix/>
          </a:blip>
          <a:srcRect b="0" l="0" r="0" t="5802"/>
          <a:stretch/>
        </p:blipFill>
        <p:spPr>
          <a:xfrm>
            <a:off x="3975549" y="2739649"/>
            <a:ext cx="1246650" cy="953475"/>
          </a:xfrm>
          <a:prstGeom prst="rect">
            <a:avLst/>
          </a:prstGeom>
          <a:noFill/>
          <a:ln>
            <a:noFill/>
          </a:ln>
        </p:spPr>
      </p:pic>
      <p:pic>
        <p:nvPicPr>
          <p:cNvPr id="170" name="Google Shape;170;p27"/>
          <p:cNvPicPr preferRelativeResize="0"/>
          <p:nvPr/>
        </p:nvPicPr>
        <p:blipFill>
          <a:blip r:embed="rId3">
            <a:alphaModFix/>
          </a:blip>
          <a:stretch>
            <a:fillRect/>
          </a:stretch>
        </p:blipFill>
        <p:spPr>
          <a:xfrm>
            <a:off x="5826436" y="2622713"/>
            <a:ext cx="1184075" cy="1187359"/>
          </a:xfrm>
          <a:prstGeom prst="rect">
            <a:avLst/>
          </a:prstGeom>
          <a:noFill/>
          <a:ln>
            <a:noFill/>
          </a:ln>
        </p:spPr>
      </p:pic>
      <p:pic>
        <p:nvPicPr>
          <p:cNvPr id="171" name="Google Shape;171;p27"/>
          <p:cNvPicPr preferRelativeResize="0"/>
          <p:nvPr/>
        </p:nvPicPr>
        <p:blipFill>
          <a:blip r:embed="rId3">
            <a:alphaModFix/>
          </a:blip>
          <a:stretch>
            <a:fillRect/>
          </a:stretch>
        </p:blipFill>
        <p:spPr>
          <a:xfrm>
            <a:off x="7614736" y="2622713"/>
            <a:ext cx="1184075" cy="11873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Part three - share	  </a:t>
            </a:r>
            <a:endParaRPr sz="3000">
              <a:solidFill>
                <a:schemeClr val="dk2"/>
              </a:solidFill>
            </a:endParaRPr>
          </a:p>
        </p:txBody>
      </p:sp>
      <p:sp>
        <p:nvSpPr>
          <p:cNvPr id="177" name="Google Shape;177;p28"/>
          <p:cNvSpPr txBox="1"/>
          <p:nvPr/>
        </p:nvSpPr>
        <p:spPr>
          <a:xfrm>
            <a:off x="459000" y="832075"/>
            <a:ext cx="8226000" cy="3130200"/>
          </a:xfrm>
          <a:prstGeom prst="rect">
            <a:avLst/>
          </a:prstGeom>
          <a:noFill/>
          <a:ln>
            <a:noFill/>
          </a:ln>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GB" sz="2500">
                <a:solidFill>
                  <a:srgbClr val="666666"/>
                </a:solidFill>
                <a:latin typeface="Montserrat"/>
                <a:ea typeface="Montserrat"/>
                <a:cs typeface="Montserrat"/>
                <a:sym typeface="Montserrat"/>
              </a:rPr>
              <a:t>To secure understanding and to </a:t>
            </a:r>
            <a:r>
              <a:rPr lang="en-GB" sz="2500">
                <a:solidFill>
                  <a:srgbClr val="666666"/>
                </a:solidFill>
                <a:latin typeface="Montserrat"/>
                <a:ea typeface="Montserrat"/>
                <a:cs typeface="Montserrat"/>
                <a:sym typeface="Montserrat"/>
              </a:rPr>
              <a:t>develop</a:t>
            </a:r>
            <a:r>
              <a:rPr lang="en-GB" sz="2500">
                <a:solidFill>
                  <a:srgbClr val="666666"/>
                </a:solidFill>
                <a:latin typeface="Montserrat"/>
                <a:ea typeface="Montserrat"/>
                <a:cs typeface="Montserrat"/>
                <a:sym typeface="Montserrat"/>
              </a:rPr>
              <a:t> </a:t>
            </a:r>
            <a:r>
              <a:rPr lang="en-GB" sz="2500">
                <a:solidFill>
                  <a:srgbClr val="666666"/>
                </a:solidFill>
                <a:latin typeface="Montserrat"/>
                <a:ea typeface="Montserrat"/>
                <a:cs typeface="Montserrat"/>
                <a:sym typeface="Montserrat"/>
              </a:rPr>
              <a:t>communication</a:t>
            </a:r>
            <a:r>
              <a:rPr lang="en-GB" sz="2500">
                <a:solidFill>
                  <a:srgbClr val="666666"/>
                </a:solidFill>
                <a:latin typeface="Montserrat"/>
                <a:ea typeface="Montserrat"/>
                <a:cs typeface="Montserrat"/>
                <a:sym typeface="Montserrat"/>
              </a:rPr>
              <a:t> and </a:t>
            </a:r>
            <a:r>
              <a:rPr lang="en-GB" sz="2500">
                <a:solidFill>
                  <a:srgbClr val="666666"/>
                </a:solidFill>
                <a:latin typeface="Montserrat"/>
                <a:ea typeface="Montserrat"/>
                <a:cs typeface="Montserrat"/>
                <a:sym typeface="Montserrat"/>
              </a:rPr>
              <a:t>interaction</a:t>
            </a:r>
            <a:r>
              <a:rPr lang="en-GB" sz="2500">
                <a:solidFill>
                  <a:srgbClr val="666666"/>
                </a:solidFill>
                <a:latin typeface="Montserrat"/>
                <a:ea typeface="Montserrat"/>
                <a:cs typeface="Montserrat"/>
                <a:sym typeface="Montserrat"/>
              </a:rPr>
              <a:t> around this subject, encourage your child to show others the weather chart and report daily on the status! This will enable regular repetition of the topic words and secure understanding and language over time. </a:t>
            </a:r>
            <a:endParaRPr sz="2500">
              <a:solidFill>
                <a:srgbClr val="666666"/>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Communication and Language</a:t>
            </a:r>
            <a:br>
              <a:rPr lang="en-GB">
                <a:solidFill>
                  <a:schemeClr val="dk2"/>
                </a:solidFill>
              </a:rPr>
            </a:br>
            <a:r>
              <a:rPr b="0" lang="en-GB" sz="1800">
                <a:solidFill>
                  <a:srgbClr val="4B3241"/>
                </a:solidFill>
              </a:rPr>
              <a:t>Seasons Unit 8: Lesson 3</a:t>
            </a:r>
            <a:endParaRPr>
              <a:solidFill>
                <a:schemeClr val="dk2"/>
              </a:solidFill>
            </a:endParaRPr>
          </a:p>
        </p:txBody>
      </p:sp>
      <p:sp>
        <p:nvSpPr>
          <p:cNvPr id="183" name="Google Shape;183;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chemeClr val="dk2"/>
                </a:solidFill>
              </a:rPr>
              <a:t>‹#›</a:t>
            </a:fld>
            <a:endParaRPr>
              <a:solidFill>
                <a:schemeClr val="dk2"/>
              </a:solidFill>
            </a:endParaRPr>
          </a:p>
        </p:txBody>
      </p:sp>
      <p:sp>
        <p:nvSpPr>
          <p:cNvPr id="184" name="Google Shape;184;p29"/>
          <p:cNvSpPr txBox="1"/>
          <p:nvPr>
            <p:ph idx="1" type="body"/>
          </p:nvPr>
        </p:nvSpPr>
        <p:spPr>
          <a:xfrm>
            <a:off x="453200" y="11241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Clr>
                <a:srgbClr val="000000"/>
              </a:buClr>
              <a:buSzPts val="1600"/>
              <a:buFont typeface="Arial"/>
              <a:buNone/>
            </a:pPr>
            <a:r>
              <a:rPr lang="en-GB"/>
              <a:t>Composition</a:t>
            </a:r>
            <a:r>
              <a:rPr lang="en-GB"/>
              <a:t>: Weather Forecast</a:t>
            </a:r>
            <a:endParaRPr/>
          </a:p>
        </p:txBody>
      </p:sp>
      <p:sp>
        <p:nvSpPr>
          <p:cNvPr id="185" name="Google Shape;185;p29"/>
          <p:cNvSpPr txBox="1"/>
          <p:nvPr>
            <p:ph idx="2" type="subTitle"/>
          </p:nvPr>
        </p:nvSpPr>
        <p:spPr>
          <a:xfrm>
            <a:off x="458975" y="1577325"/>
            <a:ext cx="2585400" cy="453300"/>
          </a:xfrm>
          <a:prstGeom prst="rect">
            <a:avLst/>
          </a:prstGeom>
          <a:solidFill>
            <a:srgbClr val="EFEFEF"/>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186" name="Google Shape;186;p29"/>
          <p:cNvSpPr txBox="1"/>
          <p:nvPr>
            <p:ph idx="3" type="body"/>
          </p:nvPr>
        </p:nvSpPr>
        <p:spPr>
          <a:xfrm>
            <a:off x="458975" y="2111625"/>
            <a:ext cx="2585400" cy="2604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600"/>
              </a:spcBef>
              <a:spcAft>
                <a:spcPts val="0"/>
              </a:spcAft>
              <a:buSzPts val="1200"/>
              <a:buNone/>
            </a:pPr>
            <a:r>
              <a:rPr lang="en-GB" sz="1400"/>
              <a:t>Repetition</a:t>
            </a:r>
            <a:r>
              <a:rPr lang="en-GB" sz="1400"/>
              <a:t>, repetition, repetition. </a:t>
            </a:r>
            <a:endParaRPr sz="1400"/>
          </a:p>
          <a:p>
            <a:pPr indent="0" lvl="0" marL="0" rtl="0" algn="l">
              <a:lnSpc>
                <a:spcPct val="115000"/>
              </a:lnSpc>
              <a:spcBef>
                <a:spcPts val="600"/>
              </a:spcBef>
              <a:spcAft>
                <a:spcPts val="0"/>
              </a:spcAft>
              <a:buSzPts val="1200"/>
              <a:buNone/>
            </a:pPr>
            <a:r>
              <a:rPr lang="en-GB" sz="1400"/>
              <a:t>Drama! </a:t>
            </a:r>
            <a:endParaRPr sz="1400"/>
          </a:p>
          <a:p>
            <a:pPr indent="0" lvl="0" marL="0" rtl="0" algn="l">
              <a:lnSpc>
                <a:spcPct val="115000"/>
              </a:lnSpc>
              <a:spcBef>
                <a:spcPts val="600"/>
              </a:spcBef>
              <a:spcAft>
                <a:spcPts val="0"/>
              </a:spcAft>
              <a:buSzPts val="1200"/>
              <a:buNone/>
            </a:pPr>
            <a:r>
              <a:rPr lang="en-GB" sz="1400"/>
              <a:t>Focus on one key word at a time. Identify only when it’s sunny, for example.</a:t>
            </a:r>
            <a:endParaRPr sz="1400"/>
          </a:p>
          <a:p>
            <a:pPr indent="0" lvl="0" marL="0" rtl="0" algn="l">
              <a:lnSpc>
                <a:spcPct val="115000"/>
              </a:lnSpc>
              <a:spcBef>
                <a:spcPts val="600"/>
              </a:spcBef>
              <a:spcAft>
                <a:spcPts val="0"/>
              </a:spcAft>
              <a:buSzPts val="1200"/>
              <a:buNone/>
            </a:pPr>
            <a:r>
              <a:rPr lang="en-GB" sz="1400"/>
              <a:t>Limit choices to two.	</a:t>
            </a:r>
            <a:endParaRPr sz="1400"/>
          </a:p>
          <a:p>
            <a:pPr indent="0" lvl="0" marL="0" rtl="0" algn="l">
              <a:lnSpc>
                <a:spcPct val="115000"/>
              </a:lnSpc>
              <a:spcBef>
                <a:spcPts val="600"/>
              </a:spcBef>
              <a:spcAft>
                <a:spcPts val="600"/>
              </a:spcAft>
              <a:buSzPts val="1200"/>
              <a:buNone/>
            </a:pPr>
            <a:r>
              <a:t/>
            </a:r>
            <a:endParaRPr sz="1400"/>
          </a:p>
        </p:txBody>
      </p:sp>
      <p:sp>
        <p:nvSpPr>
          <p:cNvPr id="187" name="Google Shape;187;p29"/>
          <p:cNvSpPr txBox="1"/>
          <p:nvPr>
            <p:ph idx="4" type="subTitle"/>
          </p:nvPr>
        </p:nvSpPr>
        <p:spPr>
          <a:xfrm>
            <a:off x="3279300" y="1577325"/>
            <a:ext cx="2585400" cy="453300"/>
          </a:xfrm>
          <a:prstGeom prst="rect">
            <a:avLst/>
          </a:prstGeom>
          <a:solidFill>
            <a:srgbClr val="EFEFEF"/>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188" name="Google Shape;188;p29"/>
          <p:cNvSpPr txBox="1"/>
          <p:nvPr>
            <p:ph idx="6" type="subTitle"/>
          </p:nvPr>
        </p:nvSpPr>
        <p:spPr>
          <a:xfrm>
            <a:off x="6099625" y="1577325"/>
            <a:ext cx="2585400" cy="453300"/>
          </a:xfrm>
          <a:prstGeom prst="rect">
            <a:avLst/>
          </a:prstGeom>
          <a:solidFill>
            <a:srgbClr val="EFEFEF"/>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189" name="Google Shape;189;p29"/>
          <p:cNvSpPr txBox="1"/>
          <p:nvPr>
            <p:ph idx="7" type="body"/>
          </p:nvPr>
        </p:nvSpPr>
        <p:spPr>
          <a:xfrm>
            <a:off x="6099625" y="2111625"/>
            <a:ext cx="2585400" cy="2604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00"/>
              <a:t>Explore books and songs about the weather together. Make paintings of the different weather symbols or use weather-related items to create prints and marks (wellies to make footsteps or fill suncream bottle with paint to shake out).</a:t>
            </a:r>
            <a:endParaRPr sz="1400"/>
          </a:p>
        </p:txBody>
      </p:sp>
      <p:sp>
        <p:nvSpPr>
          <p:cNvPr id="190" name="Google Shape;190;p29"/>
          <p:cNvSpPr txBox="1"/>
          <p:nvPr>
            <p:ph idx="5" type="body"/>
          </p:nvPr>
        </p:nvSpPr>
        <p:spPr>
          <a:xfrm>
            <a:off x="3279300" y="2111625"/>
            <a:ext cx="2585400" cy="2604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00"/>
              <a:t>Prompt “what weather?” without providing choices, as an open question. </a:t>
            </a:r>
            <a:endParaRPr sz="1400"/>
          </a:p>
          <a:p>
            <a:pPr indent="0" lvl="0" marL="0" rtl="0" algn="l">
              <a:spcBef>
                <a:spcPts val="0"/>
              </a:spcBef>
              <a:spcAft>
                <a:spcPts val="0"/>
              </a:spcAft>
              <a:buSzPts val="1200"/>
              <a:buNone/>
            </a:pPr>
            <a:r>
              <a:t/>
            </a:r>
            <a:endParaRPr sz="1400"/>
          </a:p>
          <a:p>
            <a:pPr indent="0" lvl="0" marL="0" rtl="0" algn="l">
              <a:spcBef>
                <a:spcPts val="0"/>
              </a:spcBef>
              <a:spcAft>
                <a:spcPts val="0"/>
              </a:spcAft>
              <a:buSzPts val="1200"/>
              <a:buNone/>
            </a:pPr>
            <a:r>
              <a:rPr lang="en-GB" sz="1400"/>
              <a:t>Encourage the child to articulate the word or use the sign as well as using the symbol.</a:t>
            </a:r>
            <a:endParaRPr sz="1400"/>
          </a:p>
        </p:txBody>
      </p:sp>
      <p:sp>
        <p:nvSpPr>
          <p:cNvPr id="191" name="Google Shape;191;p29"/>
          <p:cNvSpPr txBox="1"/>
          <p:nvPr/>
        </p:nvSpPr>
        <p:spPr>
          <a:xfrm>
            <a:off x="2209800" y="4804500"/>
            <a:ext cx="6607500" cy="4053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100">
                <a:solidFill>
                  <a:schemeClr val="dk2"/>
                </a:solidFill>
                <a:latin typeface="Montserrat"/>
                <a:ea typeface="Montserrat"/>
                <a:cs typeface="Montserrat"/>
                <a:sym typeface="Montserrat"/>
              </a:rPr>
              <a:t>Slides 5, 8 to 12, 14, 17 - All weather icons sourced from Free SVG </a:t>
            </a:r>
            <a:r>
              <a:rPr lang="en-GB" sz="1100">
                <a:solidFill>
                  <a:schemeClr val="dk2"/>
                </a:solidFill>
                <a:highlight>
                  <a:schemeClr val="lt1"/>
                </a:highlight>
                <a:latin typeface="Montserrat"/>
                <a:ea typeface="Montserrat"/>
                <a:cs typeface="Montserrat"/>
                <a:sym typeface="Montserrat"/>
              </a:rPr>
              <a:t>j4p4n </a:t>
            </a:r>
            <a:r>
              <a:rPr lang="en-GB" sz="1100">
                <a:solidFill>
                  <a:schemeClr val="dk2"/>
                </a:solidFill>
                <a:latin typeface="Montserrat"/>
                <a:ea typeface="Montserrat"/>
                <a:cs typeface="Montserrat"/>
                <a:sym typeface="Montserrat"/>
              </a:rPr>
              <a:t>weather chart 2014</a:t>
            </a:r>
            <a:endParaRPr sz="11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nvSpPr>
        <p:spPr>
          <a:xfrm>
            <a:off x="458975" y="1153875"/>
            <a:ext cx="8226000" cy="3130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2800">
                <a:solidFill>
                  <a:schemeClr val="dk2"/>
                </a:solidFill>
                <a:latin typeface="Montserrat"/>
                <a:ea typeface="Montserrat"/>
                <a:cs typeface="Montserrat"/>
                <a:sym typeface="Montserrat"/>
              </a:rPr>
              <a:t>This lesson aims to develop understanding of key weather words and encourages the child to use key vocab to report on the weather (verbally, with symbols or signs).</a:t>
            </a:r>
            <a:endParaRPr sz="2800">
              <a:solidFill>
                <a:schemeClr val="dk2"/>
              </a:solidFill>
              <a:latin typeface="Montserrat"/>
              <a:ea typeface="Montserrat"/>
              <a:cs typeface="Montserrat"/>
              <a:sym typeface="Montserrat"/>
            </a:endParaRPr>
          </a:p>
        </p:txBody>
      </p:sp>
      <p:sp>
        <p:nvSpPr>
          <p:cNvPr id="70" name="Google Shape;70;p1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Intro </a:t>
            </a:r>
            <a:r>
              <a:rPr lang="en-GB" sz="3000">
                <a:solidFill>
                  <a:schemeClr val="dk2"/>
                </a:solidFill>
              </a:rPr>
              <a:t> </a:t>
            </a:r>
            <a:endParaRPr sz="3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nvSpPr>
        <p:spPr>
          <a:xfrm>
            <a:off x="459000" y="1006650"/>
            <a:ext cx="8226000" cy="3130200"/>
          </a:xfrm>
          <a:prstGeom prst="rect">
            <a:avLst/>
          </a:prstGeom>
          <a:noFill/>
          <a:ln>
            <a:noFill/>
          </a:ln>
        </p:spPr>
        <p:txBody>
          <a:bodyPr anchorCtr="0" anchor="t" bIns="91425" lIns="91425" spcFirstLastPara="1" rIns="91425" wrap="square" tIns="91425">
            <a:noAutofit/>
          </a:bodyPr>
          <a:lstStyle/>
          <a:p>
            <a:pPr indent="-406400" lvl="0" marL="457200" rtl="0" algn="l">
              <a:lnSpc>
                <a:spcPct val="130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Develop association with and anticipation of sensory experience related to weather</a:t>
            </a:r>
            <a:endParaRPr sz="2800">
              <a:solidFill>
                <a:schemeClr val="dk2"/>
              </a:solidFill>
              <a:latin typeface="Montserrat"/>
              <a:ea typeface="Montserrat"/>
              <a:cs typeface="Montserrat"/>
              <a:sym typeface="Montserrat"/>
            </a:endParaRPr>
          </a:p>
          <a:p>
            <a:pPr indent="-406400" lvl="0" marL="457200" rtl="0" algn="l">
              <a:lnSpc>
                <a:spcPct val="130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Show understanding of key weather words and use them receptively and expressively</a:t>
            </a:r>
            <a:endParaRPr sz="2800">
              <a:solidFill>
                <a:schemeClr val="dk2"/>
              </a:solidFill>
              <a:latin typeface="Montserrat"/>
              <a:ea typeface="Montserrat"/>
              <a:cs typeface="Montserrat"/>
              <a:sym typeface="Montserrat"/>
            </a:endParaRPr>
          </a:p>
        </p:txBody>
      </p:sp>
      <p:sp>
        <p:nvSpPr>
          <p:cNvPr id="76" name="Google Shape;76;p13"/>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Aims</a:t>
            </a:r>
            <a:r>
              <a:rPr lang="en-GB" sz="3000">
                <a:solidFill>
                  <a:schemeClr val="dk2"/>
                </a:solidFill>
              </a:rPr>
              <a:t>  </a:t>
            </a:r>
            <a:endParaRPr sz="30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nvSpPr>
        <p:spPr>
          <a:xfrm>
            <a:off x="459000" y="1006650"/>
            <a:ext cx="8226000" cy="3130200"/>
          </a:xfrm>
          <a:prstGeom prst="rect">
            <a:avLst/>
          </a:prstGeom>
          <a:noFill/>
          <a:ln>
            <a:noFill/>
          </a:ln>
        </p:spPr>
        <p:txBody>
          <a:bodyPr anchorCtr="0" anchor="t" bIns="91425" lIns="91425" spcFirstLastPara="1" rIns="91425" wrap="square" tIns="91425">
            <a:noAutofit/>
          </a:bodyPr>
          <a:lstStyle/>
          <a:p>
            <a:pPr indent="-400050" lvl="0" marL="457200" rtl="0" algn="l">
              <a:lnSpc>
                <a:spcPct val="130000"/>
              </a:lnSpc>
              <a:spcBef>
                <a:spcPts val="0"/>
              </a:spcBef>
              <a:spcAft>
                <a:spcPts val="0"/>
              </a:spcAft>
              <a:buClr>
                <a:schemeClr val="dk2"/>
              </a:buClr>
              <a:buSzPts val="2700"/>
              <a:buFont typeface="Montserrat"/>
              <a:buChar char="●"/>
            </a:pPr>
            <a:r>
              <a:rPr lang="en-GB" sz="2700">
                <a:solidFill>
                  <a:schemeClr val="dk2"/>
                </a:solidFill>
                <a:latin typeface="Montserrat"/>
                <a:ea typeface="Montserrat"/>
                <a:cs typeface="Montserrat"/>
                <a:sym typeface="Montserrat"/>
              </a:rPr>
              <a:t>Play game in which symbol represents the sensory experience associated with weather</a:t>
            </a:r>
            <a:endParaRPr sz="2700">
              <a:solidFill>
                <a:schemeClr val="dk2"/>
              </a:solidFill>
              <a:latin typeface="Montserrat"/>
              <a:ea typeface="Montserrat"/>
              <a:cs typeface="Montserrat"/>
              <a:sym typeface="Montserrat"/>
            </a:endParaRPr>
          </a:p>
          <a:p>
            <a:pPr indent="-400050" lvl="0" marL="457200" rtl="0" algn="l">
              <a:lnSpc>
                <a:spcPct val="130000"/>
              </a:lnSpc>
              <a:spcBef>
                <a:spcPts val="0"/>
              </a:spcBef>
              <a:spcAft>
                <a:spcPts val="0"/>
              </a:spcAft>
              <a:buClr>
                <a:schemeClr val="dk2"/>
              </a:buClr>
              <a:buSzPts val="2700"/>
              <a:buFont typeface="Montserrat"/>
              <a:buChar char="●"/>
            </a:pPr>
            <a:r>
              <a:rPr lang="en-GB" sz="2700">
                <a:solidFill>
                  <a:schemeClr val="dk2"/>
                </a:solidFill>
                <a:latin typeface="Montserrat"/>
                <a:ea typeface="Montserrat"/>
                <a:cs typeface="Montserrat"/>
                <a:sym typeface="Montserrat"/>
              </a:rPr>
              <a:t>Explore the current weather outside and name it</a:t>
            </a:r>
            <a:endParaRPr sz="2700">
              <a:solidFill>
                <a:schemeClr val="dk2"/>
              </a:solidFill>
              <a:latin typeface="Montserrat"/>
              <a:ea typeface="Montserrat"/>
              <a:cs typeface="Montserrat"/>
              <a:sym typeface="Montserrat"/>
            </a:endParaRPr>
          </a:p>
          <a:p>
            <a:pPr indent="-400050" lvl="0" marL="457200" rtl="0" algn="l">
              <a:lnSpc>
                <a:spcPct val="130000"/>
              </a:lnSpc>
              <a:spcBef>
                <a:spcPts val="0"/>
              </a:spcBef>
              <a:spcAft>
                <a:spcPts val="0"/>
              </a:spcAft>
              <a:buClr>
                <a:schemeClr val="dk2"/>
              </a:buClr>
              <a:buSzPts val="2700"/>
              <a:buFont typeface="Montserrat"/>
              <a:buChar char="●"/>
            </a:pPr>
            <a:r>
              <a:rPr lang="en-GB" sz="2700">
                <a:solidFill>
                  <a:schemeClr val="dk2"/>
                </a:solidFill>
                <a:latin typeface="Montserrat"/>
                <a:ea typeface="Montserrat"/>
                <a:cs typeface="Montserrat"/>
                <a:sym typeface="Montserrat"/>
              </a:rPr>
              <a:t>Encourage the child to share their knowledge and experience</a:t>
            </a:r>
            <a:endParaRPr sz="2700">
              <a:solidFill>
                <a:schemeClr val="dk2"/>
              </a:solidFill>
              <a:latin typeface="Montserrat"/>
              <a:ea typeface="Montserrat"/>
              <a:cs typeface="Montserrat"/>
              <a:sym typeface="Montserrat"/>
            </a:endParaRPr>
          </a:p>
        </p:txBody>
      </p:sp>
      <p:sp>
        <p:nvSpPr>
          <p:cNvPr id="82" name="Google Shape;82;p14"/>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Structure</a:t>
            </a:r>
            <a:r>
              <a:rPr lang="en-GB" sz="3000">
                <a:solidFill>
                  <a:schemeClr val="dk2"/>
                </a:solidFill>
              </a:rPr>
              <a:t>  </a:t>
            </a:r>
            <a:endParaRPr sz="3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For this lesson you will need </a:t>
            </a:r>
            <a:endParaRPr>
              <a:solidFill>
                <a:schemeClr val="dk2"/>
              </a:solidFill>
            </a:endParaRPr>
          </a:p>
        </p:txBody>
      </p:sp>
      <p:sp>
        <p:nvSpPr>
          <p:cNvPr id="88" name="Google Shape;88;p15"/>
          <p:cNvSpPr txBox="1"/>
          <p:nvPr>
            <p:ph idx="1" type="body"/>
          </p:nvPr>
        </p:nvSpPr>
        <p:spPr>
          <a:xfrm>
            <a:off x="488675" y="1260000"/>
            <a:ext cx="4563300" cy="31896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1000"/>
              </a:spcBef>
              <a:spcAft>
                <a:spcPts val="0"/>
              </a:spcAft>
              <a:buSzPts val="1600"/>
              <a:buChar char="●"/>
            </a:pPr>
            <a:r>
              <a:rPr lang="en-GB"/>
              <a:t>Recommended, but not required:</a:t>
            </a:r>
            <a:endParaRPr/>
          </a:p>
          <a:p>
            <a:pPr indent="-330200" lvl="1" marL="914400" rtl="0" algn="l">
              <a:lnSpc>
                <a:spcPct val="130000"/>
              </a:lnSpc>
              <a:spcBef>
                <a:spcPts val="0"/>
              </a:spcBef>
              <a:spcAft>
                <a:spcPts val="0"/>
              </a:spcAft>
              <a:buSzPts val="1600"/>
              <a:buChar char="○"/>
            </a:pPr>
            <a:r>
              <a:rPr lang="en-GB"/>
              <a:t>Relevant symbols &amp; signs or images supplied in the downloadable content for this lesson</a:t>
            </a:r>
            <a:endParaRPr/>
          </a:p>
          <a:p>
            <a:pPr indent="-330200" lvl="1" marL="914400" rtl="0" algn="l">
              <a:lnSpc>
                <a:spcPct val="130000"/>
              </a:lnSpc>
              <a:spcBef>
                <a:spcPts val="0"/>
              </a:spcBef>
              <a:spcAft>
                <a:spcPts val="0"/>
              </a:spcAft>
              <a:buSzPts val="1600"/>
              <a:buChar char="○"/>
            </a:pPr>
            <a:r>
              <a:rPr lang="en-GB"/>
              <a:t>Some ‘weather’ props - wellies, umbrella, ice, spray bottle, suncream, hat etc</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t/>
            </a:r>
            <a:endParaRPr/>
          </a:p>
          <a:p>
            <a:pPr indent="0" lvl="0" marL="0" rtl="0" algn="l">
              <a:lnSpc>
                <a:spcPct val="130000"/>
              </a:lnSpc>
              <a:spcBef>
                <a:spcPts val="1000"/>
              </a:spcBef>
              <a:spcAft>
                <a:spcPts val="1000"/>
              </a:spcAft>
              <a:buSzPts val="1600"/>
              <a:buNone/>
            </a:pPr>
            <a:r>
              <a:t/>
            </a:r>
            <a:endParaRPr/>
          </a:p>
        </p:txBody>
      </p:sp>
      <p:sp>
        <p:nvSpPr>
          <p:cNvPr id="89" name="Google Shape;89;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pic>
        <p:nvPicPr>
          <p:cNvPr id="90" name="Google Shape;90;p15"/>
          <p:cNvPicPr preferRelativeResize="0"/>
          <p:nvPr/>
        </p:nvPicPr>
        <p:blipFill>
          <a:blip r:embed="rId3">
            <a:alphaModFix/>
          </a:blip>
          <a:stretch>
            <a:fillRect/>
          </a:stretch>
        </p:blipFill>
        <p:spPr>
          <a:xfrm>
            <a:off x="5600025" y="174600"/>
            <a:ext cx="2450325" cy="390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Getting ready </a:t>
            </a:r>
            <a:endParaRPr>
              <a:solidFill>
                <a:schemeClr val="dk2"/>
              </a:solidFill>
            </a:endParaRPr>
          </a:p>
        </p:txBody>
      </p:sp>
      <p:sp>
        <p:nvSpPr>
          <p:cNvPr id="96" name="Google Shape;96;p16"/>
          <p:cNvSpPr txBox="1"/>
          <p:nvPr>
            <p:ph idx="1" type="body"/>
          </p:nvPr>
        </p:nvSpPr>
        <p:spPr>
          <a:xfrm>
            <a:off x="458975" y="1100150"/>
            <a:ext cx="6471000" cy="31896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1000"/>
              </a:spcBef>
              <a:spcAft>
                <a:spcPts val="0"/>
              </a:spcAft>
              <a:buSzPts val="1600"/>
              <a:buChar char="●"/>
            </a:pPr>
            <a:r>
              <a:rPr lang="en-GB"/>
              <a:t>Reduce distractions within the room (turn off anything that creates light or sound)</a:t>
            </a:r>
            <a:endParaRPr/>
          </a:p>
          <a:p>
            <a:pPr indent="-330200" lvl="0" marL="457200" rtl="0" algn="l">
              <a:lnSpc>
                <a:spcPct val="130000"/>
              </a:lnSpc>
              <a:spcBef>
                <a:spcPts val="0"/>
              </a:spcBef>
              <a:spcAft>
                <a:spcPts val="0"/>
              </a:spcAft>
              <a:buSzPts val="1600"/>
              <a:buChar char="●"/>
            </a:pPr>
            <a:r>
              <a:rPr lang="en-GB"/>
              <a:t>Prepare your child to be ‘ready for learning’ - this may require a run around outside first, a snack, or an opportunity to re-position and settle into a comfy chair </a:t>
            </a:r>
            <a:endParaRPr/>
          </a:p>
          <a:p>
            <a:pPr indent="-330200" lvl="0" marL="457200" rtl="0" algn="l">
              <a:lnSpc>
                <a:spcPct val="130000"/>
              </a:lnSpc>
              <a:spcBef>
                <a:spcPts val="0"/>
              </a:spcBef>
              <a:spcAft>
                <a:spcPts val="0"/>
              </a:spcAft>
              <a:buSzPts val="1600"/>
              <a:buChar char="●"/>
            </a:pPr>
            <a:r>
              <a:rPr lang="en-GB"/>
              <a:t>Create interest by sharing and exploring props / resources </a:t>
            </a:r>
            <a:endParaRPr/>
          </a:p>
          <a:p>
            <a:pPr indent="-330200" lvl="0" marL="457200" rtl="0" algn="l">
              <a:lnSpc>
                <a:spcPct val="130000"/>
              </a:lnSpc>
              <a:spcBef>
                <a:spcPts val="0"/>
              </a:spcBef>
              <a:spcAft>
                <a:spcPts val="0"/>
              </a:spcAft>
              <a:buSzPts val="1600"/>
              <a:buChar char="●"/>
            </a:pPr>
            <a:r>
              <a:rPr lang="en-GB"/>
              <a:t>Show them you’re excited for the lesson! Build curiosity and anticipation! </a:t>
            </a:r>
            <a:endParaRPr/>
          </a:p>
          <a:p>
            <a:pPr indent="0" lvl="0" marL="0" rtl="0" algn="l">
              <a:lnSpc>
                <a:spcPct val="130000"/>
              </a:lnSpc>
              <a:spcBef>
                <a:spcPts val="1000"/>
              </a:spcBef>
              <a:spcAft>
                <a:spcPts val="0"/>
              </a:spcAft>
              <a:buSzPts val="1600"/>
              <a:buNone/>
            </a:pPr>
            <a:r>
              <a:rPr lang="en-GB" sz="1200"/>
              <a:t>.</a:t>
            </a:r>
            <a:endParaRPr sz="12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97" name="Google Shape;97;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nvSpPr>
        <p:spPr>
          <a:xfrm>
            <a:off x="459000" y="899200"/>
            <a:ext cx="8226000" cy="3130200"/>
          </a:xfrm>
          <a:prstGeom prst="rect">
            <a:avLst/>
          </a:prstGeom>
          <a:noFill/>
          <a:ln>
            <a:noFill/>
          </a:ln>
        </p:spPr>
        <p:txBody>
          <a:bodyPr anchorCtr="0" anchor="t" bIns="91425" lIns="91425" spcFirstLastPara="1" rIns="91425" wrap="square" tIns="91425">
            <a:noAutofit/>
          </a:bodyPr>
          <a:lstStyle/>
          <a:p>
            <a:pPr indent="-387350" lvl="0" marL="457200" rtl="0" algn="l">
              <a:lnSpc>
                <a:spcPct val="130000"/>
              </a:lnSpc>
              <a:spcBef>
                <a:spcPts val="0"/>
              </a:spcBef>
              <a:spcAft>
                <a:spcPts val="0"/>
              </a:spcAft>
              <a:buClr>
                <a:schemeClr val="dk2"/>
              </a:buClr>
              <a:buSzPts val="2500"/>
              <a:buFont typeface="Montserrat"/>
              <a:buChar char="●"/>
            </a:pPr>
            <a:r>
              <a:rPr lang="en-GB" sz="2500">
                <a:solidFill>
                  <a:schemeClr val="dk2"/>
                </a:solidFill>
                <a:latin typeface="Montserrat"/>
                <a:ea typeface="Montserrat"/>
                <a:cs typeface="Montserrat"/>
                <a:sym typeface="Montserrat"/>
              </a:rPr>
              <a:t>Explore the key words and symbols first...</a:t>
            </a:r>
            <a:endParaRPr sz="2500">
              <a:solidFill>
                <a:schemeClr val="dk2"/>
              </a:solidFill>
              <a:latin typeface="Montserrat"/>
              <a:ea typeface="Montserrat"/>
              <a:cs typeface="Montserrat"/>
              <a:sym typeface="Montserrat"/>
            </a:endParaRPr>
          </a:p>
          <a:p>
            <a:pPr indent="0" lvl="0" marL="457200" rtl="0" algn="l">
              <a:lnSpc>
                <a:spcPct val="130000"/>
              </a:lnSpc>
              <a:spcBef>
                <a:spcPts val="0"/>
              </a:spcBef>
              <a:spcAft>
                <a:spcPts val="0"/>
              </a:spcAft>
              <a:buNone/>
            </a:pPr>
            <a:r>
              <a:t/>
            </a:r>
            <a:endParaRPr sz="2500">
              <a:solidFill>
                <a:schemeClr val="dk2"/>
              </a:solidFill>
              <a:latin typeface="Montserrat"/>
              <a:ea typeface="Montserrat"/>
              <a:cs typeface="Montserrat"/>
              <a:sym typeface="Montserrat"/>
            </a:endParaRPr>
          </a:p>
        </p:txBody>
      </p:sp>
      <p:sp>
        <p:nvSpPr>
          <p:cNvPr id="103" name="Google Shape;103;p17"/>
          <p:cNvSpPr txBox="1"/>
          <p:nvPr>
            <p:ph type="title"/>
          </p:nvPr>
        </p:nvSpPr>
        <p:spPr>
          <a:xfrm>
            <a:off x="459000" y="28565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3000">
                <a:solidFill>
                  <a:schemeClr val="dk2"/>
                </a:solidFill>
              </a:rPr>
              <a:t>Part one - Game! </a:t>
            </a:r>
            <a:r>
              <a:rPr lang="en-GB" sz="3000">
                <a:solidFill>
                  <a:schemeClr val="dk2"/>
                </a:solidFill>
              </a:rPr>
              <a:t>  </a:t>
            </a:r>
            <a:endParaRPr sz="3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8"/>
          <p:cNvPicPr preferRelativeResize="0"/>
          <p:nvPr/>
        </p:nvPicPr>
        <p:blipFill>
          <a:blip r:embed="rId3">
            <a:alphaModFix/>
          </a:blip>
          <a:stretch>
            <a:fillRect/>
          </a:stretch>
        </p:blipFill>
        <p:spPr>
          <a:xfrm>
            <a:off x="3167063" y="1052513"/>
            <a:ext cx="3133725" cy="3038475"/>
          </a:xfrm>
          <a:prstGeom prst="rect">
            <a:avLst/>
          </a:prstGeom>
          <a:noFill/>
          <a:ln>
            <a:noFill/>
          </a:ln>
        </p:spPr>
      </p:pic>
      <p:sp>
        <p:nvSpPr>
          <p:cNvPr id="109" name="Google Shape;109;p18"/>
          <p:cNvSpPr txBox="1"/>
          <p:nvPr/>
        </p:nvSpPr>
        <p:spPr>
          <a:xfrm>
            <a:off x="2778825" y="444500"/>
            <a:ext cx="3910200" cy="22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300">
                <a:latin typeface="Montserrat"/>
                <a:ea typeface="Montserrat"/>
                <a:cs typeface="Montserrat"/>
                <a:sym typeface="Montserrat"/>
              </a:rPr>
              <a:t>sun</a:t>
            </a:r>
            <a:endParaRPr sz="33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2886075" y="1400175"/>
            <a:ext cx="3371850" cy="2343150"/>
          </a:xfrm>
          <a:prstGeom prst="rect">
            <a:avLst/>
          </a:prstGeom>
          <a:noFill/>
          <a:ln>
            <a:noFill/>
          </a:ln>
        </p:spPr>
      </p:pic>
      <p:sp>
        <p:nvSpPr>
          <p:cNvPr id="115" name="Google Shape;115;p19"/>
          <p:cNvSpPr txBox="1"/>
          <p:nvPr/>
        </p:nvSpPr>
        <p:spPr>
          <a:xfrm>
            <a:off x="2778825" y="444500"/>
            <a:ext cx="3910200" cy="22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300">
                <a:latin typeface="Montserrat"/>
                <a:ea typeface="Montserrat"/>
                <a:cs typeface="Montserrat"/>
                <a:sym typeface="Montserrat"/>
              </a:rPr>
              <a:t>cloud</a:t>
            </a:r>
            <a:endParaRPr sz="33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