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DC47CA-E1C1-4805-927D-FC7699FCF931}">
  <a:tblStyle styleId="{47DC47CA-E1C1-4805-927D-FC7699FCF9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d405ab1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d405ab1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c43a86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c43a86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Some masc and neuter nouns also add -er to the end and an umlaut on the vowel, eg,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der Mann (the man), 	die Maenner  (the men)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And das Buch (the book) 	 die Buecher (the books)</a:t>
            </a:r>
            <a:endParaRPr sz="1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93fbb056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93fbb056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Words ending in -el or -en or -er are often the same in the plural: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Eg. der Engel means the angel       and </a:t>
            </a:r>
            <a:r>
              <a:rPr lang="en-GB" sz="1600" u="sng"/>
              <a:t>die </a:t>
            </a:r>
            <a:r>
              <a:rPr lang="en-GB" sz="1600"/>
              <a:t>Engel means the angel</a:t>
            </a:r>
            <a:r>
              <a:rPr b="1" lang="en-GB" sz="1600"/>
              <a:t>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Similarly, der Lehrer means the teacher and </a:t>
            </a:r>
            <a:r>
              <a:rPr lang="en-GB" sz="1600" u="sng"/>
              <a:t>die </a:t>
            </a:r>
            <a:r>
              <a:rPr lang="en-GB" sz="1600"/>
              <a:t>Lehrer means the teacher</a:t>
            </a:r>
            <a:r>
              <a:rPr lang="en-GB" sz="1600" u="sng"/>
              <a:t>s</a:t>
            </a:r>
            <a:endParaRPr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And das Maedchen is the girl while </a:t>
            </a:r>
            <a:r>
              <a:rPr lang="en-GB" sz="1600" u="sng"/>
              <a:t>die </a:t>
            </a:r>
            <a:r>
              <a:rPr lang="en-GB" sz="1600"/>
              <a:t>Maedchen is the girl</a:t>
            </a:r>
            <a:r>
              <a:rPr lang="en-GB" sz="1600" u="sng"/>
              <a:t>s</a:t>
            </a:r>
            <a:endParaRPr sz="1600" u="sn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d93fbb056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d93fbb056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Feminine nouns add -n  or -en to the end </a:t>
            </a:r>
            <a:endParaRPr sz="1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d93fbb056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d93fbb056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Eg. die Gitarre (the guitar) in the plural becomes die Gitarren and die Frau (the woman) becomes die Frau</a:t>
            </a:r>
            <a:r>
              <a:rPr b="1" lang="en-GB" sz="1600"/>
              <a:t>en</a:t>
            </a:r>
            <a:endParaRPr b="1" sz="1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d93fbb056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d93fbb056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Finally, nouns borrowed from English or another language add an -s to the end, so die DVD becomes die DVDs - easy to remember!</a:t>
            </a:r>
            <a:endParaRPr sz="1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d6ab3797f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d6ab3797f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Really well done! You’ve learned and practised some really useful phonics, vocabulary and grammar today!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Now see if you can summarise what you’ve learned by filling in the gaps in this slide.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Take your time and see if you can score full marks. Stopp das Video!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6ab3797f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d6ab3797f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Hier sind die Antworten!   (READ IT THROUGH)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GB" sz="1600" u="sng">
                <a:solidFill>
                  <a:srgbClr val="212121"/>
                </a:solidFill>
              </a:rPr>
              <a:t>Phonics slides</a:t>
            </a:r>
            <a:endParaRPr b="1" i="1" sz="1600" u="sng"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Wiederhole! 					Z    Z					Zug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1" lang="en-GB" sz="1600"/>
            </a:br>
            <a:endParaRPr i="1"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6ab3797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d6ab379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700"/>
              <a:t>Wiederhole!					z</a:t>
            </a:r>
            <a:r>
              <a:rPr i="1" lang="en-GB" sz="1700"/>
              <a:t>.</a:t>
            </a:r>
            <a:endParaRPr sz="17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6ab3797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6ab3797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Wiederhole!				Schnell	...	schwarz   …..</a:t>
            </a:r>
            <a:endParaRPr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O</a:t>
            </a:r>
            <a:r>
              <a:rPr lang="en-GB" sz="1600">
                <a:solidFill>
                  <a:schemeClr val="dk1"/>
                </a:solidFill>
              </a:rPr>
              <a:t>n the screen, you can see the new vocabulary together.   </a:t>
            </a:r>
            <a:r>
              <a:rPr lang="en-GB" sz="1600">
                <a:solidFill>
                  <a:schemeClr val="dk1"/>
                </a:solidFill>
              </a:rPr>
              <a:t>Now, I’ll say the German again, but I will say the words out of order.  You say the correct translation out loud.  If you want to challenge yourself - close your eyes, focus on what I’m saying and say the correct translation out loud. 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Taschenbücher   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E-books	    Krimis    Comics   Thriller Zeitungen    Magazine    Blogs   Illustrierten   Zeitschriften</a:t>
            </a:r>
            <a:endParaRPr b="1" sz="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/>
              <a:t>Did you get most of the English meanings right?  Sehr gut!</a:t>
            </a:r>
            <a:endParaRPr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93fbb056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93fbb056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In German, there are several ways to make plural forms of nouns. Most masc and neuter word either add -e to the end</a:t>
            </a:r>
            <a:endParaRPr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93fbb056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93fbb056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Eg. der Tisch       the table	die Tische	the tables</a:t>
            </a:r>
            <a:endParaRPr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68cfc5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68cfc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Or they add -e to the end and an umlaut on the vowel</a:t>
            </a:r>
            <a:endParaRPr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c68cfc5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c68cfc5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Eg.  der Zug	the train		die Zuege 	the trains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711150" y="698275"/>
            <a:ext cx="37044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81925" y="3057675"/>
            <a:ext cx="159969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Discussing reading habits [3 / 3]</a:t>
            </a:r>
            <a:endParaRPr b="1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Forming plurals of nouns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711150" y="8838500"/>
            <a:ext cx="4671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Frau Bolton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/>
        </p:nvSpPr>
        <p:spPr>
          <a:xfrm>
            <a:off x="1038525" y="2142800"/>
            <a:ext cx="14835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3. Some masculine and neuter nouns also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-er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the end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+ an umlaut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on the vowel.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50" y="3861263"/>
            <a:ext cx="2803625" cy="2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175" y="3861263"/>
            <a:ext cx="2803625" cy="2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012" y="4009063"/>
            <a:ext cx="2803625" cy="28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565557" y="7112875"/>
            <a:ext cx="75204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Mann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4173343" y="7159532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nn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3562" y="4367875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5837" y="4367875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6587" y="4367875"/>
            <a:ext cx="219075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9645178" y="7168700"/>
            <a:ext cx="35208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das Buch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13849153" y="7193675"/>
            <a:ext cx="35208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B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b="1" i="0" sz="45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1400004" y="4567098"/>
            <a:ext cx="3107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Engel  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1358288" y="8210261"/>
            <a:ext cx="452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Engel   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903450" y="1250486"/>
            <a:ext cx="168855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590"/>
              <a:buFont typeface="Arial"/>
              <a:buNone/>
            </a:pP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Words ending in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9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9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419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are often </a:t>
            </a:r>
            <a:r>
              <a:rPr b="1"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the same</a:t>
            </a:r>
            <a:r>
              <a:rPr i="0" lang="en-GB" sz="419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in the plural: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7098429" y="4567098"/>
            <a:ext cx="3107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Lehrer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7098429" y="8210261"/>
            <a:ext cx="31074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Lehrer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794" y="2717609"/>
            <a:ext cx="1592505" cy="184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307" y="6136608"/>
            <a:ext cx="1592505" cy="184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490" y="6117276"/>
            <a:ext cx="1592505" cy="184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13233220" y="4556380"/>
            <a:ext cx="452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das Mädchen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13233218" y="8073216"/>
            <a:ext cx="452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3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Mädchen	</a:t>
            </a:r>
            <a:endParaRPr i="0" sz="43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1267143" y="8149116"/>
            <a:ext cx="1189200" cy="1098900"/>
          </a:xfrm>
          <a:prstGeom prst="ellipse">
            <a:avLst/>
          </a:prstGeom>
          <a:noFill/>
          <a:ln cap="flat" cmpd="sng" w="57150">
            <a:solidFill>
              <a:srgbClr val="F03C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03C7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6913624" y="8128875"/>
            <a:ext cx="1270500" cy="1098900"/>
          </a:xfrm>
          <a:prstGeom prst="ellipse">
            <a:avLst/>
          </a:prstGeom>
          <a:noFill/>
          <a:ln cap="flat" cmpd="sng" w="57150">
            <a:solidFill>
              <a:srgbClr val="F03C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i="0" sz="33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13189968" y="7955022"/>
            <a:ext cx="1135800" cy="1098900"/>
          </a:xfrm>
          <a:prstGeom prst="ellipse">
            <a:avLst/>
          </a:prstGeom>
          <a:noFill/>
          <a:ln cap="flat" cmpd="sng" w="57150">
            <a:solidFill>
              <a:srgbClr val="F03C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03C7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02526" y="3003036"/>
            <a:ext cx="1792263" cy="1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6817" y="6353202"/>
            <a:ext cx="1792263" cy="1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13771" y="6365943"/>
            <a:ext cx="1792263" cy="141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5">
            <a:alphaModFix/>
          </a:blip>
          <a:srcRect b="67659" l="45570" r="9598" t="0"/>
          <a:stretch/>
        </p:blipFill>
        <p:spPr>
          <a:xfrm>
            <a:off x="1165145" y="3013056"/>
            <a:ext cx="2764762" cy="16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5">
            <a:alphaModFix/>
          </a:blip>
          <a:srcRect b="67659" l="45570" r="9598" t="0"/>
          <a:stretch/>
        </p:blipFill>
        <p:spPr>
          <a:xfrm>
            <a:off x="436991" y="5978046"/>
            <a:ext cx="2764762" cy="16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>
            <p:ph type="title"/>
          </p:nvPr>
        </p:nvSpPr>
        <p:spPr>
          <a:xfrm>
            <a:off x="1024475" y="282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212121"/>
                </a:solidFill>
              </a:rPr>
              <a:t>Forming plurals of nouns</a:t>
            </a:r>
            <a:endParaRPr sz="4500">
              <a:solidFill>
                <a:srgbClr val="212121"/>
              </a:solidFill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5">
            <a:alphaModFix/>
          </a:blip>
          <a:srcRect b="67659" l="45570" r="9598" t="0"/>
          <a:stretch/>
        </p:blipFill>
        <p:spPr>
          <a:xfrm>
            <a:off x="2235966" y="6037496"/>
            <a:ext cx="2764762" cy="16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1038525" y="1975500"/>
            <a:ext cx="15978300" cy="5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Feminine nouns:</a:t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–n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–en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to the end </a:t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Arial"/>
              <a:buNone/>
            </a:pPr>
            <a:r>
              <a:t/>
            </a:r>
            <a:endParaRPr sz="63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6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>
            <a:off x="2723743" y="4575957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Gitarre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10119411" y="4573536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Gitarre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2721783" y="8301931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Frau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10252337" y="8225713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Frau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7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775" y="579995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6525" y="579995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9650" y="57999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700" y="1518350"/>
            <a:ext cx="1452600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7050" y="1513500"/>
            <a:ext cx="1452600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1450" y="1513500"/>
            <a:ext cx="1452600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/>
        </p:nvSpPr>
        <p:spPr>
          <a:xfrm>
            <a:off x="1038525" y="1975500"/>
            <a:ext cx="15978300" cy="6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Nouns borrowed from English or another language add an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-s</a:t>
            </a:r>
            <a:endParaRPr b="1"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DVD 															 die DVD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39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Arial"/>
              <a:buNone/>
            </a:pPr>
            <a:r>
              <a:t/>
            </a:r>
            <a:endParaRPr sz="63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8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630" y="3494525"/>
            <a:ext cx="3015375" cy="3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655" y="3494513"/>
            <a:ext cx="3015375" cy="3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8030" y="3494513"/>
            <a:ext cx="3015375" cy="30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1782450" y="7991875"/>
            <a:ext cx="14975100" cy="970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Note that the word for ‘</a:t>
            </a:r>
            <a:r>
              <a:rPr b="1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’ is ‘</a:t>
            </a:r>
            <a:r>
              <a:rPr b="1"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i="0" lang="en-GB" sz="4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’ for ALL plural nouns!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671475" y="1742250"/>
            <a:ext cx="17616600" cy="84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F3864"/>
                </a:solidFill>
              </a:rPr>
              <a:t>Most masculine and neuter  nouns 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</a:t>
            </a:r>
            <a:r>
              <a:rPr lang="en-GB" sz="3500">
                <a:solidFill>
                  <a:srgbClr val="115076"/>
                </a:solidFill>
              </a:rPr>
              <a:t>to the end, eg. (magazines) _______________ or </a:t>
            </a:r>
            <a:r>
              <a:rPr lang="en-GB" sz="3500">
                <a:solidFill>
                  <a:srgbClr val="1F3864"/>
                </a:solidFill>
              </a:rPr>
              <a:t>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 and an umlaut </a:t>
            </a:r>
            <a:r>
              <a:rPr lang="en-GB" sz="3500">
                <a:solidFill>
                  <a:srgbClr val="115076"/>
                </a:solidFill>
              </a:rPr>
              <a:t>on the vowel.</a:t>
            </a:r>
            <a:endParaRPr sz="21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Some masculine and neuter nouns also add </a:t>
            </a:r>
            <a:r>
              <a:rPr b="1" lang="en-GB" sz="3500">
                <a:solidFill>
                  <a:srgbClr val="115076"/>
                </a:solidFill>
              </a:rPr>
              <a:t>-er </a:t>
            </a:r>
            <a:r>
              <a:rPr lang="en-GB" sz="3500">
                <a:solidFill>
                  <a:srgbClr val="115076"/>
                </a:solidFill>
              </a:rPr>
              <a:t>to the end </a:t>
            </a:r>
            <a:r>
              <a:rPr b="1" lang="en-GB" sz="3500">
                <a:solidFill>
                  <a:srgbClr val="115076"/>
                </a:solidFill>
              </a:rPr>
              <a:t>+ an umlaut </a:t>
            </a:r>
            <a:r>
              <a:rPr lang="en-GB" sz="3500">
                <a:solidFill>
                  <a:srgbClr val="115076"/>
                </a:solidFill>
              </a:rPr>
              <a:t>on the vowel, eg. _______________ 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0">
                <a:solidFill>
                  <a:srgbClr val="115076"/>
                </a:solidFill>
              </a:rPr>
              <a:t>Words ending in </a:t>
            </a:r>
            <a:r>
              <a:rPr b="1" lang="en-GB" sz="3490">
                <a:solidFill>
                  <a:srgbClr val="115076"/>
                </a:solidFill>
              </a:rPr>
              <a:t>-el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-en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-er </a:t>
            </a:r>
            <a:r>
              <a:rPr lang="en-GB" sz="3490">
                <a:solidFill>
                  <a:srgbClr val="115076"/>
                </a:solidFill>
              </a:rPr>
              <a:t>are often </a:t>
            </a:r>
            <a:r>
              <a:rPr b="1" lang="en-GB" sz="3490">
                <a:solidFill>
                  <a:srgbClr val="115076"/>
                </a:solidFill>
              </a:rPr>
              <a:t>the same</a:t>
            </a:r>
            <a:r>
              <a:rPr lang="en-GB" sz="3490">
                <a:solidFill>
                  <a:srgbClr val="115076"/>
                </a:solidFill>
              </a:rPr>
              <a:t> in the plural, eg. (thrillers) </a:t>
            </a:r>
            <a:r>
              <a:rPr lang="en-GB" sz="3500">
                <a:solidFill>
                  <a:srgbClr val="115076"/>
                </a:solidFill>
              </a:rPr>
              <a:t>_______________</a:t>
            </a:r>
            <a:r>
              <a:rPr lang="en-GB" sz="3590">
                <a:solidFill>
                  <a:srgbClr val="115076"/>
                </a:solidFill>
              </a:rPr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1F3864"/>
                </a:solidFill>
              </a:rPr>
              <a:t>Feminine n</a:t>
            </a:r>
            <a:r>
              <a:rPr lang="en-GB" sz="3500">
                <a:solidFill>
                  <a:srgbClr val="115076"/>
                </a:solidFill>
              </a:rPr>
              <a:t>ouns a</a:t>
            </a:r>
            <a:r>
              <a:rPr lang="en-GB" sz="3600">
                <a:solidFill>
                  <a:srgbClr val="115076"/>
                </a:solidFill>
              </a:rPr>
              <a:t>dd</a:t>
            </a:r>
            <a:r>
              <a:rPr lang="en-GB" sz="3500">
                <a:solidFill>
                  <a:srgbClr val="115076"/>
                </a:solidFill>
              </a:rPr>
              <a:t> </a:t>
            </a:r>
            <a:r>
              <a:rPr b="1" lang="en-GB" sz="3500">
                <a:solidFill>
                  <a:srgbClr val="115076"/>
                </a:solidFill>
              </a:rPr>
              <a:t>–n</a:t>
            </a:r>
            <a:r>
              <a:rPr lang="en-GB" sz="3500">
                <a:solidFill>
                  <a:srgbClr val="115076"/>
                </a:solidFill>
              </a:rPr>
              <a:t> or </a:t>
            </a:r>
            <a:r>
              <a:rPr b="1" lang="en-GB" sz="3500">
                <a:solidFill>
                  <a:srgbClr val="115076"/>
                </a:solidFill>
              </a:rPr>
              <a:t>–en</a:t>
            </a:r>
            <a:r>
              <a:rPr lang="en-GB" sz="3500">
                <a:solidFill>
                  <a:srgbClr val="115076"/>
                </a:solidFill>
              </a:rPr>
              <a:t> to the end</a:t>
            </a:r>
            <a:r>
              <a:rPr lang="en-GB" sz="3800">
                <a:solidFill>
                  <a:srgbClr val="115076"/>
                </a:solidFill>
              </a:rPr>
              <a:t>, </a:t>
            </a:r>
            <a:r>
              <a:rPr lang="en-GB" sz="3500">
                <a:solidFill>
                  <a:srgbClr val="115076"/>
                </a:solidFill>
              </a:rPr>
              <a:t>eg. (glossy magazines) _______________.</a:t>
            </a:r>
            <a:endParaRPr sz="3700">
              <a:solidFill>
                <a:srgbClr val="11507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Nouns borrowed from English or another language add an</a:t>
            </a:r>
            <a:r>
              <a:rPr b="1" lang="en-GB" sz="3500">
                <a:solidFill>
                  <a:srgbClr val="115076"/>
                </a:solidFill>
              </a:rPr>
              <a:t> -s, </a:t>
            </a:r>
            <a:r>
              <a:rPr lang="en-GB" sz="3500">
                <a:solidFill>
                  <a:srgbClr val="115076"/>
                </a:solidFill>
              </a:rPr>
              <a:t>eg. (blogs) </a:t>
            </a:r>
            <a:r>
              <a:rPr lang="en-GB" sz="2600">
                <a:solidFill>
                  <a:srgbClr val="115076"/>
                </a:solidFill>
              </a:rPr>
              <a:t>_______________.</a:t>
            </a:r>
            <a:endParaRPr sz="26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500"/>
          </a:p>
        </p:txBody>
      </p:sp>
      <p:sp>
        <p:nvSpPr>
          <p:cNvPr id="247" name="Google Shape;247;p29"/>
          <p:cNvSpPr txBox="1"/>
          <p:nvPr/>
        </p:nvSpPr>
        <p:spPr>
          <a:xfrm>
            <a:off x="841750" y="2042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671475" y="1742250"/>
            <a:ext cx="17226000" cy="84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F3864"/>
                </a:solidFill>
              </a:rPr>
              <a:t>Most masculine and neuter  nouns 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</a:t>
            </a:r>
            <a:r>
              <a:rPr lang="en-GB" sz="3500">
                <a:solidFill>
                  <a:srgbClr val="115076"/>
                </a:solidFill>
              </a:rPr>
              <a:t>to the end, eg. (magazines) </a:t>
            </a:r>
            <a:r>
              <a:rPr lang="en-GB" sz="3500">
                <a:solidFill>
                  <a:srgbClr val="F03C78"/>
                </a:solidFill>
              </a:rPr>
              <a:t>Magazine </a:t>
            </a:r>
            <a:r>
              <a:rPr lang="en-GB" sz="3500">
                <a:solidFill>
                  <a:srgbClr val="115076"/>
                </a:solidFill>
              </a:rPr>
              <a:t>or </a:t>
            </a:r>
            <a:r>
              <a:rPr lang="en-GB" sz="3500">
                <a:solidFill>
                  <a:srgbClr val="1F3864"/>
                </a:solidFill>
              </a:rPr>
              <a:t>a</a:t>
            </a:r>
            <a:r>
              <a:rPr lang="en-GB" sz="3400">
                <a:solidFill>
                  <a:srgbClr val="115076"/>
                </a:solidFill>
              </a:rPr>
              <a:t>dd a</a:t>
            </a:r>
            <a:r>
              <a:rPr lang="en-GB" sz="3500">
                <a:solidFill>
                  <a:srgbClr val="115076"/>
                </a:solidFill>
              </a:rPr>
              <a:t>n </a:t>
            </a:r>
            <a:r>
              <a:rPr b="1" lang="en-GB" sz="3500">
                <a:solidFill>
                  <a:srgbClr val="115076"/>
                </a:solidFill>
              </a:rPr>
              <a:t>-e  and an umlaut </a:t>
            </a:r>
            <a:r>
              <a:rPr lang="en-GB" sz="3500">
                <a:solidFill>
                  <a:srgbClr val="115076"/>
                </a:solidFill>
              </a:rPr>
              <a:t>on the vowel.</a:t>
            </a:r>
            <a:endParaRPr sz="21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Some masculine and neuter nouns also add </a:t>
            </a:r>
            <a:r>
              <a:rPr b="1" lang="en-GB" sz="3500">
                <a:solidFill>
                  <a:srgbClr val="115076"/>
                </a:solidFill>
              </a:rPr>
              <a:t>-er </a:t>
            </a:r>
            <a:r>
              <a:rPr lang="en-GB" sz="3500">
                <a:solidFill>
                  <a:srgbClr val="115076"/>
                </a:solidFill>
              </a:rPr>
              <a:t>to the end </a:t>
            </a:r>
            <a:r>
              <a:rPr b="1" lang="en-GB" sz="3500">
                <a:solidFill>
                  <a:srgbClr val="115076"/>
                </a:solidFill>
              </a:rPr>
              <a:t>+ an umlaut </a:t>
            </a:r>
            <a:r>
              <a:rPr lang="en-GB" sz="3500">
                <a:solidFill>
                  <a:srgbClr val="115076"/>
                </a:solidFill>
              </a:rPr>
              <a:t>on the vowel, eg. (paperback books) </a:t>
            </a:r>
            <a:r>
              <a:rPr lang="en-GB" sz="3500">
                <a:solidFill>
                  <a:srgbClr val="F03C78"/>
                </a:solidFill>
              </a:rPr>
              <a:t>Taschenbücher</a:t>
            </a:r>
            <a:r>
              <a:rPr lang="en-GB" sz="3500">
                <a:solidFill>
                  <a:srgbClr val="115076"/>
                </a:solidFill>
              </a:rPr>
              <a:t>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0">
                <a:solidFill>
                  <a:srgbClr val="115076"/>
                </a:solidFill>
              </a:rPr>
              <a:t>Words ending in </a:t>
            </a:r>
            <a:r>
              <a:rPr b="1" lang="en-GB" sz="3490">
                <a:solidFill>
                  <a:srgbClr val="115076"/>
                </a:solidFill>
              </a:rPr>
              <a:t>-el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-en </a:t>
            </a:r>
            <a:r>
              <a:rPr lang="en-GB" sz="3490">
                <a:solidFill>
                  <a:srgbClr val="115076"/>
                </a:solidFill>
              </a:rPr>
              <a:t>or </a:t>
            </a:r>
            <a:r>
              <a:rPr b="1" lang="en-GB" sz="3490">
                <a:solidFill>
                  <a:srgbClr val="115076"/>
                </a:solidFill>
              </a:rPr>
              <a:t>-er </a:t>
            </a:r>
            <a:r>
              <a:rPr lang="en-GB" sz="3490">
                <a:solidFill>
                  <a:srgbClr val="115076"/>
                </a:solidFill>
              </a:rPr>
              <a:t>are often </a:t>
            </a:r>
            <a:r>
              <a:rPr b="1" lang="en-GB" sz="3490">
                <a:solidFill>
                  <a:srgbClr val="115076"/>
                </a:solidFill>
              </a:rPr>
              <a:t>the same</a:t>
            </a:r>
            <a:r>
              <a:rPr lang="en-GB" sz="3490">
                <a:solidFill>
                  <a:srgbClr val="115076"/>
                </a:solidFill>
              </a:rPr>
              <a:t> in the plural, eg. (thrillers) </a:t>
            </a:r>
            <a:r>
              <a:rPr lang="en-GB" sz="3500">
                <a:solidFill>
                  <a:srgbClr val="F03C78"/>
                </a:solidFill>
              </a:rPr>
              <a:t>Thriller</a:t>
            </a:r>
            <a:r>
              <a:rPr lang="en-GB" sz="3590">
                <a:solidFill>
                  <a:srgbClr val="115076"/>
                </a:solidFill>
              </a:rPr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1F3864"/>
                </a:solidFill>
              </a:rPr>
              <a:t>Feminine n</a:t>
            </a:r>
            <a:r>
              <a:rPr lang="en-GB" sz="3500">
                <a:solidFill>
                  <a:srgbClr val="115076"/>
                </a:solidFill>
              </a:rPr>
              <a:t>ouns a</a:t>
            </a:r>
            <a:r>
              <a:rPr lang="en-GB" sz="3600">
                <a:solidFill>
                  <a:srgbClr val="115076"/>
                </a:solidFill>
              </a:rPr>
              <a:t>dd</a:t>
            </a:r>
            <a:r>
              <a:rPr lang="en-GB" sz="3500">
                <a:solidFill>
                  <a:srgbClr val="115076"/>
                </a:solidFill>
              </a:rPr>
              <a:t> </a:t>
            </a:r>
            <a:r>
              <a:rPr b="1" lang="en-GB" sz="3500">
                <a:solidFill>
                  <a:srgbClr val="115076"/>
                </a:solidFill>
              </a:rPr>
              <a:t>–n</a:t>
            </a:r>
            <a:r>
              <a:rPr lang="en-GB" sz="3500">
                <a:solidFill>
                  <a:srgbClr val="115076"/>
                </a:solidFill>
              </a:rPr>
              <a:t> or </a:t>
            </a:r>
            <a:r>
              <a:rPr b="1" lang="en-GB" sz="3500">
                <a:solidFill>
                  <a:srgbClr val="115076"/>
                </a:solidFill>
              </a:rPr>
              <a:t>–en</a:t>
            </a:r>
            <a:r>
              <a:rPr lang="en-GB" sz="3500">
                <a:solidFill>
                  <a:srgbClr val="115076"/>
                </a:solidFill>
              </a:rPr>
              <a:t> to the end</a:t>
            </a:r>
            <a:r>
              <a:rPr lang="en-GB" sz="3800">
                <a:solidFill>
                  <a:srgbClr val="115076"/>
                </a:solidFill>
              </a:rPr>
              <a:t>, </a:t>
            </a:r>
            <a:r>
              <a:rPr lang="en-GB" sz="3500">
                <a:solidFill>
                  <a:srgbClr val="115076"/>
                </a:solidFill>
              </a:rPr>
              <a:t>eg. (glossy magazines) </a:t>
            </a:r>
            <a:r>
              <a:rPr lang="en-GB" sz="3500">
                <a:solidFill>
                  <a:srgbClr val="F03C78"/>
                </a:solidFill>
              </a:rPr>
              <a:t>Illustrierten</a:t>
            </a:r>
            <a:r>
              <a:rPr lang="en-GB" sz="3500">
                <a:solidFill>
                  <a:srgbClr val="115076"/>
                </a:solidFill>
              </a:rPr>
              <a:t>.</a:t>
            </a:r>
            <a:endParaRPr sz="3700">
              <a:solidFill>
                <a:srgbClr val="11507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11507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</a:rPr>
              <a:t>Nouns borrowed from English or another language add an</a:t>
            </a:r>
            <a:r>
              <a:rPr b="1" lang="en-GB" sz="3500">
                <a:solidFill>
                  <a:srgbClr val="115076"/>
                </a:solidFill>
              </a:rPr>
              <a:t> -s, </a:t>
            </a:r>
            <a:r>
              <a:rPr lang="en-GB" sz="3500">
                <a:solidFill>
                  <a:srgbClr val="115076"/>
                </a:solidFill>
              </a:rPr>
              <a:t>eg. (blogs) </a:t>
            </a:r>
            <a:r>
              <a:rPr lang="en-GB" sz="3500">
                <a:solidFill>
                  <a:srgbClr val="F03C78"/>
                </a:solidFill>
              </a:rPr>
              <a:t>Blogs</a:t>
            </a:r>
            <a:r>
              <a:rPr lang="en-GB" sz="2600">
                <a:solidFill>
                  <a:srgbClr val="115076"/>
                </a:solidFill>
              </a:rPr>
              <a:t>.</a:t>
            </a:r>
            <a:endParaRPr sz="26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500"/>
          </a:p>
        </p:txBody>
      </p:sp>
      <p:sp>
        <p:nvSpPr>
          <p:cNvPr id="253" name="Google Shape;253;p30"/>
          <p:cNvSpPr txBox="1"/>
          <p:nvPr/>
        </p:nvSpPr>
        <p:spPr>
          <a:xfrm>
            <a:off x="841750" y="2042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0" name="Google Shape;90;p16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8129250" y="375400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5227651" y="6395750"/>
            <a:ext cx="7842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0"/>
              <a:buFont typeface="Century Gothic"/>
              <a:buNone/>
            </a:pPr>
            <a:r>
              <a:rPr lang="en-GB" sz="1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1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rain" id="95" name="Google Shape;9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6923" y="3435674"/>
            <a:ext cx="6061752" cy="341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accent6"/>
                </a:solidFill>
              </a:rPr>
              <a:t> 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574800" y="274645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7987200" y="458475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07" name="Google Shape;107;p18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108" name="Google Shape;108;p18"/>
          <p:cNvSpPr/>
          <p:nvPr/>
        </p:nvSpPr>
        <p:spPr>
          <a:xfrm>
            <a:off x="5330250" y="27152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227651" y="6395750"/>
            <a:ext cx="7842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1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rain"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6923" y="3435674"/>
            <a:ext cx="6061752" cy="341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911726" y="1145373"/>
            <a:ext cx="31767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immer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92400" y="5356000"/>
            <a:ext cx="261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tin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14655349" y="4092500"/>
            <a:ext cx="246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i="1"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14158825" y="601750"/>
            <a:ext cx="214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ehn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ining room"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603" y="2371276"/>
            <a:ext cx="2611500" cy="1849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sitting" id="116" name="Google Shape;1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58842" y="4991850"/>
            <a:ext cx="1226946" cy="1677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number 10" id="117" name="Google Shape;117;p18"/>
          <p:cNvGrpSpPr/>
          <p:nvPr/>
        </p:nvGrpSpPr>
        <p:grpSpPr>
          <a:xfrm>
            <a:off x="14029214" y="1551427"/>
            <a:ext cx="1960522" cy="1351426"/>
            <a:chOff x="9152414" y="1551427"/>
            <a:chExt cx="1960522" cy="1351426"/>
          </a:xfrm>
        </p:grpSpPr>
        <p:pic>
          <p:nvPicPr>
            <p:cNvPr id="118" name="Google Shape;118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52414" y="1551427"/>
              <a:ext cx="946683" cy="135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183732" y="1551427"/>
              <a:ext cx="929204" cy="13274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octor" id="120" name="Google Shape;12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88955" y="5060127"/>
            <a:ext cx="1226950" cy="3560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checkmark next to an orange bench" id="121" name="Google Shape;121;p18"/>
          <p:cNvGrpSpPr/>
          <p:nvPr/>
        </p:nvGrpSpPr>
        <p:grpSpPr>
          <a:xfrm>
            <a:off x="13313493" y="7501207"/>
            <a:ext cx="1998737" cy="1217066"/>
            <a:chOff x="4855293" y="5062807"/>
            <a:chExt cx="1998737" cy="1217066"/>
          </a:xfrm>
        </p:grpSpPr>
        <p:grpSp>
          <p:nvGrpSpPr>
            <p:cNvPr id="122" name="Google Shape;122;p18"/>
            <p:cNvGrpSpPr/>
            <p:nvPr/>
          </p:nvGrpSpPr>
          <p:grpSpPr>
            <a:xfrm>
              <a:off x="4855293" y="5101997"/>
              <a:ext cx="1103593" cy="1177876"/>
              <a:chOff x="1815157" y="3608524"/>
              <a:chExt cx="1989172" cy="1804621"/>
            </a:xfrm>
          </p:grpSpPr>
          <p:pic>
            <p:nvPicPr>
              <p:cNvPr id="123" name="Google Shape;123;p1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815157" y="4309154"/>
                <a:ext cx="1989172" cy="11039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1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895136" y="3608524"/>
                <a:ext cx="757452" cy="7890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5" name="Google Shape;125;p18"/>
            <p:cNvGrpSpPr/>
            <p:nvPr/>
          </p:nvGrpSpPr>
          <p:grpSpPr>
            <a:xfrm>
              <a:off x="6307979" y="5062807"/>
              <a:ext cx="546052" cy="1216657"/>
              <a:chOff x="2073444" y="3240087"/>
              <a:chExt cx="935661" cy="2084745"/>
            </a:xfrm>
          </p:grpSpPr>
          <p:pic>
            <p:nvPicPr>
              <p:cNvPr id="126" name="Google Shape;126;p1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073444" y="3935306"/>
                <a:ext cx="935661" cy="13895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1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324837" y="3240087"/>
                <a:ext cx="581170" cy="6627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8" name="Google Shape;128;p18"/>
          <p:cNvSpPr/>
          <p:nvPr/>
        </p:nvSpPr>
        <p:spPr>
          <a:xfrm>
            <a:off x="15555174" y="7583250"/>
            <a:ext cx="199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Plat</a:t>
            </a:r>
            <a:r>
              <a:rPr lang="en-GB" sz="54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sz="54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{47DC47CA-E1C1-4805-927D-FC7699FCF931}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Comics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comics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Illustrierten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glossy magazines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Zeitschriften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agazines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Krimis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detective/crime stories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Thriller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thrillers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Taschenbücher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paperback books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Blogs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blogs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Zeitungen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newspapers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Magazine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magazines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E-books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e-books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1038526" y="1975505"/>
            <a:ext cx="14157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Arial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In German there are several ways to make plural forms of nouns.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1038525" y="3579675"/>
            <a:ext cx="16190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Most masculine and neuter words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either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12800925" y="5413101"/>
            <a:ext cx="4427700" cy="2754900"/>
          </a:xfrm>
          <a:prstGeom prst="wedgeRoundRectCallout">
            <a:avLst>
              <a:gd fmla="val -171152" name="adj1"/>
              <a:gd fmla="val -47089" name="adj2"/>
              <a:gd fmla="val 0" name="adj3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i="0" lang="en-GB" sz="4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90% of masculine plurals work like this.</a:t>
            </a:r>
            <a:endParaRPr sz="3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267115" y="5013100"/>
            <a:ext cx="10515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0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4600"/>
              <a:buFont typeface="Century Gothic"/>
              <a:buAutoNum type="arabicPeriod"/>
            </a:pPr>
            <a:r>
              <a:rPr i="0" lang="en-GB" sz="46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i="0" lang="en-GB" sz="46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i="0" lang="en-GB" sz="46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the end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2879218" y="5718957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Tisch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0119411" y="5716536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Tisch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424" y="3755699"/>
            <a:ext cx="2734138" cy="183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6066" y="3759296"/>
            <a:ext cx="2734138" cy="183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4077" y="3755699"/>
            <a:ext cx="2734138" cy="1833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1038525" y="4428800"/>
            <a:ext cx="14924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2. add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the end </a:t>
            </a:r>
            <a:r>
              <a:rPr b="1"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+ an umlaut 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on the vowel.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668075" y="3098583"/>
            <a:ext cx="844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2929083" y="5711131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der Zug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10252337" y="5634913"/>
            <a:ext cx="3760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die Z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i="0" lang="en-GB" sz="45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500" u="none" cap="none" strike="noStrike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i="0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932" y="3940373"/>
            <a:ext cx="2717454" cy="169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8574" y="3875650"/>
            <a:ext cx="2717454" cy="169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0769" y="3810928"/>
            <a:ext cx="2717454" cy="1694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plurals of nouns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