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EECC38D-F961-4EC0-B644-526BE85DEA1F}">
  <a:tblStyle styleId="{8EECC38D-F961-4EC0-B644-526BE85DEA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b16fcb9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b16fcb9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b16fcb936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bb16fcb936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Gamelan - composing for the ensemble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Music - Pulse, beat, rhythm and structure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Kilpatrick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18000" y="2876300"/>
            <a:ext cx="16452000" cy="67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Remember to:</a:t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Find the </a:t>
            </a:r>
            <a:r>
              <a:rPr lang="en-GB" sz="3500" u="sng"/>
              <a:t>unison</a:t>
            </a:r>
            <a:r>
              <a:rPr lang="en-GB" sz="3500"/>
              <a:t> notes from your own interlocking melodies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Add a </a:t>
            </a:r>
            <a:r>
              <a:rPr b="1" lang="en-GB" sz="3500">
                <a:solidFill>
                  <a:schemeClr val="accent3"/>
                </a:solidFill>
              </a:rPr>
              <a:t>Gong (G)</a:t>
            </a:r>
            <a:r>
              <a:rPr lang="en-GB" sz="3500"/>
              <a:t> and </a:t>
            </a:r>
            <a:r>
              <a:rPr b="1" lang="en-GB" sz="3500">
                <a:solidFill>
                  <a:schemeClr val="accent3"/>
                </a:solidFill>
              </a:rPr>
              <a:t>Kempul (K)</a:t>
            </a:r>
            <a:r>
              <a:rPr lang="en-GB" sz="3500"/>
              <a:t> part to your piece at the unison points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Add a gong (G) note to the end of the </a:t>
            </a:r>
            <a:r>
              <a:rPr lang="en-GB" sz="3500" u="sng"/>
              <a:t>ostinato</a:t>
            </a:r>
            <a:r>
              <a:rPr lang="en-GB" sz="3500"/>
              <a:t> (repeating pattern of sounds)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Leave rests - the gongs play very rarely to emphasise parts of the pattern of notes.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6"/>
          <p:cNvSpPr txBox="1"/>
          <p:nvPr>
            <p:ph type="title"/>
          </p:nvPr>
        </p:nvSpPr>
        <p:spPr>
          <a:xfrm>
            <a:off x="925950" y="338950"/>
            <a:ext cx="16770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Adding </a:t>
            </a:r>
            <a:r>
              <a:rPr lang="en-GB" u="sng">
                <a:solidFill>
                  <a:schemeClr val="accent3"/>
                </a:solidFill>
              </a:rPr>
              <a:t>Gong</a:t>
            </a:r>
            <a:r>
              <a:rPr lang="en-GB">
                <a:solidFill>
                  <a:schemeClr val="dk2"/>
                </a:solidFill>
              </a:rPr>
              <a:t> and </a:t>
            </a:r>
            <a:r>
              <a:rPr lang="en-GB" u="sng">
                <a:solidFill>
                  <a:schemeClr val="accent3"/>
                </a:solidFill>
              </a:rPr>
              <a:t>Kempul</a:t>
            </a:r>
            <a:r>
              <a:rPr lang="en-GB">
                <a:solidFill>
                  <a:schemeClr val="dk2"/>
                </a:solidFill>
              </a:rPr>
              <a:t> parts to the interlocking melodies for the </a:t>
            </a:r>
            <a:r>
              <a:rPr lang="en-GB" u="sng">
                <a:solidFill>
                  <a:schemeClr val="accent3"/>
                </a:solidFill>
              </a:rPr>
              <a:t>Saron</a:t>
            </a:r>
            <a:r>
              <a:rPr lang="en-GB">
                <a:solidFill>
                  <a:schemeClr val="dk2"/>
                </a:solidFill>
              </a:rPr>
              <a:t> using the </a:t>
            </a:r>
            <a:r>
              <a:rPr lang="en-GB" u="sng">
                <a:solidFill>
                  <a:schemeClr val="accent3"/>
                </a:solidFill>
              </a:rPr>
              <a:t>Slendro</a:t>
            </a:r>
            <a:r>
              <a:rPr lang="en-GB">
                <a:solidFill>
                  <a:schemeClr val="dk2"/>
                </a:solidFill>
              </a:rPr>
              <a:t> scale (</a:t>
            </a:r>
            <a:r>
              <a:rPr lang="en-GB" u="sng">
                <a:solidFill>
                  <a:schemeClr val="accent3"/>
                </a:solidFill>
              </a:rPr>
              <a:t>pentatonic</a:t>
            </a:r>
            <a:r>
              <a:rPr lang="en-GB">
                <a:solidFill>
                  <a:schemeClr val="dk2"/>
                </a:solidFill>
              </a:rPr>
              <a:t>)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3" name="Google Shape;113;p17"/>
          <p:cNvGraphicFramePr/>
          <p:nvPr/>
        </p:nvGraphicFramePr>
        <p:xfrm>
          <a:off x="627288" y="29437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{8EECC38D-F961-4EC0-B644-526BE85DEA1F}</a:tableStyleId>
              </a:tblPr>
              <a:tblGrid>
                <a:gridCol w="1929700"/>
                <a:gridCol w="1929700"/>
                <a:gridCol w="1929700"/>
                <a:gridCol w="1929700"/>
                <a:gridCol w="1929700"/>
                <a:gridCol w="1929700"/>
                <a:gridCol w="1929700"/>
                <a:gridCol w="1929700"/>
                <a:gridCol w="1929700"/>
              </a:tblGrid>
              <a:tr h="776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Gong/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Kempul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672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Melody 1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672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Melody 2</a:t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14" name="Google Shape;114;p17"/>
          <p:cNvSpPr/>
          <p:nvPr/>
        </p:nvSpPr>
        <p:spPr>
          <a:xfrm>
            <a:off x="14358950" y="153075"/>
            <a:ext cx="3643200" cy="260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 txBox="1"/>
          <p:nvPr>
            <p:ph type="title"/>
          </p:nvPr>
        </p:nvSpPr>
        <p:spPr>
          <a:xfrm>
            <a:off x="925950" y="338950"/>
            <a:ext cx="16770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Adding </a:t>
            </a:r>
            <a:r>
              <a:rPr lang="en-GB" u="sng">
                <a:solidFill>
                  <a:schemeClr val="accent3"/>
                </a:solidFill>
              </a:rPr>
              <a:t>Gong</a:t>
            </a:r>
            <a:r>
              <a:rPr lang="en-GB">
                <a:solidFill>
                  <a:schemeClr val="dk2"/>
                </a:solidFill>
              </a:rPr>
              <a:t> and </a:t>
            </a:r>
            <a:r>
              <a:rPr lang="en-GB" u="sng">
                <a:solidFill>
                  <a:schemeClr val="accent3"/>
                </a:solidFill>
              </a:rPr>
              <a:t>Kempul</a:t>
            </a:r>
            <a:r>
              <a:rPr lang="en-GB">
                <a:solidFill>
                  <a:schemeClr val="dk2"/>
                </a:solidFill>
              </a:rPr>
              <a:t> parts to the interlocking melodies for the </a:t>
            </a:r>
            <a:r>
              <a:rPr lang="en-GB" u="sng">
                <a:solidFill>
                  <a:schemeClr val="accent3"/>
                </a:solidFill>
              </a:rPr>
              <a:t>Saron</a:t>
            </a:r>
            <a:r>
              <a:rPr lang="en-GB">
                <a:solidFill>
                  <a:schemeClr val="dk2"/>
                </a:solidFill>
              </a:rPr>
              <a:t> using the </a:t>
            </a:r>
            <a:r>
              <a:rPr lang="en-GB" u="sng">
                <a:solidFill>
                  <a:schemeClr val="accent3"/>
                </a:solidFill>
              </a:rPr>
              <a:t>Slendro</a:t>
            </a:r>
            <a:r>
              <a:rPr lang="en-GB">
                <a:solidFill>
                  <a:schemeClr val="dk2"/>
                </a:solidFill>
              </a:rPr>
              <a:t> scale (</a:t>
            </a:r>
            <a:r>
              <a:rPr lang="en-GB" u="sng">
                <a:solidFill>
                  <a:schemeClr val="accent3"/>
                </a:solidFill>
              </a:rPr>
              <a:t>pentatonic</a:t>
            </a:r>
            <a:r>
              <a:rPr lang="en-GB">
                <a:solidFill>
                  <a:schemeClr val="dk2"/>
                </a:solidFill>
              </a:rPr>
              <a:t>)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