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D11564-03BD-4BFA-8AD8-F4FB1D59E698}">
  <a:tblStyle styleId="{76D11564-03BD-4BFA-8AD8-F4FB1D59E6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9b9473c2_1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c9b9473c2_1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know force is measured in Newtons.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c9b9473c2_1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c9b9473c2_1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the car is moving. We need to add the other forces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c9b9473c2_1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c9b9473c2_1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c9b9473c2_1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c9b9473c2_1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c9b9473c2_1_1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c9b9473c2_1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c9b9473c2_1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c9b9473c2_1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c9b9473c2_1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c9b9473c2_1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c9b9473c2_1_1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c9b9473c2_1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c9b9473c2_1_1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c9b9473c2_1_1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c9b9473c2_1_1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8c9b9473c2_1_1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9b9473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9b9473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Video of me pushing an object and pulling an object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c9b9473c2_1_1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c9b9473c2_1_1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acd18b945_9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acd18b945_9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9b9473c2_1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9b9473c2_1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9b9473c2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9b9473c2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know force is measured in Newtons.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9b9473c2_1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9b9473c2_1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Unbalanced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9b9473c2_1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9b9473c2_1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Unbalanced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c9b9473c2_1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c9b9473c2_1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Unbalanced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c9b9473c2_1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c9b9473c2_1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know force is measured in Newtons.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9b9473c2_1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9b9473c2_1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know force is measured in Newtons.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2 - Representing Forces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Physics - KS3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Forces and Motion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Wolstenholme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563" y="2639025"/>
            <a:ext cx="8796875" cy="43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" name="Google Shape;206;p23"/>
          <p:cNvSpPr txBox="1"/>
          <p:nvPr>
            <p:ph type="title"/>
          </p:nvPr>
        </p:nvSpPr>
        <p:spPr>
          <a:xfrm>
            <a:off x="624025" y="4913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Balanced or Unbalanced?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13985575" y="80877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9" name="Google Shape;209;p23"/>
          <p:cNvCxnSpPr/>
          <p:nvPr/>
        </p:nvCxnSpPr>
        <p:spPr>
          <a:xfrm rot="10800000">
            <a:off x="9329400" y="4916025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0" name="Google Shape;210;p23"/>
          <p:cNvSpPr txBox="1"/>
          <p:nvPr/>
        </p:nvSpPr>
        <p:spPr>
          <a:xfrm>
            <a:off x="9641200" y="6504225"/>
            <a:ext cx="4813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 = 30,000 N </a:t>
            </a: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8178920" y="1443450"/>
            <a:ext cx="3422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Lift = 30,000 N</a:t>
            </a:r>
            <a:endParaRPr/>
          </a:p>
        </p:txBody>
      </p:sp>
      <p:cxnSp>
        <p:nvCxnSpPr>
          <p:cNvPr id="212" name="Google Shape;212;p23"/>
          <p:cNvCxnSpPr/>
          <p:nvPr/>
        </p:nvCxnSpPr>
        <p:spPr>
          <a:xfrm>
            <a:off x="9337650" y="2120300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3" name="Google Shape;213;p23"/>
          <p:cNvCxnSpPr/>
          <p:nvPr/>
        </p:nvCxnSpPr>
        <p:spPr>
          <a:xfrm rot="10800000">
            <a:off x="12909325" y="4498025"/>
            <a:ext cx="2702700" cy="14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4" name="Google Shape;214;p23"/>
          <p:cNvSpPr txBox="1"/>
          <p:nvPr/>
        </p:nvSpPr>
        <p:spPr>
          <a:xfrm>
            <a:off x="12577800" y="3442775"/>
            <a:ext cx="49995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 = 40,000 N</a:t>
            </a:r>
            <a:endParaRPr/>
          </a:p>
        </p:txBody>
      </p:sp>
      <p:cxnSp>
        <p:nvCxnSpPr>
          <p:cNvPr id="215" name="Google Shape;215;p23"/>
          <p:cNvCxnSpPr/>
          <p:nvPr/>
        </p:nvCxnSpPr>
        <p:spPr>
          <a:xfrm>
            <a:off x="2119350" y="4610625"/>
            <a:ext cx="2583600" cy="258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6" name="Google Shape;216;p23"/>
          <p:cNvSpPr txBox="1"/>
          <p:nvPr/>
        </p:nvSpPr>
        <p:spPr>
          <a:xfrm>
            <a:off x="127725" y="3593650"/>
            <a:ext cx="56814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 = 25,000 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3" name="Google Shape;22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4" name="Google Shape;2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48" y="830413"/>
            <a:ext cx="8626175" cy="862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 txBox="1"/>
          <p:nvPr/>
        </p:nvSpPr>
        <p:spPr>
          <a:xfrm>
            <a:off x="13985575" y="80877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11671075" y="4329000"/>
            <a:ext cx="1729200" cy="162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" name="Google Shape;227;p24"/>
          <p:cNvCxnSpPr/>
          <p:nvPr/>
        </p:nvCxnSpPr>
        <p:spPr>
          <a:xfrm>
            <a:off x="12535675" y="2793075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28" name="Google Shape;228;p24"/>
          <p:cNvCxnSpPr/>
          <p:nvPr/>
        </p:nvCxnSpPr>
        <p:spPr>
          <a:xfrm rot="10800000">
            <a:off x="12535725" y="5220375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9" name="Google Shape;229;p24"/>
          <p:cNvSpPr txBox="1"/>
          <p:nvPr/>
        </p:nvSpPr>
        <p:spPr>
          <a:xfrm>
            <a:off x="13005750" y="6644888"/>
            <a:ext cx="2256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>
            <a:off x="9900513" y="1955400"/>
            <a:ext cx="4524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Normal Contact</a:t>
            </a:r>
            <a:endParaRPr/>
          </a:p>
        </p:txBody>
      </p:sp>
      <p:cxnSp>
        <p:nvCxnSpPr>
          <p:cNvPr id="231" name="Google Shape;231;p24"/>
          <p:cNvCxnSpPr/>
          <p:nvPr/>
        </p:nvCxnSpPr>
        <p:spPr>
          <a:xfrm rot="10800000">
            <a:off x="4574900" y="5672025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32" name="Google Shape;232;p24"/>
          <p:cNvSpPr txBox="1"/>
          <p:nvPr/>
        </p:nvSpPr>
        <p:spPr>
          <a:xfrm>
            <a:off x="5111450" y="7260213"/>
            <a:ext cx="2256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5111438" y="2120300"/>
            <a:ext cx="4524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Normal Contact</a:t>
            </a:r>
            <a:endParaRPr/>
          </a:p>
        </p:txBody>
      </p:sp>
      <p:cxnSp>
        <p:nvCxnSpPr>
          <p:cNvPr id="234" name="Google Shape;234;p24"/>
          <p:cNvCxnSpPr/>
          <p:nvPr/>
        </p:nvCxnSpPr>
        <p:spPr>
          <a:xfrm>
            <a:off x="4583150" y="2380200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35" name="Google Shape;235;p24"/>
          <p:cNvCxnSpPr/>
          <p:nvPr/>
        </p:nvCxnSpPr>
        <p:spPr>
          <a:xfrm rot="10800000">
            <a:off x="12535675" y="5143500"/>
            <a:ext cx="25935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36" name="Google Shape;236;p24"/>
          <p:cNvSpPr txBox="1"/>
          <p:nvPr/>
        </p:nvSpPr>
        <p:spPr>
          <a:xfrm>
            <a:off x="15402600" y="4765488"/>
            <a:ext cx="2256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/>
          </a:p>
        </p:txBody>
      </p:sp>
      <p:cxnSp>
        <p:nvCxnSpPr>
          <p:cNvPr id="237" name="Google Shape;237;p24"/>
          <p:cNvCxnSpPr/>
          <p:nvPr/>
        </p:nvCxnSpPr>
        <p:spPr>
          <a:xfrm rot="10800000">
            <a:off x="6221800" y="5362400"/>
            <a:ext cx="25935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38" name="Google Shape;238;p24"/>
          <p:cNvSpPr txBox="1"/>
          <p:nvPr/>
        </p:nvSpPr>
        <p:spPr>
          <a:xfrm>
            <a:off x="6837825" y="4329000"/>
            <a:ext cx="16413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/>
          </a:p>
        </p:txBody>
      </p:sp>
      <p:cxnSp>
        <p:nvCxnSpPr>
          <p:cNvPr id="239" name="Google Shape;239;p24"/>
          <p:cNvCxnSpPr/>
          <p:nvPr/>
        </p:nvCxnSpPr>
        <p:spPr>
          <a:xfrm>
            <a:off x="1479675" y="5336775"/>
            <a:ext cx="2583600" cy="258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0" name="Google Shape;240;p24"/>
          <p:cNvSpPr txBox="1"/>
          <p:nvPr/>
        </p:nvSpPr>
        <p:spPr>
          <a:xfrm>
            <a:off x="323375" y="4165525"/>
            <a:ext cx="33225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</a:t>
            </a:r>
            <a:endParaRPr/>
          </a:p>
        </p:txBody>
      </p:sp>
      <p:cxnSp>
        <p:nvCxnSpPr>
          <p:cNvPr id="241" name="Google Shape;241;p24"/>
          <p:cNvCxnSpPr/>
          <p:nvPr/>
        </p:nvCxnSpPr>
        <p:spPr>
          <a:xfrm>
            <a:off x="10044550" y="5169038"/>
            <a:ext cx="2583600" cy="258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2" name="Google Shape;242;p24"/>
          <p:cNvSpPr txBox="1"/>
          <p:nvPr/>
        </p:nvSpPr>
        <p:spPr>
          <a:xfrm>
            <a:off x="9094125" y="4051500"/>
            <a:ext cx="3025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8" name="Google Shape;248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9" name="Google Shape;24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52" name="Google Shape;2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912" y="1904212"/>
            <a:ext cx="5553125" cy="329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5"/>
          <p:cNvSpPr txBox="1"/>
          <p:nvPr/>
        </p:nvSpPr>
        <p:spPr>
          <a:xfrm>
            <a:off x="638900" y="5263150"/>
            <a:ext cx="5931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diagram representing the forces on this truck. The thrust is larger than the air resistance.</a:t>
            </a: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11306050" y="5285975"/>
            <a:ext cx="1729200" cy="162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" name="Google Shape;255;p25"/>
          <p:cNvCxnSpPr/>
          <p:nvPr/>
        </p:nvCxnSpPr>
        <p:spPr>
          <a:xfrm>
            <a:off x="12178288" y="3733900"/>
            <a:ext cx="16800" cy="23718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56" name="Google Shape;256;p25"/>
          <p:cNvCxnSpPr/>
          <p:nvPr/>
        </p:nvCxnSpPr>
        <p:spPr>
          <a:xfrm rot="10800000">
            <a:off x="12170700" y="6177350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7" name="Google Shape;257;p25"/>
          <p:cNvSpPr txBox="1"/>
          <p:nvPr/>
        </p:nvSpPr>
        <p:spPr>
          <a:xfrm>
            <a:off x="12640725" y="7601863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/>
          </a:p>
        </p:txBody>
      </p:sp>
      <p:cxnSp>
        <p:nvCxnSpPr>
          <p:cNvPr id="258" name="Google Shape;258;p25"/>
          <p:cNvCxnSpPr>
            <a:stCxn id="250" idx="3"/>
          </p:cNvCxnSpPr>
          <p:nvPr/>
        </p:nvCxnSpPr>
        <p:spPr>
          <a:xfrm flipH="1">
            <a:off x="12170625" y="6052850"/>
            <a:ext cx="5466600" cy="222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9" name="Google Shape;259;p25"/>
          <p:cNvSpPr txBox="1"/>
          <p:nvPr/>
        </p:nvSpPr>
        <p:spPr>
          <a:xfrm>
            <a:off x="14119150" y="4778625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/>
          </a:p>
        </p:txBody>
      </p:sp>
      <p:cxnSp>
        <p:nvCxnSpPr>
          <p:cNvPr id="260" name="Google Shape;260;p25"/>
          <p:cNvCxnSpPr/>
          <p:nvPr/>
        </p:nvCxnSpPr>
        <p:spPr>
          <a:xfrm>
            <a:off x="8729098" y="6100475"/>
            <a:ext cx="3534000" cy="51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61" name="Google Shape;261;p25"/>
          <p:cNvSpPr txBox="1"/>
          <p:nvPr/>
        </p:nvSpPr>
        <p:spPr>
          <a:xfrm>
            <a:off x="7425375" y="5074825"/>
            <a:ext cx="30258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</a:t>
            </a:r>
            <a:endParaRPr sz="1200"/>
          </a:p>
        </p:txBody>
      </p:sp>
      <p:sp>
        <p:nvSpPr>
          <p:cNvPr id="262" name="Google Shape;262;p25"/>
          <p:cNvSpPr txBox="1"/>
          <p:nvPr/>
        </p:nvSpPr>
        <p:spPr>
          <a:xfrm>
            <a:off x="9916638" y="2627750"/>
            <a:ext cx="4524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Normal Contact</a:t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2972950" y="4822188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9" name="Google Shape;269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1" name="Google Shape;2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6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73" name="Google Shape;273;p26"/>
          <p:cNvSpPr txBox="1"/>
          <p:nvPr/>
        </p:nvSpPr>
        <p:spPr>
          <a:xfrm>
            <a:off x="638900" y="5263150"/>
            <a:ext cx="5931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diagram representing the forces on this plane. The lift is larger than the weight. The thrust and air resistance are balanced.</a:t>
            </a:r>
            <a:endParaRPr sz="3000"/>
          </a:p>
        </p:txBody>
      </p:sp>
      <p:sp>
        <p:nvSpPr>
          <p:cNvPr id="274" name="Google Shape;274;p26"/>
          <p:cNvSpPr/>
          <p:nvPr/>
        </p:nvSpPr>
        <p:spPr>
          <a:xfrm>
            <a:off x="11306050" y="5285975"/>
            <a:ext cx="1729200" cy="162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26"/>
          <p:cNvCxnSpPr/>
          <p:nvPr/>
        </p:nvCxnSpPr>
        <p:spPr>
          <a:xfrm>
            <a:off x="12145300" y="2339475"/>
            <a:ext cx="49800" cy="3766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76" name="Google Shape;276;p26"/>
          <p:cNvCxnSpPr/>
          <p:nvPr/>
        </p:nvCxnSpPr>
        <p:spPr>
          <a:xfrm rot="10800000">
            <a:off x="12170700" y="6177350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77" name="Google Shape;277;p26"/>
          <p:cNvSpPr txBox="1"/>
          <p:nvPr/>
        </p:nvSpPr>
        <p:spPr>
          <a:xfrm>
            <a:off x="12640725" y="7601863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/>
          </a:p>
        </p:txBody>
      </p:sp>
      <p:cxnSp>
        <p:nvCxnSpPr>
          <p:cNvPr id="278" name="Google Shape;278;p26"/>
          <p:cNvCxnSpPr/>
          <p:nvPr/>
        </p:nvCxnSpPr>
        <p:spPr>
          <a:xfrm flipH="1">
            <a:off x="12170500" y="6072650"/>
            <a:ext cx="3442500" cy="2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79" name="Google Shape;279;p26"/>
          <p:cNvSpPr txBox="1"/>
          <p:nvPr/>
        </p:nvSpPr>
        <p:spPr>
          <a:xfrm>
            <a:off x="14119150" y="4778625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/>
          </a:p>
        </p:txBody>
      </p:sp>
      <p:cxnSp>
        <p:nvCxnSpPr>
          <p:cNvPr id="280" name="Google Shape;280;p26"/>
          <p:cNvCxnSpPr/>
          <p:nvPr/>
        </p:nvCxnSpPr>
        <p:spPr>
          <a:xfrm>
            <a:off x="8729098" y="6100475"/>
            <a:ext cx="3534000" cy="513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81" name="Google Shape;281;p26"/>
          <p:cNvSpPr txBox="1"/>
          <p:nvPr/>
        </p:nvSpPr>
        <p:spPr>
          <a:xfrm>
            <a:off x="7425375" y="5074825"/>
            <a:ext cx="30258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</a:t>
            </a:r>
            <a:endParaRPr sz="1200"/>
          </a:p>
        </p:txBody>
      </p:sp>
      <p:sp>
        <p:nvSpPr>
          <p:cNvPr id="282" name="Google Shape;282;p26"/>
          <p:cNvSpPr txBox="1"/>
          <p:nvPr/>
        </p:nvSpPr>
        <p:spPr>
          <a:xfrm>
            <a:off x="9916640" y="2627750"/>
            <a:ext cx="1067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Lift</a:t>
            </a:r>
            <a:endParaRPr/>
          </a:p>
        </p:txBody>
      </p:sp>
      <p:pic>
        <p:nvPicPr>
          <p:cNvPr id="283" name="Google Shape;2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96" y="2199450"/>
            <a:ext cx="5999983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 txBox="1"/>
          <p:nvPr/>
        </p:nvSpPr>
        <p:spPr>
          <a:xfrm>
            <a:off x="2802600" y="41625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1" name="Google Shape;29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2" name="Google Shape;2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94" name="Google Shape;294;p27"/>
          <p:cNvSpPr txBox="1"/>
          <p:nvPr/>
        </p:nvSpPr>
        <p:spPr>
          <a:xfrm>
            <a:off x="638900" y="5263150"/>
            <a:ext cx="5931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Turn: Draw a diagram representing the forces on this car. The thrust and air resistance are balanced.</a:t>
            </a:r>
            <a:endParaRPr sz="3000"/>
          </a:p>
        </p:txBody>
      </p:sp>
      <p:sp>
        <p:nvSpPr>
          <p:cNvPr id="295" name="Google Shape;295;p27"/>
          <p:cNvSpPr/>
          <p:nvPr/>
        </p:nvSpPr>
        <p:spPr>
          <a:xfrm>
            <a:off x="11306050" y="5285975"/>
            <a:ext cx="1729200" cy="162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6" name="Google Shape;296;p27"/>
          <p:cNvCxnSpPr>
            <a:stCxn id="292" idx="0"/>
          </p:cNvCxnSpPr>
          <p:nvPr/>
        </p:nvCxnSpPr>
        <p:spPr>
          <a:xfrm>
            <a:off x="12149487" y="3492438"/>
            <a:ext cx="45600" cy="26130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97" name="Google Shape;297;p27"/>
          <p:cNvCxnSpPr/>
          <p:nvPr/>
        </p:nvCxnSpPr>
        <p:spPr>
          <a:xfrm rot="10800000">
            <a:off x="12170700" y="6177350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98" name="Google Shape;298;p27"/>
          <p:cNvSpPr txBox="1"/>
          <p:nvPr/>
        </p:nvSpPr>
        <p:spPr>
          <a:xfrm>
            <a:off x="12640725" y="7601863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9847713" y="2627750"/>
            <a:ext cx="5049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Normal Contact</a:t>
            </a:r>
            <a:endParaRPr/>
          </a:p>
        </p:txBody>
      </p:sp>
      <p:sp>
        <p:nvSpPr>
          <p:cNvPr id="300" name="Google Shape;300;p27"/>
          <p:cNvSpPr txBox="1"/>
          <p:nvPr/>
        </p:nvSpPr>
        <p:spPr>
          <a:xfrm>
            <a:off x="2802600" y="41625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1" name="Google Shape;3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975" y="394037"/>
            <a:ext cx="5223450" cy="522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7" name="Google Shape;307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8" name="Google Shape;308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9" name="Google Shape;3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638900" y="5263150"/>
            <a:ext cx="5931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Turn: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a diagram representing the forces on this car. The thrust is larger than the air resistance.</a:t>
            </a:r>
            <a:endParaRPr sz="3000"/>
          </a:p>
        </p:txBody>
      </p:sp>
      <p:sp>
        <p:nvSpPr>
          <p:cNvPr id="312" name="Google Shape;312;p28"/>
          <p:cNvSpPr/>
          <p:nvPr/>
        </p:nvSpPr>
        <p:spPr>
          <a:xfrm>
            <a:off x="11306050" y="5285975"/>
            <a:ext cx="1729200" cy="162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2802600" y="41625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4" name="Google Shape;3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975" y="394037"/>
            <a:ext cx="5223450" cy="522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0" name="Google Shape;320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1" name="Google Shape;321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2" name="Google Shape;3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24" name="Google Shape;324;p29"/>
          <p:cNvSpPr txBox="1"/>
          <p:nvPr/>
        </p:nvSpPr>
        <p:spPr>
          <a:xfrm>
            <a:off x="638900" y="5263150"/>
            <a:ext cx="5931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Turn: Draw a diagram representing the forces on this car. The thrust is smaller than the air resistance.</a:t>
            </a:r>
            <a:endParaRPr sz="3000"/>
          </a:p>
        </p:txBody>
      </p:sp>
      <p:sp>
        <p:nvSpPr>
          <p:cNvPr id="325" name="Google Shape;325;p29"/>
          <p:cNvSpPr txBox="1"/>
          <p:nvPr/>
        </p:nvSpPr>
        <p:spPr>
          <a:xfrm>
            <a:off x="2802600" y="41625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6" name="Google Shape;3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975" y="394037"/>
            <a:ext cx="5223450" cy="522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2" name="Google Shape;332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3" name="Google Shape;333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4" name="Google Shape;3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36" name="Google Shape;336;p30"/>
          <p:cNvSpPr txBox="1"/>
          <p:nvPr/>
        </p:nvSpPr>
        <p:spPr>
          <a:xfrm>
            <a:off x="638900" y="5263150"/>
            <a:ext cx="5931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motorcycle has a thrust of 500 N. The air resistance is 100 N. The weight and the normal contact force are 300 N.</a:t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11306050" y="5285975"/>
            <a:ext cx="1729200" cy="162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 txBox="1"/>
          <p:nvPr/>
        </p:nvSpPr>
        <p:spPr>
          <a:xfrm>
            <a:off x="2972950" y="4822200"/>
            <a:ext cx="27669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public domain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800" y="1772425"/>
            <a:ext cx="4803050" cy="3179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30"/>
          <p:cNvCxnSpPr/>
          <p:nvPr/>
        </p:nvCxnSpPr>
        <p:spPr>
          <a:xfrm>
            <a:off x="12145300" y="3882525"/>
            <a:ext cx="49800" cy="22230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41" name="Google Shape;341;p30"/>
          <p:cNvCxnSpPr/>
          <p:nvPr/>
        </p:nvCxnSpPr>
        <p:spPr>
          <a:xfrm rot="10800000">
            <a:off x="12170700" y="6177350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42" name="Google Shape;342;p30"/>
          <p:cNvSpPr txBox="1"/>
          <p:nvPr/>
        </p:nvSpPr>
        <p:spPr>
          <a:xfrm>
            <a:off x="9847713" y="2627750"/>
            <a:ext cx="5049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Normal Contact</a:t>
            </a:r>
            <a:endParaRPr/>
          </a:p>
        </p:txBody>
      </p:sp>
      <p:sp>
        <p:nvSpPr>
          <p:cNvPr id="343" name="Google Shape;343;p30"/>
          <p:cNvSpPr txBox="1"/>
          <p:nvPr/>
        </p:nvSpPr>
        <p:spPr>
          <a:xfrm>
            <a:off x="12640725" y="7601863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/>
          </a:p>
        </p:txBody>
      </p:sp>
      <p:cxnSp>
        <p:nvCxnSpPr>
          <p:cNvPr id="344" name="Google Shape;344;p30"/>
          <p:cNvCxnSpPr/>
          <p:nvPr/>
        </p:nvCxnSpPr>
        <p:spPr>
          <a:xfrm rot="10800000">
            <a:off x="12170700" y="6075025"/>
            <a:ext cx="4288500" cy="45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45" name="Google Shape;345;p30"/>
          <p:cNvSpPr txBox="1"/>
          <p:nvPr/>
        </p:nvSpPr>
        <p:spPr>
          <a:xfrm>
            <a:off x="14119150" y="5114813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/>
          </a:p>
        </p:txBody>
      </p:sp>
      <p:cxnSp>
        <p:nvCxnSpPr>
          <p:cNvPr id="346" name="Google Shape;346;p30"/>
          <p:cNvCxnSpPr/>
          <p:nvPr/>
        </p:nvCxnSpPr>
        <p:spPr>
          <a:xfrm flipH="1" rot="10800000">
            <a:off x="10529050" y="6151900"/>
            <a:ext cx="1734000" cy="30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47" name="Google Shape;347;p30"/>
          <p:cNvSpPr txBox="1"/>
          <p:nvPr/>
        </p:nvSpPr>
        <p:spPr>
          <a:xfrm>
            <a:off x="7425375" y="5074825"/>
            <a:ext cx="30258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3" name="Google Shape;353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4" name="Google Shape;354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5" name="Google Shape;3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57" name="Google Shape;357;p31"/>
          <p:cNvSpPr txBox="1"/>
          <p:nvPr/>
        </p:nvSpPr>
        <p:spPr>
          <a:xfrm>
            <a:off x="638900" y="5613250"/>
            <a:ext cx="593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 motorcycle balanced?</a:t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11306050" y="5285975"/>
            <a:ext cx="1729200" cy="162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 txBox="1"/>
          <p:nvPr/>
        </p:nvSpPr>
        <p:spPr>
          <a:xfrm>
            <a:off x="2972950" y="4822200"/>
            <a:ext cx="27669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public domain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Google Shape;3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800" y="1772425"/>
            <a:ext cx="4803050" cy="3179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31"/>
          <p:cNvCxnSpPr/>
          <p:nvPr/>
        </p:nvCxnSpPr>
        <p:spPr>
          <a:xfrm>
            <a:off x="12145300" y="3882525"/>
            <a:ext cx="49800" cy="22230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62" name="Google Shape;362;p31"/>
          <p:cNvCxnSpPr/>
          <p:nvPr/>
        </p:nvCxnSpPr>
        <p:spPr>
          <a:xfrm rot="10800000">
            <a:off x="12170700" y="6177350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63" name="Google Shape;363;p31"/>
          <p:cNvSpPr txBox="1"/>
          <p:nvPr/>
        </p:nvSpPr>
        <p:spPr>
          <a:xfrm>
            <a:off x="9847713" y="2627750"/>
            <a:ext cx="5049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Normal Contact</a:t>
            </a:r>
            <a:endParaRPr/>
          </a:p>
        </p:txBody>
      </p:sp>
      <p:sp>
        <p:nvSpPr>
          <p:cNvPr id="364" name="Google Shape;364;p31"/>
          <p:cNvSpPr txBox="1"/>
          <p:nvPr/>
        </p:nvSpPr>
        <p:spPr>
          <a:xfrm>
            <a:off x="12640725" y="7601863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</a:t>
            </a:r>
            <a:endParaRPr/>
          </a:p>
        </p:txBody>
      </p:sp>
      <p:cxnSp>
        <p:nvCxnSpPr>
          <p:cNvPr id="365" name="Google Shape;365;p31"/>
          <p:cNvCxnSpPr/>
          <p:nvPr/>
        </p:nvCxnSpPr>
        <p:spPr>
          <a:xfrm rot="10800000">
            <a:off x="12170700" y="6075025"/>
            <a:ext cx="4288500" cy="45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66" name="Google Shape;366;p31"/>
          <p:cNvSpPr txBox="1"/>
          <p:nvPr/>
        </p:nvSpPr>
        <p:spPr>
          <a:xfrm>
            <a:off x="14119150" y="5114813"/>
            <a:ext cx="22563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</a:t>
            </a:r>
            <a:endParaRPr/>
          </a:p>
        </p:txBody>
      </p:sp>
      <p:cxnSp>
        <p:nvCxnSpPr>
          <p:cNvPr id="367" name="Google Shape;367;p31"/>
          <p:cNvCxnSpPr/>
          <p:nvPr/>
        </p:nvCxnSpPr>
        <p:spPr>
          <a:xfrm flipH="1" rot="10800000">
            <a:off x="10529050" y="6151900"/>
            <a:ext cx="1734000" cy="30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68" name="Google Shape;368;p31"/>
          <p:cNvSpPr txBox="1"/>
          <p:nvPr/>
        </p:nvSpPr>
        <p:spPr>
          <a:xfrm>
            <a:off x="7425375" y="5074825"/>
            <a:ext cx="3025800" cy="75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4" name="Google Shape;374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5" name="Google Shape;375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6" name="Google Shape;3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2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78" name="Google Shape;378;p32"/>
          <p:cNvSpPr txBox="1"/>
          <p:nvPr/>
        </p:nvSpPr>
        <p:spPr>
          <a:xfrm>
            <a:off x="638900" y="5464800"/>
            <a:ext cx="593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Turn: There is a weight of 500 N and an air resistance of 300 N on the parachutist. Are the forces balanced?</a:t>
            </a:r>
            <a:endParaRPr/>
          </a:p>
        </p:txBody>
      </p:sp>
      <p:sp>
        <p:nvSpPr>
          <p:cNvPr id="379" name="Google Shape;379;p32"/>
          <p:cNvSpPr txBox="1"/>
          <p:nvPr/>
        </p:nvSpPr>
        <p:spPr>
          <a:xfrm>
            <a:off x="2964350" y="4822200"/>
            <a:ext cx="27669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public domain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0" name="Google Shape;3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325" y="1702225"/>
            <a:ext cx="4962751" cy="320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Reminder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936800" y="310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{76D11564-03BD-4BFA-8AD8-F4FB1D59E698}</a:tableStyleId>
              </a:tblPr>
              <a:tblGrid>
                <a:gridCol w="3721500"/>
              </a:tblGrid>
              <a:tr h="39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A: Magnetism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B: Upthrust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C: Weight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D: Air resistance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E: Water resistance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F: Friction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G: Normal contact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H: Thrust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Google Shape;91;p15"/>
          <p:cNvGraphicFramePr/>
          <p:nvPr/>
        </p:nvGraphicFramePr>
        <p:xfrm>
          <a:off x="5892900" y="28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{76D11564-03BD-4BFA-8AD8-F4FB1D59E698}</a:tableStyleId>
              </a:tblPr>
              <a:tblGrid>
                <a:gridCol w="12144700"/>
              </a:tblGrid>
              <a:tr h="72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1: Forward push of an object moving on a solid surface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2: Attraction (pull towards) or repulsion (push away) of magnets and magnetic materials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3: Attraction between two objects with mass (Gravity)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4: Upward push of water on an object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5: Force which slows objects moving along a solid surface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6: Upward push of a solid surface on an object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7: 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Force which slows objects moving through water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8: Force which slows objects moving through air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6" name="Google Shape;386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Representing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7" name="Google Shape;387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8" name="Google Shape;3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750" y="3492438"/>
            <a:ext cx="10975475" cy="5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390" name="Google Shape;390;p33"/>
          <p:cNvSpPr txBox="1"/>
          <p:nvPr/>
        </p:nvSpPr>
        <p:spPr>
          <a:xfrm>
            <a:off x="621625" y="5257350"/>
            <a:ext cx="5931600" cy="3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Turn: The trolley is pushed with a force of 70 N. There is a frictional force of 30 N. The weight and normal contact force are 50 N. Is the trolley balanced?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2826050" y="4719925"/>
            <a:ext cx="39339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2" name="Google Shape;3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025" y="1538200"/>
            <a:ext cx="4755101" cy="32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/>
          <p:nvPr>
            <p:ph type="title"/>
          </p:nvPr>
        </p:nvSpPr>
        <p:spPr>
          <a:xfrm>
            <a:off x="980500" y="1118650"/>
            <a:ext cx="16894500" cy="81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>
                <a:latin typeface="Montserrat"/>
                <a:ea typeface="Montserrat"/>
                <a:cs typeface="Montserrat"/>
                <a:sym typeface="Montserrat"/>
              </a:rPr>
              <a:t>Well Done!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4566500" y="0"/>
            <a:ext cx="3721500" cy="2711400"/>
          </a:xfrm>
          <a:prstGeom prst="rect">
            <a:avLst/>
          </a:prstGeom>
          <a:solidFill>
            <a:srgbClr val="D2D2D7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13985575" y="80877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400" y="3865900"/>
            <a:ext cx="9967776" cy="36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5993253" y="1725713"/>
            <a:ext cx="56535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9213045" y="7562275"/>
            <a:ext cx="3422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658600" y="422125"/>
            <a:ext cx="13201200" cy="9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Name the Force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04" name="Google Shape;104;p16"/>
          <p:cNvCxnSpPr/>
          <p:nvPr/>
        </p:nvCxnSpPr>
        <p:spPr>
          <a:xfrm>
            <a:off x="8265725" y="2587125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05" name="Google Shape;105;p16"/>
          <p:cNvCxnSpPr/>
          <p:nvPr/>
        </p:nvCxnSpPr>
        <p:spPr>
          <a:xfrm rot="10800000">
            <a:off x="8257475" y="6108975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563" y="2639025"/>
            <a:ext cx="8796875" cy="43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624025" y="4913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Name the Force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13985575" y="80877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" name="Google Shape;115;p17"/>
          <p:cNvCxnSpPr/>
          <p:nvPr/>
        </p:nvCxnSpPr>
        <p:spPr>
          <a:xfrm rot="10800000">
            <a:off x="9329400" y="4916025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16" name="Google Shape;116;p17"/>
          <p:cNvSpPr txBox="1"/>
          <p:nvPr/>
        </p:nvSpPr>
        <p:spPr>
          <a:xfrm>
            <a:off x="9641200" y="6504225"/>
            <a:ext cx="4813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cxnSp>
        <p:nvCxnSpPr>
          <p:cNvPr id="117" name="Google Shape;117;p17"/>
          <p:cNvCxnSpPr/>
          <p:nvPr/>
        </p:nvCxnSpPr>
        <p:spPr>
          <a:xfrm>
            <a:off x="9337650" y="2120300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8" name="Google Shape;118;p17"/>
          <p:cNvCxnSpPr/>
          <p:nvPr/>
        </p:nvCxnSpPr>
        <p:spPr>
          <a:xfrm rot="10800000">
            <a:off x="12909325" y="4498025"/>
            <a:ext cx="2702700" cy="14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9" name="Google Shape;119;p17"/>
          <p:cNvCxnSpPr/>
          <p:nvPr/>
        </p:nvCxnSpPr>
        <p:spPr>
          <a:xfrm>
            <a:off x="2119350" y="4610625"/>
            <a:ext cx="2583600" cy="258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Balanced and Unbalanced Forces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14217500" y="794352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150" y="3753950"/>
            <a:ext cx="6770774" cy="437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8"/>
          <p:cNvCxnSpPr/>
          <p:nvPr/>
        </p:nvCxnSpPr>
        <p:spPr>
          <a:xfrm rot="10800000">
            <a:off x="4574900" y="7314575"/>
            <a:ext cx="24000" cy="1900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0" name="Google Shape;130;p18"/>
          <p:cNvCxnSpPr/>
          <p:nvPr/>
        </p:nvCxnSpPr>
        <p:spPr>
          <a:xfrm>
            <a:off x="4479400" y="3563775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31" name="Google Shape;131;p18"/>
          <p:cNvSpPr txBox="1"/>
          <p:nvPr/>
        </p:nvSpPr>
        <p:spPr>
          <a:xfrm>
            <a:off x="895850" y="8126750"/>
            <a:ext cx="4813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 = 350 N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5383700" y="3164200"/>
            <a:ext cx="3612300" cy="131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 =  350 N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895850" y="1888900"/>
            <a:ext cx="66927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If forces in opposite directions are equal, the forces are balanced.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6100" y="3636125"/>
            <a:ext cx="6770774" cy="437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8"/>
          <p:cNvCxnSpPr/>
          <p:nvPr/>
        </p:nvCxnSpPr>
        <p:spPr>
          <a:xfrm rot="10800000">
            <a:off x="13752200" y="6938000"/>
            <a:ext cx="24000" cy="1900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36" name="Google Shape;136;p18"/>
          <p:cNvSpPr txBox="1"/>
          <p:nvPr/>
        </p:nvSpPr>
        <p:spPr>
          <a:xfrm>
            <a:off x="9468000" y="8008925"/>
            <a:ext cx="4813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 = 350 N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14675700" y="3753950"/>
            <a:ext cx="3612300" cy="131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 =  200 N</a:t>
            </a:r>
            <a:endParaRPr/>
          </a:p>
        </p:txBody>
      </p:sp>
      <p:cxnSp>
        <p:nvCxnSpPr>
          <p:cNvPr id="138" name="Google Shape;138;p18"/>
          <p:cNvCxnSpPr/>
          <p:nvPr/>
        </p:nvCxnSpPr>
        <p:spPr>
          <a:xfrm>
            <a:off x="13639400" y="3164200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39" name="Google Shape;139;p18"/>
          <p:cNvSpPr txBox="1"/>
          <p:nvPr/>
        </p:nvSpPr>
        <p:spPr>
          <a:xfrm>
            <a:off x="9096900" y="1681925"/>
            <a:ext cx="5556000" cy="19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If one of the forces is larger than the other, the forces are unbalanced.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612" y="2461375"/>
            <a:ext cx="8324165" cy="554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>
            <p:ph type="title"/>
          </p:nvPr>
        </p:nvSpPr>
        <p:spPr>
          <a:xfrm>
            <a:off x="624025" y="371375"/>
            <a:ext cx="13201200" cy="8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Balanced or Unbalanced?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48" name="Google Shape;148;p19"/>
          <p:cNvCxnSpPr/>
          <p:nvPr/>
        </p:nvCxnSpPr>
        <p:spPr>
          <a:xfrm>
            <a:off x="6885688" y="1471800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9" name="Google Shape;149;p19"/>
          <p:cNvSpPr txBox="1"/>
          <p:nvPr/>
        </p:nvSpPr>
        <p:spPr>
          <a:xfrm>
            <a:off x="1483675" y="7250475"/>
            <a:ext cx="48138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 = 500 N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7458375" y="1542600"/>
            <a:ext cx="42240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Upthrust=  350 N</a:t>
            </a:r>
            <a:endParaRPr/>
          </a:p>
        </p:txBody>
      </p:sp>
      <p:cxnSp>
        <p:nvCxnSpPr>
          <p:cNvPr id="151" name="Google Shape;151;p19"/>
          <p:cNvCxnSpPr/>
          <p:nvPr/>
        </p:nvCxnSpPr>
        <p:spPr>
          <a:xfrm rot="10800000">
            <a:off x="6493975" y="6414525"/>
            <a:ext cx="24000" cy="1900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2" name="Google Shape;152;p19"/>
          <p:cNvSpPr txBox="1"/>
          <p:nvPr/>
        </p:nvSpPr>
        <p:spPr>
          <a:xfrm>
            <a:off x="14217500" y="794352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612" y="2461375"/>
            <a:ext cx="8324165" cy="554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type="title"/>
          </p:nvPr>
        </p:nvSpPr>
        <p:spPr>
          <a:xfrm>
            <a:off x="624025" y="371375"/>
            <a:ext cx="13201200" cy="8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Balanced or Unbalanced?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61" name="Google Shape;161;p20"/>
          <p:cNvCxnSpPr/>
          <p:nvPr/>
        </p:nvCxnSpPr>
        <p:spPr>
          <a:xfrm>
            <a:off x="6885688" y="1471800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2" name="Google Shape;162;p20"/>
          <p:cNvSpPr txBox="1"/>
          <p:nvPr/>
        </p:nvSpPr>
        <p:spPr>
          <a:xfrm>
            <a:off x="1483675" y="7250475"/>
            <a:ext cx="48138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 = 500 N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7458375" y="1542600"/>
            <a:ext cx="42240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Upthrust=  500 N</a:t>
            </a:r>
            <a:endParaRPr/>
          </a:p>
        </p:txBody>
      </p:sp>
      <p:cxnSp>
        <p:nvCxnSpPr>
          <p:cNvPr id="164" name="Google Shape;164;p20"/>
          <p:cNvCxnSpPr/>
          <p:nvPr/>
        </p:nvCxnSpPr>
        <p:spPr>
          <a:xfrm rot="10800000">
            <a:off x="6493975" y="6414525"/>
            <a:ext cx="24000" cy="1900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5" name="Google Shape;165;p20"/>
          <p:cNvSpPr txBox="1"/>
          <p:nvPr/>
        </p:nvSpPr>
        <p:spPr>
          <a:xfrm>
            <a:off x="14217500" y="794352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563" y="2639025"/>
            <a:ext cx="8796875" cy="43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2" name="Google Shape;172;p21"/>
          <p:cNvSpPr txBox="1"/>
          <p:nvPr>
            <p:ph type="title"/>
          </p:nvPr>
        </p:nvSpPr>
        <p:spPr>
          <a:xfrm>
            <a:off x="624025" y="4913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Balanced or Unbalanced?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13985575" y="80877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5" name="Google Shape;175;p21"/>
          <p:cNvCxnSpPr/>
          <p:nvPr/>
        </p:nvCxnSpPr>
        <p:spPr>
          <a:xfrm rot="10800000">
            <a:off x="9329400" y="4916025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76" name="Google Shape;176;p21"/>
          <p:cNvSpPr txBox="1"/>
          <p:nvPr/>
        </p:nvSpPr>
        <p:spPr>
          <a:xfrm>
            <a:off x="9641200" y="6504225"/>
            <a:ext cx="4813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 = 30,000 N 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8178920" y="1443450"/>
            <a:ext cx="3422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Lift = 30,000 N</a:t>
            </a:r>
            <a:endParaRPr/>
          </a:p>
        </p:txBody>
      </p:sp>
      <p:cxnSp>
        <p:nvCxnSpPr>
          <p:cNvPr id="178" name="Google Shape;178;p21"/>
          <p:cNvCxnSpPr/>
          <p:nvPr/>
        </p:nvCxnSpPr>
        <p:spPr>
          <a:xfrm>
            <a:off x="9337650" y="2120300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79" name="Google Shape;179;p21"/>
          <p:cNvCxnSpPr/>
          <p:nvPr/>
        </p:nvCxnSpPr>
        <p:spPr>
          <a:xfrm rot="10800000">
            <a:off x="12909325" y="4498025"/>
            <a:ext cx="2702700" cy="14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0" name="Google Shape;180;p21"/>
          <p:cNvSpPr txBox="1"/>
          <p:nvPr/>
        </p:nvSpPr>
        <p:spPr>
          <a:xfrm>
            <a:off x="12577800" y="3442775"/>
            <a:ext cx="49995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 = 25,000 N</a:t>
            </a:r>
            <a:endParaRPr/>
          </a:p>
        </p:txBody>
      </p:sp>
      <p:cxnSp>
        <p:nvCxnSpPr>
          <p:cNvPr id="181" name="Google Shape;181;p21"/>
          <p:cNvCxnSpPr/>
          <p:nvPr/>
        </p:nvCxnSpPr>
        <p:spPr>
          <a:xfrm>
            <a:off x="2119350" y="4610625"/>
            <a:ext cx="2583600" cy="258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2" name="Google Shape;182;p21"/>
          <p:cNvSpPr txBox="1"/>
          <p:nvPr/>
        </p:nvSpPr>
        <p:spPr>
          <a:xfrm>
            <a:off x="127725" y="3593650"/>
            <a:ext cx="56814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 = 25,000 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563" y="2639025"/>
            <a:ext cx="8796875" cy="43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22"/>
          <p:cNvSpPr txBox="1"/>
          <p:nvPr>
            <p:ph type="title"/>
          </p:nvPr>
        </p:nvSpPr>
        <p:spPr>
          <a:xfrm>
            <a:off x="624025" y="4913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Balanced or Unbalanced?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13985575" y="8087775"/>
            <a:ext cx="7999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no attribution required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2" name="Google Shape;192;p22"/>
          <p:cNvCxnSpPr/>
          <p:nvPr/>
        </p:nvCxnSpPr>
        <p:spPr>
          <a:xfrm rot="10800000">
            <a:off x="9329400" y="4916025"/>
            <a:ext cx="16500" cy="23442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3" name="Google Shape;193;p22"/>
          <p:cNvSpPr txBox="1"/>
          <p:nvPr/>
        </p:nvSpPr>
        <p:spPr>
          <a:xfrm>
            <a:off x="9641200" y="6504225"/>
            <a:ext cx="4813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 = 30,000 N 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8178920" y="1443450"/>
            <a:ext cx="34221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Lift = 20,000 N</a:t>
            </a:r>
            <a:endParaRPr/>
          </a:p>
        </p:txBody>
      </p:sp>
      <p:cxnSp>
        <p:nvCxnSpPr>
          <p:cNvPr id="195" name="Google Shape;195;p22"/>
          <p:cNvCxnSpPr/>
          <p:nvPr/>
        </p:nvCxnSpPr>
        <p:spPr>
          <a:xfrm>
            <a:off x="9337650" y="2120300"/>
            <a:ext cx="0" cy="2427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6" name="Google Shape;196;p22"/>
          <p:cNvCxnSpPr/>
          <p:nvPr/>
        </p:nvCxnSpPr>
        <p:spPr>
          <a:xfrm rot="10800000">
            <a:off x="12909325" y="4498025"/>
            <a:ext cx="2702700" cy="14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7" name="Google Shape;197;p22"/>
          <p:cNvSpPr txBox="1"/>
          <p:nvPr/>
        </p:nvSpPr>
        <p:spPr>
          <a:xfrm>
            <a:off x="12577800" y="3442775"/>
            <a:ext cx="49995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Thrust = 25,000 N</a:t>
            </a:r>
            <a:endParaRPr/>
          </a:p>
        </p:txBody>
      </p:sp>
      <p:cxnSp>
        <p:nvCxnSpPr>
          <p:cNvPr id="198" name="Google Shape;198;p22"/>
          <p:cNvCxnSpPr/>
          <p:nvPr/>
        </p:nvCxnSpPr>
        <p:spPr>
          <a:xfrm>
            <a:off x="2119350" y="4610625"/>
            <a:ext cx="2583600" cy="258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9" name="Google Shape;199;p22"/>
          <p:cNvSpPr txBox="1"/>
          <p:nvPr/>
        </p:nvSpPr>
        <p:spPr>
          <a:xfrm>
            <a:off x="127725" y="3593650"/>
            <a:ext cx="56814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Air resistance = 25,000 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