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5"/>
    <p:sldMasterId id="2147483672" r:id="rId6"/>
  </p:sldMasterIdLst>
  <p:notesMasterIdLst>
    <p:notesMasterId r:id="rId7"/>
  </p:notesMasterIdLst>
  <p:sldIdLst>
    <p:sldId id="256" r:id="rId8"/>
    <p:sldId id="257" r:id="rId9"/>
    <p:sldId id="258" r:id="rId10"/>
    <p:sldId id="259" r:id="rId11"/>
    <p:sldId id="260" r:id="rId12"/>
    <p:sldId id="261" r:id="rId13"/>
  </p:sldIdLst>
  <p:sldSz cy="5143500" cx="9144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1014A64-1C60-482B-84C7-46345AD9C280}">
  <a:tblStyle styleId="{C1014A64-1C60-482B-84C7-46345AD9C28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5" Type="http://schemas.openxmlformats.org/officeDocument/2006/relationships/font" Target="fonts/MontserratMedium-boldItalic.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d861ab8b9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d861ab8b9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c50c8999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c50c8999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c50c8999d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c50c8999d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You can have a go at trying this at home. Make sure you have a parent or carer’s permission and that they are nearby to supervise and to cut the stem for you. If you are feeling extra adventurous you could cut the stem in two and place each half in a different colour dye and see what happens</a:t>
            </a:r>
            <a:endParaRPr>
              <a:solidFill>
                <a:schemeClr val="dk2"/>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8c50c8999d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8c50c8999d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000"/>
              </a:spcBef>
              <a:spcAft>
                <a:spcPts val="0"/>
              </a:spcAft>
              <a:buNone/>
            </a:pPr>
            <a:r>
              <a:t/>
            </a:r>
            <a:endParaRPr sz="1000">
              <a:latin typeface="Montserrat"/>
              <a:ea typeface="Montserrat"/>
              <a:cs typeface="Montserrat"/>
              <a:sym typeface="Montserra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8c50c8999d_0_2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8c50c8999d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8c42e7c34f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8c42e7c34f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000"/>
              </a:spcBef>
              <a:spcAft>
                <a:spcPts val="0"/>
              </a:spcAft>
              <a:buNone/>
              <a:defRPr>
                <a:solidFill>
                  <a:srgbClr val="000000"/>
                </a:solidFill>
              </a:defRPr>
            </a:lvl3pPr>
            <a:lvl4pPr lvl="3" rtl="0">
              <a:spcBef>
                <a:spcPts val="1000"/>
              </a:spcBef>
              <a:spcAft>
                <a:spcPts val="0"/>
              </a:spcAft>
              <a:buNone/>
              <a:defRPr>
                <a:solidFill>
                  <a:srgbClr val="000000"/>
                </a:solidFill>
              </a:defRPr>
            </a:lvl4pPr>
            <a:lvl5pPr lvl="4" rtl="0">
              <a:spcBef>
                <a:spcPts val="1000"/>
              </a:spcBef>
              <a:spcAft>
                <a:spcPts val="0"/>
              </a:spcAft>
              <a:buNone/>
              <a:defRPr>
                <a:solidFill>
                  <a:srgbClr val="000000"/>
                </a:solidFill>
              </a:defRPr>
            </a:lvl5pPr>
            <a:lvl6pPr lvl="5" rtl="0">
              <a:spcBef>
                <a:spcPts val="1000"/>
              </a:spcBef>
              <a:spcAft>
                <a:spcPts val="0"/>
              </a:spcAft>
              <a:buNone/>
              <a:defRPr>
                <a:solidFill>
                  <a:srgbClr val="000000"/>
                </a:solidFill>
              </a:defRPr>
            </a:lvl6pPr>
            <a:lvl7pPr lvl="6" rtl="0">
              <a:spcBef>
                <a:spcPts val="1000"/>
              </a:spcBef>
              <a:spcAft>
                <a:spcPts val="0"/>
              </a:spcAft>
              <a:buNone/>
              <a:defRPr>
                <a:solidFill>
                  <a:srgbClr val="000000"/>
                </a:solidFill>
              </a:defRPr>
            </a:lvl7pPr>
            <a:lvl8pPr lvl="7" rtl="0">
              <a:spcBef>
                <a:spcPts val="1000"/>
              </a:spcBef>
              <a:spcAft>
                <a:spcPts val="0"/>
              </a:spcAft>
              <a:buNone/>
              <a:defRPr>
                <a:solidFill>
                  <a:srgbClr val="000000"/>
                </a:solidFill>
              </a:defRPr>
            </a:lvl8pPr>
            <a:lvl9pPr lvl="8" rtl="0">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sz="1400"/>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rtl="0">
              <a:spcBef>
                <a:spcPts val="0"/>
              </a:spcBef>
              <a:spcAft>
                <a:spcPts val="0"/>
              </a:spcAft>
              <a:buNone/>
              <a:defRPr>
                <a:solidFill>
                  <a:srgbClr val="4B3241"/>
                </a:solidFill>
              </a:defRPr>
            </a:lvl2pPr>
            <a:lvl3pPr lvl="2" rtl="0">
              <a:spcBef>
                <a:spcPts val="1000"/>
              </a:spcBef>
              <a:spcAft>
                <a:spcPts val="0"/>
              </a:spcAft>
              <a:buNone/>
              <a:defRPr>
                <a:solidFill>
                  <a:srgbClr val="4B3241"/>
                </a:solidFill>
              </a:defRPr>
            </a:lvl3pPr>
            <a:lvl4pPr lvl="3" rtl="0">
              <a:spcBef>
                <a:spcPts val="1000"/>
              </a:spcBef>
              <a:spcAft>
                <a:spcPts val="0"/>
              </a:spcAft>
              <a:buNone/>
              <a:defRPr>
                <a:solidFill>
                  <a:srgbClr val="4B3241"/>
                </a:solidFill>
              </a:defRPr>
            </a:lvl4pPr>
            <a:lvl5pPr lvl="4" rtl="0">
              <a:spcBef>
                <a:spcPts val="1000"/>
              </a:spcBef>
              <a:spcAft>
                <a:spcPts val="0"/>
              </a:spcAft>
              <a:buNone/>
              <a:defRPr>
                <a:solidFill>
                  <a:srgbClr val="4B3241"/>
                </a:solidFill>
              </a:defRPr>
            </a:lvl5pPr>
            <a:lvl6pPr lvl="5" rtl="0">
              <a:spcBef>
                <a:spcPts val="1000"/>
              </a:spcBef>
              <a:spcAft>
                <a:spcPts val="0"/>
              </a:spcAft>
              <a:buNone/>
              <a:defRPr>
                <a:solidFill>
                  <a:srgbClr val="4B3241"/>
                </a:solidFill>
              </a:defRPr>
            </a:lvl6pPr>
            <a:lvl7pPr lvl="6" rtl="0">
              <a:spcBef>
                <a:spcPts val="1000"/>
              </a:spcBef>
              <a:spcAft>
                <a:spcPts val="0"/>
              </a:spcAft>
              <a:buNone/>
              <a:defRPr>
                <a:solidFill>
                  <a:srgbClr val="4B3241"/>
                </a:solidFill>
              </a:defRPr>
            </a:lvl7pPr>
            <a:lvl8pPr lvl="7" rtl="0">
              <a:spcBef>
                <a:spcPts val="1000"/>
              </a:spcBef>
              <a:spcAft>
                <a:spcPts val="0"/>
              </a:spcAft>
              <a:buNone/>
              <a:defRPr>
                <a:solidFill>
                  <a:srgbClr val="4B3241"/>
                </a:solidFill>
              </a:defRPr>
            </a:lvl8pPr>
            <a:lvl9pPr lvl="8" rtl="0">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3.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rtl="0">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rtl="0">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rtl="0">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rtl="0">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rtl="0">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rtl="0">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rtl="0">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rtl="0">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9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rtl="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rtl="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3" name="Shape 123"/>
        <p:cNvGrpSpPr/>
        <p:nvPr/>
      </p:nvGrpSpPr>
      <p:grpSpPr>
        <a:xfrm>
          <a:off x="0" y="0"/>
          <a:ext cx="0" cy="0"/>
          <a:chOff x="0" y="0"/>
          <a:chExt cx="0" cy="0"/>
        </a:xfrm>
      </p:grpSpPr>
      <p:sp>
        <p:nvSpPr>
          <p:cNvPr id="124" name="Google Shape;124;p26"/>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Plants and Photosynthesis</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Lesson 6- Transport in Plants</a:t>
            </a:r>
            <a:endParaRPr>
              <a:solidFill>
                <a:srgbClr val="4B3241"/>
              </a:solidFill>
            </a:endParaRPr>
          </a:p>
        </p:txBody>
      </p:sp>
      <p:sp>
        <p:nvSpPr>
          <p:cNvPr id="125" name="Google Shape;125;p26"/>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Biology - Key Stage 3</a:t>
            </a:r>
            <a:endParaRPr>
              <a:solidFill>
                <a:srgbClr val="4B3241"/>
              </a:solidFill>
            </a:endParaRPr>
          </a:p>
        </p:txBody>
      </p:sp>
      <p:sp>
        <p:nvSpPr>
          <p:cNvPr id="126" name="Google Shape;126;p26"/>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Miss White</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7"/>
          <p:cNvSpPr txBox="1"/>
          <p:nvPr>
            <p:ph type="title"/>
          </p:nvPr>
        </p:nvSpPr>
        <p:spPr>
          <a:xfrm>
            <a:off x="229488" y="222513"/>
            <a:ext cx="3300300" cy="407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Match up task</a:t>
            </a:r>
            <a:endParaRPr/>
          </a:p>
        </p:txBody>
      </p:sp>
      <p:graphicFrame>
        <p:nvGraphicFramePr>
          <p:cNvPr id="132" name="Google Shape;132;p27"/>
          <p:cNvGraphicFramePr/>
          <p:nvPr/>
        </p:nvGraphicFramePr>
        <p:xfrm>
          <a:off x="476250" y="976025"/>
          <a:ext cx="3000000" cy="3000000"/>
        </p:xfrm>
        <a:graphic>
          <a:graphicData uri="http://schemas.openxmlformats.org/drawingml/2006/table">
            <a:tbl>
              <a:tblPr>
                <a:noFill/>
                <a:tableStyleId>{C1014A64-1C60-482B-84C7-46345AD9C280}</a:tableStyleId>
              </a:tblPr>
              <a:tblGrid>
                <a:gridCol w="2730500"/>
                <a:gridCol w="1910875"/>
                <a:gridCol w="3550150"/>
              </a:tblGrid>
              <a:tr h="190500">
                <a:tc>
                  <a:txBody>
                    <a:bodyPr/>
                    <a:lstStyle/>
                    <a:p>
                      <a:pPr indent="0" lvl="0" marL="0" rtl="0" algn="l">
                        <a:spcBef>
                          <a:spcPts val="0"/>
                        </a:spcBef>
                        <a:spcAft>
                          <a:spcPts val="0"/>
                        </a:spcAft>
                        <a:buNone/>
                      </a:pPr>
                      <a:r>
                        <a:rPr lang="en-GB" sz="1400">
                          <a:latin typeface="Montserrat"/>
                          <a:ea typeface="Montserrat"/>
                          <a:cs typeface="Montserrat"/>
                          <a:sym typeface="Montserrat"/>
                        </a:rPr>
                        <a:t>Carbon dioxide</a:t>
                      </a:r>
                      <a:endParaRPr sz="1400">
                        <a:latin typeface="Montserrat"/>
                        <a:ea typeface="Montserrat"/>
                        <a:cs typeface="Montserrat"/>
                        <a:sym typeface="Montserrat"/>
                      </a:endParaRPr>
                    </a:p>
                  </a:txBody>
                  <a:tcPr marT="45725" marB="45725" marR="45725" marL="45725">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400">
                        <a:latin typeface="Montserrat"/>
                        <a:ea typeface="Montserrat"/>
                        <a:cs typeface="Montserrat"/>
                        <a:sym typeface="Montserrat"/>
                      </a:endParaRPr>
                    </a:p>
                  </a:txBody>
                  <a:tcPr marT="45725" marB="45725" marR="45725" marL="45725">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GB" sz="1400">
                          <a:latin typeface="Montserrat"/>
                          <a:ea typeface="Montserrat"/>
                          <a:cs typeface="Montserrat"/>
                          <a:sym typeface="Montserrat"/>
                        </a:rPr>
                        <a:t>Reactant liquid in photosynthesis</a:t>
                      </a:r>
                      <a:endParaRPr sz="1400">
                        <a:latin typeface="Montserrat"/>
                        <a:ea typeface="Montserrat"/>
                        <a:cs typeface="Montserrat"/>
                        <a:sym typeface="Montserrat"/>
                      </a:endParaRPr>
                    </a:p>
                  </a:txBody>
                  <a:tcPr marT="45725" marB="45725" marR="45725" marL="457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90500">
                <a:tc>
                  <a:txBody>
                    <a:bodyPr/>
                    <a:lstStyle/>
                    <a:p>
                      <a:pPr indent="0" lvl="0" marL="0" rtl="0" algn="l">
                        <a:spcBef>
                          <a:spcPts val="0"/>
                        </a:spcBef>
                        <a:spcAft>
                          <a:spcPts val="0"/>
                        </a:spcAft>
                        <a:buNone/>
                      </a:pPr>
                      <a:r>
                        <a:rPr lang="en-GB" sz="1400">
                          <a:latin typeface="Montserrat"/>
                          <a:ea typeface="Montserrat"/>
                          <a:cs typeface="Montserrat"/>
                          <a:sym typeface="Montserrat"/>
                        </a:rPr>
                        <a:t>Chloroplasts</a:t>
                      </a:r>
                      <a:endParaRPr sz="1400">
                        <a:latin typeface="Montserrat"/>
                        <a:ea typeface="Montserrat"/>
                        <a:cs typeface="Montserrat"/>
                        <a:sym typeface="Montserrat"/>
                      </a:endParaRPr>
                    </a:p>
                  </a:txBody>
                  <a:tcPr marT="45725" marB="45725" marR="45725" marL="45725">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400">
                        <a:latin typeface="Montserrat"/>
                        <a:ea typeface="Montserrat"/>
                        <a:cs typeface="Montserrat"/>
                        <a:sym typeface="Montserrat"/>
                      </a:endParaRPr>
                    </a:p>
                  </a:txBody>
                  <a:tcPr marT="45725" marB="45725" marR="45725" marL="45725">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GB" sz="1400">
                          <a:latin typeface="Montserrat"/>
                          <a:ea typeface="Montserrat"/>
                          <a:cs typeface="Montserrat"/>
                          <a:sym typeface="Montserrat"/>
                        </a:rPr>
                        <a:t>Water enters them by osmosis</a:t>
                      </a:r>
                      <a:endParaRPr sz="1400">
                        <a:latin typeface="Montserrat"/>
                        <a:ea typeface="Montserrat"/>
                        <a:cs typeface="Montserrat"/>
                        <a:sym typeface="Montserrat"/>
                      </a:endParaRPr>
                    </a:p>
                  </a:txBody>
                  <a:tcPr marT="45725" marB="45725" marR="45725" marL="457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420575">
                <a:tc>
                  <a:txBody>
                    <a:bodyPr/>
                    <a:lstStyle/>
                    <a:p>
                      <a:pPr indent="0" lvl="0" marL="0" rtl="0" algn="l">
                        <a:spcBef>
                          <a:spcPts val="0"/>
                        </a:spcBef>
                        <a:spcAft>
                          <a:spcPts val="0"/>
                        </a:spcAft>
                        <a:buNone/>
                      </a:pPr>
                      <a:r>
                        <a:rPr lang="en-GB" sz="1400">
                          <a:latin typeface="Montserrat"/>
                          <a:ea typeface="Montserrat"/>
                          <a:cs typeface="Montserrat"/>
                          <a:sym typeface="Montserrat"/>
                        </a:rPr>
                        <a:t>Water</a:t>
                      </a:r>
                      <a:endParaRPr sz="1400">
                        <a:latin typeface="Montserrat"/>
                        <a:ea typeface="Montserrat"/>
                        <a:cs typeface="Montserrat"/>
                        <a:sym typeface="Montserrat"/>
                      </a:endParaRPr>
                    </a:p>
                  </a:txBody>
                  <a:tcPr marT="45725" marB="45725" marR="45725" marL="45725">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400">
                        <a:latin typeface="Montserrat"/>
                        <a:ea typeface="Montserrat"/>
                        <a:cs typeface="Montserrat"/>
                        <a:sym typeface="Montserrat"/>
                      </a:endParaRPr>
                    </a:p>
                  </a:txBody>
                  <a:tcPr marT="45725" marB="45725" marR="45725" marL="45725">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GB" sz="1400">
                          <a:latin typeface="Montserrat"/>
                          <a:ea typeface="Montserrat"/>
                          <a:cs typeface="Montserrat"/>
                          <a:sym typeface="Montserrat"/>
                        </a:rPr>
                        <a:t>Reactant gas in photosynthesis</a:t>
                      </a:r>
                      <a:endParaRPr sz="1400"/>
                    </a:p>
                  </a:txBody>
                  <a:tcPr marT="45725" marB="45725" marR="45725" marL="457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90500">
                <a:tc>
                  <a:txBody>
                    <a:bodyPr/>
                    <a:lstStyle/>
                    <a:p>
                      <a:pPr indent="0" lvl="0" marL="0" rtl="0" algn="l">
                        <a:spcBef>
                          <a:spcPts val="0"/>
                        </a:spcBef>
                        <a:spcAft>
                          <a:spcPts val="0"/>
                        </a:spcAft>
                        <a:buNone/>
                      </a:pPr>
                      <a:r>
                        <a:rPr lang="en-GB" sz="1400">
                          <a:latin typeface="Montserrat"/>
                          <a:ea typeface="Montserrat"/>
                          <a:cs typeface="Montserrat"/>
                          <a:sym typeface="Montserrat"/>
                        </a:rPr>
                        <a:t>Leaves</a:t>
                      </a:r>
                      <a:endParaRPr sz="1400">
                        <a:latin typeface="Montserrat"/>
                        <a:ea typeface="Montserrat"/>
                        <a:cs typeface="Montserrat"/>
                        <a:sym typeface="Montserrat"/>
                      </a:endParaRPr>
                    </a:p>
                  </a:txBody>
                  <a:tcPr marT="45725" marB="45725" marR="45725" marL="45725">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400">
                        <a:latin typeface="Montserrat"/>
                        <a:ea typeface="Montserrat"/>
                        <a:cs typeface="Montserrat"/>
                        <a:sym typeface="Montserrat"/>
                      </a:endParaRPr>
                    </a:p>
                  </a:txBody>
                  <a:tcPr marT="45725" marB="45725" marR="45725" marL="45725">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GB" sz="1400">
                          <a:latin typeface="Montserrat"/>
                          <a:ea typeface="Montserrat"/>
                          <a:cs typeface="Montserrat"/>
                          <a:sym typeface="Montserrat"/>
                        </a:rPr>
                        <a:t>Gaseous product of photosynthesis</a:t>
                      </a:r>
                      <a:endParaRPr sz="1400">
                        <a:latin typeface="Montserrat"/>
                        <a:ea typeface="Montserrat"/>
                        <a:cs typeface="Montserrat"/>
                        <a:sym typeface="Montserrat"/>
                      </a:endParaRPr>
                    </a:p>
                  </a:txBody>
                  <a:tcPr marT="45725" marB="45725" marR="45725" marL="457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90500">
                <a:tc>
                  <a:txBody>
                    <a:bodyPr/>
                    <a:lstStyle/>
                    <a:p>
                      <a:pPr indent="0" lvl="0" marL="0" rtl="0" algn="l">
                        <a:spcBef>
                          <a:spcPts val="0"/>
                        </a:spcBef>
                        <a:spcAft>
                          <a:spcPts val="0"/>
                        </a:spcAft>
                        <a:buNone/>
                      </a:pPr>
                      <a:r>
                        <a:rPr lang="en-GB" sz="1400">
                          <a:latin typeface="Montserrat"/>
                          <a:ea typeface="Montserrat"/>
                          <a:cs typeface="Montserrat"/>
                          <a:sym typeface="Montserrat"/>
                        </a:rPr>
                        <a:t>Glucose</a:t>
                      </a:r>
                      <a:endParaRPr sz="1400">
                        <a:latin typeface="Montserrat"/>
                        <a:ea typeface="Montserrat"/>
                        <a:cs typeface="Montserrat"/>
                        <a:sym typeface="Montserrat"/>
                      </a:endParaRPr>
                    </a:p>
                  </a:txBody>
                  <a:tcPr marT="45725" marB="45725" marR="45725" marL="45725">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400">
                        <a:latin typeface="Montserrat"/>
                        <a:ea typeface="Montserrat"/>
                        <a:cs typeface="Montserrat"/>
                        <a:sym typeface="Montserrat"/>
                      </a:endParaRPr>
                    </a:p>
                  </a:txBody>
                  <a:tcPr marT="45725" marB="45725" marR="45725" marL="45725">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GB" sz="1400">
                          <a:latin typeface="Montserrat"/>
                          <a:ea typeface="Montserrat"/>
                          <a:cs typeface="Montserrat"/>
                          <a:sym typeface="Montserrat"/>
                        </a:rPr>
                        <a:t>Have stomata on their underside to allow gases to diffuses in and out of them</a:t>
                      </a:r>
                      <a:endParaRPr sz="1400">
                        <a:latin typeface="Montserrat"/>
                        <a:ea typeface="Montserrat"/>
                        <a:cs typeface="Montserrat"/>
                        <a:sym typeface="Montserrat"/>
                      </a:endParaRPr>
                    </a:p>
                  </a:txBody>
                  <a:tcPr marT="45725" marB="45725" marR="45725" marL="457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90500">
                <a:tc>
                  <a:txBody>
                    <a:bodyPr/>
                    <a:lstStyle/>
                    <a:p>
                      <a:pPr indent="0" lvl="0" marL="0" rtl="0" algn="l">
                        <a:spcBef>
                          <a:spcPts val="0"/>
                        </a:spcBef>
                        <a:spcAft>
                          <a:spcPts val="0"/>
                        </a:spcAft>
                        <a:buNone/>
                      </a:pPr>
                      <a:r>
                        <a:rPr lang="en-GB" sz="1400">
                          <a:latin typeface="Montserrat"/>
                          <a:ea typeface="Montserrat"/>
                          <a:cs typeface="Montserrat"/>
                          <a:sym typeface="Montserrat"/>
                        </a:rPr>
                        <a:t>Oxygen</a:t>
                      </a:r>
                      <a:endParaRPr sz="1400">
                        <a:latin typeface="Montserrat"/>
                        <a:ea typeface="Montserrat"/>
                        <a:cs typeface="Montserrat"/>
                        <a:sym typeface="Montserrat"/>
                      </a:endParaRPr>
                    </a:p>
                  </a:txBody>
                  <a:tcPr marT="45725" marB="45725" marR="45725" marL="45725">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400">
                        <a:latin typeface="Montserrat"/>
                        <a:ea typeface="Montserrat"/>
                        <a:cs typeface="Montserrat"/>
                        <a:sym typeface="Montserrat"/>
                      </a:endParaRPr>
                    </a:p>
                  </a:txBody>
                  <a:tcPr marT="45725" marB="45725" marR="45725" marL="45725">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GB" sz="1400">
                          <a:latin typeface="Montserrat"/>
                          <a:ea typeface="Montserrat"/>
                          <a:cs typeface="Montserrat"/>
                          <a:sym typeface="Montserrat"/>
                        </a:rPr>
                        <a:t>Organelle which is the site of photosynthesis</a:t>
                      </a:r>
                      <a:endParaRPr sz="1400">
                        <a:latin typeface="Montserrat"/>
                        <a:ea typeface="Montserrat"/>
                        <a:cs typeface="Montserrat"/>
                        <a:sym typeface="Montserrat"/>
                      </a:endParaRPr>
                    </a:p>
                  </a:txBody>
                  <a:tcPr marT="45725" marB="45725" marR="45725" marL="457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90500">
                <a:tc>
                  <a:txBody>
                    <a:bodyPr/>
                    <a:lstStyle/>
                    <a:p>
                      <a:pPr indent="0" lvl="0" marL="0" rtl="0" algn="l">
                        <a:spcBef>
                          <a:spcPts val="0"/>
                        </a:spcBef>
                        <a:spcAft>
                          <a:spcPts val="0"/>
                        </a:spcAft>
                        <a:buNone/>
                      </a:pPr>
                      <a:r>
                        <a:rPr lang="en-GB" sz="1400">
                          <a:latin typeface="Montserrat"/>
                          <a:ea typeface="Montserrat"/>
                          <a:cs typeface="Montserrat"/>
                          <a:sym typeface="Montserrat"/>
                        </a:rPr>
                        <a:t>Root hair cells</a:t>
                      </a:r>
                      <a:endParaRPr sz="1400">
                        <a:latin typeface="Montserrat"/>
                        <a:ea typeface="Montserrat"/>
                        <a:cs typeface="Montserrat"/>
                        <a:sym typeface="Montserrat"/>
                      </a:endParaRPr>
                    </a:p>
                  </a:txBody>
                  <a:tcPr marT="45725" marB="45725" marR="45725" marL="45725">
                    <a:lnL cap="flat" cmpd="sng" w="1905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400">
                        <a:latin typeface="Montserrat"/>
                        <a:ea typeface="Montserrat"/>
                        <a:cs typeface="Montserrat"/>
                        <a:sym typeface="Montserrat"/>
                      </a:endParaRPr>
                    </a:p>
                  </a:txBody>
                  <a:tcPr marT="45725" marB="45725" marR="45725" marL="45725">
                    <a:lnL cap="flat" cmpd="sng" w="9525">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GB" sz="1400">
                          <a:latin typeface="Montserrat"/>
                          <a:ea typeface="Montserrat"/>
                          <a:cs typeface="Montserrat"/>
                          <a:sym typeface="Montserrat"/>
                        </a:rPr>
                        <a:t>Sugar product of photosynthesis</a:t>
                      </a:r>
                      <a:endParaRPr sz="1400">
                        <a:latin typeface="Montserrat"/>
                        <a:ea typeface="Montserrat"/>
                        <a:cs typeface="Montserrat"/>
                        <a:sym typeface="Montserrat"/>
                      </a:endParaRPr>
                    </a:p>
                  </a:txBody>
                  <a:tcPr marT="45725" marB="45725" marR="45725" marL="457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8"/>
          <p:cNvSpPr txBox="1"/>
          <p:nvPr>
            <p:ph type="title"/>
          </p:nvPr>
        </p:nvSpPr>
        <p:spPr>
          <a:xfrm>
            <a:off x="458975" y="364450"/>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Try this at home</a:t>
            </a:r>
            <a:endParaRPr/>
          </a:p>
        </p:txBody>
      </p:sp>
      <p:sp>
        <p:nvSpPr>
          <p:cNvPr id="138" name="Google Shape;138;p28"/>
          <p:cNvSpPr txBox="1"/>
          <p:nvPr>
            <p:ph idx="1" type="body"/>
          </p:nvPr>
        </p:nvSpPr>
        <p:spPr>
          <a:xfrm>
            <a:off x="458975" y="1099725"/>
            <a:ext cx="4872600" cy="3159900"/>
          </a:xfrm>
          <a:prstGeom prst="rect">
            <a:avLst/>
          </a:prstGeom>
        </p:spPr>
        <p:txBody>
          <a:bodyPr anchorCtr="0" anchor="t" bIns="0" lIns="0" spcFirstLastPara="1" rIns="0" wrap="square" tIns="0">
            <a:noAutofit/>
          </a:bodyPr>
          <a:lstStyle/>
          <a:p>
            <a:pPr indent="-215900" lvl="0" marL="228600" rtl="0" algn="l">
              <a:spcBef>
                <a:spcPts val="0"/>
              </a:spcBef>
              <a:spcAft>
                <a:spcPts val="0"/>
              </a:spcAft>
              <a:buSzPts val="1600"/>
              <a:buAutoNum type="arabicPeriod"/>
            </a:pPr>
            <a:r>
              <a:rPr lang="en-GB"/>
              <a:t>Collect a white flower or a stick of celery</a:t>
            </a:r>
            <a:endParaRPr/>
          </a:p>
          <a:p>
            <a:pPr indent="-215900" lvl="0" marL="228600" rtl="0" algn="l">
              <a:spcBef>
                <a:spcPts val="0"/>
              </a:spcBef>
              <a:spcAft>
                <a:spcPts val="0"/>
              </a:spcAft>
              <a:buSzPts val="1600"/>
              <a:buAutoNum type="arabicPeriod"/>
            </a:pPr>
            <a:r>
              <a:rPr lang="en-GB"/>
              <a:t>Snip the end of the stem at a slight diagonal</a:t>
            </a:r>
            <a:endParaRPr/>
          </a:p>
          <a:p>
            <a:pPr indent="-215900" lvl="0" marL="228600" rtl="0" algn="l">
              <a:spcBef>
                <a:spcPts val="0"/>
              </a:spcBef>
              <a:spcAft>
                <a:spcPts val="0"/>
              </a:spcAft>
              <a:buSzPts val="1600"/>
              <a:buAutoNum type="arabicPeriod"/>
            </a:pPr>
            <a:r>
              <a:rPr lang="en-GB"/>
              <a:t>Put 3 drops of food colouring into a cup</a:t>
            </a:r>
            <a:endParaRPr/>
          </a:p>
          <a:p>
            <a:pPr indent="-215900" lvl="0" marL="228600" rtl="0" algn="l">
              <a:spcBef>
                <a:spcPts val="0"/>
              </a:spcBef>
              <a:spcAft>
                <a:spcPts val="0"/>
              </a:spcAft>
              <a:buSzPts val="1600"/>
              <a:buAutoNum type="arabicPeriod"/>
            </a:pPr>
            <a:r>
              <a:rPr lang="en-GB"/>
              <a:t>Add 100 ml water</a:t>
            </a:r>
            <a:endParaRPr/>
          </a:p>
          <a:p>
            <a:pPr indent="-215900" lvl="0" marL="228600" rtl="0" algn="l">
              <a:spcBef>
                <a:spcPts val="0"/>
              </a:spcBef>
              <a:spcAft>
                <a:spcPts val="0"/>
              </a:spcAft>
              <a:buSzPts val="1600"/>
              <a:buAutoNum type="arabicPeriod"/>
            </a:pPr>
            <a:r>
              <a:rPr lang="en-GB"/>
              <a:t>Place the stem into your dye</a:t>
            </a:r>
            <a:endParaRPr/>
          </a:p>
          <a:p>
            <a:pPr indent="-215900" lvl="0" marL="228600" rtl="0" algn="l">
              <a:spcBef>
                <a:spcPts val="0"/>
              </a:spcBef>
              <a:spcAft>
                <a:spcPts val="0"/>
              </a:spcAft>
              <a:buSzPts val="1600"/>
              <a:buAutoNum type="arabicPeriod"/>
            </a:pPr>
            <a:r>
              <a:rPr lang="en-GB"/>
              <a:t>Leave to one side</a:t>
            </a:r>
            <a:endParaRPr/>
          </a:p>
          <a:p>
            <a:pPr indent="-215900" lvl="0" marL="228600" rtl="0" algn="l">
              <a:spcBef>
                <a:spcPts val="0"/>
              </a:spcBef>
              <a:spcAft>
                <a:spcPts val="0"/>
              </a:spcAft>
              <a:buSzPts val="1600"/>
              <a:buAutoNum type="arabicPeriod"/>
            </a:pPr>
            <a:r>
              <a:rPr lang="en-GB"/>
              <a:t>Observe the results</a:t>
            </a:r>
            <a:endParaRPr/>
          </a:p>
          <a:p>
            <a:pPr indent="0" lvl="0" marL="0" rtl="0" algn="l">
              <a:spcBef>
                <a:spcPts val="1000"/>
              </a:spcBef>
              <a:spcAft>
                <a:spcPts val="1000"/>
              </a:spcAft>
              <a:buNone/>
            </a:pPr>
            <a:r>
              <a:rPr b="1" lang="en-GB"/>
              <a:t>Ensure your cup/beaker is tall enough or well supported so that it does not topple over</a:t>
            </a:r>
            <a:endParaRPr b="1"/>
          </a:p>
        </p:txBody>
      </p:sp>
      <p:sp>
        <p:nvSpPr>
          <p:cNvPr id="139" name="Google Shape;139;p28"/>
          <p:cNvSpPr txBox="1"/>
          <p:nvPr/>
        </p:nvSpPr>
        <p:spPr>
          <a:xfrm>
            <a:off x="3370263" y="156275"/>
            <a:ext cx="5488800" cy="577500"/>
          </a:xfrm>
          <a:prstGeom prst="rect">
            <a:avLst/>
          </a:prstGeom>
          <a:solidFill>
            <a:schemeClr val="lt1"/>
          </a:solidFill>
          <a:ln cap="flat" cmpd="sng" w="9525">
            <a:solidFill>
              <a:srgbClr val="434343"/>
            </a:solidFill>
            <a:prstDash val="solid"/>
            <a:round/>
            <a:headEnd len="sm" w="sm" type="none"/>
            <a:tailEnd len="sm" w="sm" type="none"/>
          </a:ln>
        </p:spPr>
        <p:txBody>
          <a:bodyPr anchorCtr="0" anchor="t" bIns="45725" lIns="45725" spcFirstLastPara="1" rIns="45725" wrap="square" tIns="45725">
            <a:noAutofit/>
          </a:bodyPr>
          <a:lstStyle/>
          <a:p>
            <a:pPr indent="0" lvl="0" marL="0" rtl="0" algn="l">
              <a:spcBef>
                <a:spcPts val="0"/>
              </a:spcBef>
              <a:spcAft>
                <a:spcPts val="0"/>
              </a:spcAft>
              <a:buNone/>
            </a:pPr>
            <a:r>
              <a:rPr lang="en-GB" sz="1400">
                <a:latin typeface="Montserrat"/>
                <a:ea typeface="Montserrat"/>
                <a:cs typeface="Montserrat"/>
                <a:sym typeface="Montserrat"/>
              </a:rPr>
              <a:t>Do not try this without a parent or carer’s help. Make sure you clear space to work, pay close attention and be careful. </a:t>
            </a:r>
            <a:endParaRPr sz="1400">
              <a:latin typeface="Montserrat"/>
              <a:ea typeface="Montserrat"/>
              <a:cs typeface="Montserrat"/>
              <a:sym typeface="Montserrat"/>
            </a:endParaRPr>
          </a:p>
        </p:txBody>
      </p:sp>
      <p:sp>
        <p:nvSpPr>
          <p:cNvPr id="140" name="Google Shape;140;p28"/>
          <p:cNvSpPr txBox="1"/>
          <p:nvPr/>
        </p:nvSpPr>
        <p:spPr>
          <a:xfrm>
            <a:off x="6178200" y="1475650"/>
            <a:ext cx="2444100" cy="1669500"/>
          </a:xfrm>
          <a:prstGeom prst="rect">
            <a:avLst/>
          </a:prstGeom>
          <a:solidFill>
            <a:srgbClr val="FFFFFF"/>
          </a:solidFill>
          <a:ln>
            <a:noFill/>
          </a:ln>
        </p:spPr>
        <p:txBody>
          <a:bodyPr anchorCtr="0" anchor="t" bIns="45725" lIns="45725" spcFirstLastPara="1" rIns="45725" wrap="square" tIns="45725">
            <a:noAutofit/>
          </a:bodyPr>
          <a:lstStyle/>
          <a:p>
            <a:pPr indent="0" lvl="0" marL="0" rtl="0" algn="l">
              <a:spcBef>
                <a:spcPts val="0"/>
              </a:spcBef>
              <a:spcAft>
                <a:spcPts val="0"/>
              </a:spcAft>
              <a:buNone/>
            </a:pPr>
            <a:r>
              <a:rPr b="1" lang="en-GB" sz="1300">
                <a:latin typeface="Montserrat"/>
                <a:ea typeface="Montserrat"/>
                <a:cs typeface="Montserrat"/>
                <a:sym typeface="Montserrat"/>
              </a:rPr>
              <a:t>Equipment List</a:t>
            </a:r>
            <a:endParaRPr b="1" sz="1300">
              <a:latin typeface="Montserrat"/>
              <a:ea typeface="Montserrat"/>
              <a:cs typeface="Montserrat"/>
              <a:sym typeface="Montserrat"/>
            </a:endParaRPr>
          </a:p>
          <a:p>
            <a:pPr indent="0" lvl="0" marL="0" rtl="0" algn="l">
              <a:spcBef>
                <a:spcPts val="0"/>
              </a:spcBef>
              <a:spcAft>
                <a:spcPts val="0"/>
              </a:spcAft>
              <a:buNone/>
            </a:pPr>
            <a:r>
              <a:t/>
            </a:r>
            <a:endParaRPr b="1" sz="1300">
              <a:latin typeface="Montserrat"/>
              <a:ea typeface="Montserrat"/>
              <a:cs typeface="Montserrat"/>
              <a:sym typeface="Montserrat"/>
            </a:endParaRPr>
          </a:p>
          <a:p>
            <a:pPr indent="-196850" lvl="0" marL="228600" rtl="0" algn="l">
              <a:spcBef>
                <a:spcPts val="0"/>
              </a:spcBef>
              <a:spcAft>
                <a:spcPts val="0"/>
              </a:spcAft>
              <a:buSzPts val="1300"/>
              <a:buFont typeface="Montserrat"/>
              <a:buChar char="-"/>
            </a:pPr>
            <a:r>
              <a:rPr b="1" lang="en-GB" sz="1300">
                <a:latin typeface="Montserrat"/>
                <a:ea typeface="Montserrat"/>
                <a:cs typeface="Montserrat"/>
                <a:sym typeface="Montserrat"/>
              </a:rPr>
              <a:t>Celery/flower</a:t>
            </a:r>
            <a:endParaRPr b="1" sz="1300">
              <a:latin typeface="Montserrat"/>
              <a:ea typeface="Montserrat"/>
              <a:cs typeface="Montserrat"/>
              <a:sym typeface="Montserrat"/>
            </a:endParaRPr>
          </a:p>
          <a:p>
            <a:pPr indent="-196850" lvl="0" marL="228600" rtl="0" algn="l">
              <a:spcBef>
                <a:spcPts val="0"/>
              </a:spcBef>
              <a:spcAft>
                <a:spcPts val="0"/>
              </a:spcAft>
              <a:buSzPts val="1300"/>
              <a:buFont typeface="Montserrat"/>
              <a:buChar char="-"/>
            </a:pPr>
            <a:r>
              <a:rPr b="1" lang="en-GB" sz="1300">
                <a:latin typeface="Montserrat"/>
                <a:ea typeface="Montserrat"/>
                <a:cs typeface="Montserrat"/>
                <a:sym typeface="Montserrat"/>
              </a:rPr>
              <a:t>Large cup/beaker</a:t>
            </a:r>
            <a:endParaRPr b="1" sz="1300">
              <a:latin typeface="Montserrat"/>
              <a:ea typeface="Montserrat"/>
              <a:cs typeface="Montserrat"/>
              <a:sym typeface="Montserrat"/>
            </a:endParaRPr>
          </a:p>
          <a:p>
            <a:pPr indent="-196850" lvl="0" marL="228600" rtl="0" algn="l">
              <a:spcBef>
                <a:spcPts val="0"/>
              </a:spcBef>
              <a:spcAft>
                <a:spcPts val="0"/>
              </a:spcAft>
              <a:buSzPts val="1300"/>
              <a:buFont typeface="Montserrat"/>
              <a:buChar char="-"/>
            </a:pPr>
            <a:r>
              <a:rPr b="1" lang="en-GB" sz="1300">
                <a:latin typeface="Montserrat"/>
                <a:ea typeface="Montserrat"/>
                <a:cs typeface="Montserrat"/>
                <a:sym typeface="Montserrat"/>
              </a:rPr>
              <a:t>Scissors</a:t>
            </a:r>
            <a:endParaRPr b="1" sz="1300">
              <a:latin typeface="Montserrat"/>
              <a:ea typeface="Montserrat"/>
              <a:cs typeface="Montserrat"/>
              <a:sym typeface="Montserrat"/>
            </a:endParaRPr>
          </a:p>
          <a:p>
            <a:pPr indent="-196850" lvl="0" marL="228600" rtl="0" algn="l">
              <a:spcBef>
                <a:spcPts val="0"/>
              </a:spcBef>
              <a:spcAft>
                <a:spcPts val="0"/>
              </a:spcAft>
              <a:buSzPts val="1300"/>
              <a:buFont typeface="Montserrat"/>
              <a:buChar char="-"/>
            </a:pPr>
            <a:r>
              <a:rPr b="1" lang="en-GB" sz="1300">
                <a:latin typeface="Montserrat"/>
                <a:ea typeface="Montserrat"/>
                <a:cs typeface="Montserrat"/>
                <a:sym typeface="Montserrat"/>
              </a:rPr>
              <a:t>Food colouring</a:t>
            </a:r>
            <a:endParaRPr b="1" sz="1300">
              <a:latin typeface="Montserrat"/>
              <a:ea typeface="Montserrat"/>
              <a:cs typeface="Montserrat"/>
              <a:sym typeface="Montserrat"/>
            </a:endParaRPr>
          </a:p>
          <a:p>
            <a:pPr indent="-196850" lvl="0" marL="228600" rtl="0" algn="l">
              <a:spcBef>
                <a:spcPts val="0"/>
              </a:spcBef>
              <a:spcAft>
                <a:spcPts val="0"/>
              </a:spcAft>
              <a:buSzPts val="1300"/>
              <a:buFont typeface="Montserrat"/>
              <a:buChar char="-"/>
            </a:pPr>
            <a:r>
              <a:rPr b="1" lang="en-GB" sz="1300">
                <a:latin typeface="Montserrat"/>
                <a:ea typeface="Montserrat"/>
                <a:cs typeface="Montserrat"/>
                <a:sym typeface="Montserrat"/>
              </a:rPr>
              <a:t>Water (100 ml)</a:t>
            </a:r>
            <a:endParaRPr b="1" sz="1300">
              <a:latin typeface="Montserrat"/>
              <a:ea typeface="Montserrat"/>
              <a:cs typeface="Montserrat"/>
              <a:sym typeface="Montserrat"/>
            </a:endParaRPr>
          </a:p>
          <a:p>
            <a:pPr indent="0" lvl="0" marL="228600" rtl="0" algn="l">
              <a:spcBef>
                <a:spcPts val="0"/>
              </a:spcBef>
              <a:spcAft>
                <a:spcPts val="0"/>
              </a:spcAft>
              <a:buNone/>
            </a:pPr>
            <a:r>
              <a:t/>
            </a:r>
            <a:endParaRPr sz="700">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9"/>
          <p:cNvSpPr txBox="1"/>
          <p:nvPr>
            <p:ph type="title"/>
          </p:nvPr>
        </p:nvSpPr>
        <p:spPr>
          <a:xfrm>
            <a:off x="229488" y="222513"/>
            <a:ext cx="3300300" cy="407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Task</a:t>
            </a:r>
            <a:endParaRPr/>
          </a:p>
        </p:txBody>
      </p:sp>
      <p:sp>
        <p:nvSpPr>
          <p:cNvPr id="146" name="Google Shape;146;p29"/>
          <p:cNvSpPr txBox="1"/>
          <p:nvPr>
            <p:ph idx="1" type="body"/>
          </p:nvPr>
        </p:nvSpPr>
        <p:spPr>
          <a:xfrm>
            <a:off x="459000" y="835950"/>
            <a:ext cx="8226000" cy="3471600"/>
          </a:xfrm>
          <a:prstGeom prst="rect">
            <a:avLst/>
          </a:prstGeom>
        </p:spPr>
        <p:txBody>
          <a:bodyPr anchorCtr="0" anchor="t" bIns="0" lIns="0" spcFirstLastPara="1" rIns="0" wrap="square" tIns="0">
            <a:noAutofit/>
          </a:bodyPr>
          <a:lstStyle/>
          <a:p>
            <a:pPr indent="-222250" lvl="0" marL="228600" rtl="0" algn="l">
              <a:spcBef>
                <a:spcPts val="0"/>
              </a:spcBef>
              <a:spcAft>
                <a:spcPts val="0"/>
              </a:spcAft>
              <a:buClr>
                <a:srgbClr val="000000"/>
              </a:buClr>
              <a:buSzPts val="1700"/>
              <a:buAutoNum type="arabicPeriod"/>
            </a:pPr>
            <a:r>
              <a:rPr b="1" lang="en-GB" sz="1700">
                <a:solidFill>
                  <a:srgbClr val="000000"/>
                </a:solidFill>
              </a:rPr>
              <a:t>What is the name of the two tubes found inside the stem?</a:t>
            </a:r>
            <a:endParaRPr b="1" sz="1700">
              <a:solidFill>
                <a:srgbClr val="000000"/>
              </a:solidFill>
            </a:endParaRPr>
          </a:p>
          <a:p>
            <a:pPr indent="0" lvl="0" marL="228600" rtl="0" algn="l">
              <a:spcBef>
                <a:spcPts val="0"/>
              </a:spcBef>
              <a:spcAft>
                <a:spcPts val="0"/>
              </a:spcAft>
              <a:buNone/>
            </a:pPr>
            <a:r>
              <a:t/>
            </a:r>
            <a:endParaRPr sz="1700">
              <a:solidFill>
                <a:srgbClr val="000000"/>
              </a:solidFill>
            </a:endParaRPr>
          </a:p>
          <a:p>
            <a:pPr indent="0" lvl="0" marL="228600" rtl="0" algn="l">
              <a:spcBef>
                <a:spcPts val="0"/>
              </a:spcBef>
              <a:spcAft>
                <a:spcPts val="0"/>
              </a:spcAft>
              <a:buNone/>
            </a:pPr>
            <a:r>
              <a:t/>
            </a:r>
            <a:endParaRPr sz="1700">
              <a:solidFill>
                <a:srgbClr val="000000"/>
              </a:solidFill>
            </a:endParaRPr>
          </a:p>
          <a:p>
            <a:pPr indent="-222250" lvl="0" marL="228600" rtl="0" algn="l">
              <a:spcBef>
                <a:spcPts val="0"/>
              </a:spcBef>
              <a:spcAft>
                <a:spcPts val="0"/>
              </a:spcAft>
              <a:buClr>
                <a:srgbClr val="000000"/>
              </a:buClr>
              <a:buSzPts val="1700"/>
              <a:buAutoNum type="arabicPeriod"/>
            </a:pPr>
            <a:r>
              <a:rPr b="1" lang="en-GB" sz="1700">
                <a:solidFill>
                  <a:srgbClr val="000000"/>
                </a:solidFill>
              </a:rPr>
              <a:t>Which one transports glucose?</a:t>
            </a:r>
            <a:endParaRPr b="1" sz="1700">
              <a:solidFill>
                <a:srgbClr val="000000"/>
              </a:solidFill>
            </a:endParaRPr>
          </a:p>
          <a:p>
            <a:pPr indent="0" lvl="0" marL="228600" rtl="0" algn="l">
              <a:spcBef>
                <a:spcPts val="0"/>
              </a:spcBef>
              <a:spcAft>
                <a:spcPts val="0"/>
              </a:spcAft>
              <a:buNone/>
            </a:pPr>
            <a:r>
              <a:t/>
            </a:r>
            <a:endParaRPr sz="1700">
              <a:solidFill>
                <a:srgbClr val="000000"/>
              </a:solidFill>
            </a:endParaRPr>
          </a:p>
          <a:p>
            <a:pPr indent="0" lvl="0" marL="228600" rtl="0" algn="l">
              <a:spcBef>
                <a:spcPts val="0"/>
              </a:spcBef>
              <a:spcAft>
                <a:spcPts val="0"/>
              </a:spcAft>
              <a:buNone/>
            </a:pPr>
            <a:r>
              <a:t/>
            </a:r>
            <a:endParaRPr sz="1700">
              <a:solidFill>
                <a:srgbClr val="000000"/>
              </a:solidFill>
            </a:endParaRPr>
          </a:p>
          <a:p>
            <a:pPr indent="-222250" lvl="0" marL="228600" rtl="0" algn="l">
              <a:spcBef>
                <a:spcPts val="0"/>
              </a:spcBef>
              <a:spcAft>
                <a:spcPts val="0"/>
              </a:spcAft>
              <a:buClr>
                <a:srgbClr val="000000"/>
              </a:buClr>
              <a:buSzPts val="1700"/>
              <a:buAutoNum type="arabicPeriod"/>
            </a:pPr>
            <a:r>
              <a:rPr b="1" lang="en-GB" sz="1700">
                <a:solidFill>
                  <a:srgbClr val="000000"/>
                </a:solidFill>
              </a:rPr>
              <a:t>Which one transports water?</a:t>
            </a:r>
            <a:endParaRPr b="1" sz="1700">
              <a:solidFill>
                <a:srgbClr val="000000"/>
              </a:solidFill>
            </a:endParaRPr>
          </a:p>
          <a:p>
            <a:pPr indent="0" lvl="0" marL="228600" rtl="0" algn="l">
              <a:spcBef>
                <a:spcPts val="0"/>
              </a:spcBef>
              <a:spcAft>
                <a:spcPts val="0"/>
              </a:spcAft>
              <a:buNone/>
            </a:pPr>
            <a:r>
              <a:t/>
            </a:r>
            <a:endParaRPr sz="1700">
              <a:solidFill>
                <a:srgbClr val="000000"/>
              </a:solidFill>
            </a:endParaRPr>
          </a:p>
          <a:p>
            <a:pPr indent="0" lvl="0" marL="228600" rtl="0" algn="l">
              <a:spcBef>
                <a:spcPts val="0"/>
              </a:spcBef>
              <a:spcAft>
                <a:spcPts val="0"/>
              </a:spcAft>
              <a:buNone/>
            </a:pPr>
            <a:r>
              <a:t/>
            </a:r>
            <a:endParaRPr sz="1700">
              <a:solidFill>
                <a:srgbClr val="000000"/>
              </a:solidFill>
            </a:endParaRPr>
          </a:p>
          <a:p>
            <a:pPr indent="0" lvl="0" marL="0" rtl="0" algn="l">
              <a:spcBef>
                <a:spcPts val="0"/>
              </a:spcBef>
              <a:spcAft>
                <a:spcPts val="0"/>
              </a:spcAft>
              <a:buNone/>
            </a:pPr>
            <a:r>
              <a:t/>
            </a:r>
            <a:endParaRPr b="1" sz="1700">
              <a:solidFill>
                <a:srgbClr val="000000"/>
              </a:solidFill>
            </a:endParaRPr>
          </a:p>
          <a:p>
            <a:pPr indent="0" lvl="0" marL="0" rtl="0" algn="l">
              <a:lnSpc>
                <a:spcPct val="115000"/>
              </a:lnSpc>
              <a:spcBef>
                <a:spcPts val="500"/>
              </a:spcBef>
              <a:spcAft>
                <a:spcPts val="0"/>
              </a:spcAft>
              <a:buNone/>
            </a:pPr>
            <a:r>
              <a:t/>
            </a:r>
            <a:endParaRPr b="1" sz="2200">
              <a:solidFill>
                <a:srgbClr val="000000"/>
              </a:solidFill>
            </a:endParaRPr>
          </a:p>
          <a:p>
            <a:pPr indent="0" lvl="0" marL="0" rtl="0" algn="l">
              <a:lnSpc>
                <a:spcPct val="115000"/>
              </a:lnSpc>
              <a:spcBef>
                <a:spcPts val="500"/>
              </a:spcBef>
              <a:spcAft>
                <a:spcPts val="0"/>
              </a:spcAft>
              <a:buNone/>
            </a:pPr>
            <a:r>
              <a:t/>
            </a:r>
            <a:endParaRPr sz="18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30"/>
          <p:cNvSpPr txBox="1"/>
          <p:nvPr>
            <p:ph idx="1" type="body"/>
          </p:nvPr>
        </p:nvSpPr>
        <p:spPr>
          <a:xfrm>
            <a:off x="298050" y="439900"/>
            <a:ext cx="6706500" cy="1996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1800"/>
              <a:t>Writing Task</a:t>
            </a:r>
            <a:endParaRPr b="1" sz="1800"/>
          </a:p>
          <a:p>
            <a:pPr indent="0" lvl="0" marL="0" rtl="0" algn="l">
              <a:spcBef>
                <a:spcPts val="1000"/>
              </a:spcBef>
              <a:spcAft>
                <a:spcPts val="0"/>
              </a:spcAft>
              <a:buNone/>
            </a:pPr>
            <a:r>
              <a:t/>
            </a:r>
            <a:endParaRPr b="1" sz="1300"/>
          </a:p>
          <a:p>
            <a:pPr indent="0" lvl="0" marL="0" rtl="0" algn="l">
              <a:spcBef>
                <a:spcPts val="1000"/>
              </a:spcBef>
              <a:spcAft>
                <a:spcPts val="0"/>
              </a:spcAft>
              <a:buNone/>
            </a:pPr>
            <a:r>
              <a:rPr lang="en-GB" sz="1800"/>
              <a:t>Describe how water, minerals and glucose are transported around the plant.</a:t>
            </a:r>
            <a:endParaRPr sz="1800"/>
          </a:p>
          <a:p>
            <a:pPr indent="0" lvl="0" marL="0" rtl="0" algn="l">
              <a:spcBef>
                <a:spcPts val="1000"/>
              </a:spcBef>
              <a:spcAft>
                <a:spcPts val="0"/>
              </a:spcAft>
              <a:buNone/>
            </a:pPr>
            <a:r>
              <a:t/>
            </a:r>
            <a:endParaRPr sz="1800"/>
          </a:p>
          <a:p>
            <a:pPr indent="0" lvl="0" marL="0" rtl="0" algn="l">
              <a:spcBef>
                <a:spcPts val="1000"/>
              </a:spcBef>
              <a:spcAft>
                <a:spcPts val="0"/>
              </a:spcAft>
              <a:buNone/>
            </a:pPr>
            <a:r>
              <a:rPr lang="en-GB" sz="1800"/>
              <a:t>Your answer should include:</a:t>
            </a:r>
            <a:endParaRPr sz="1800"/>
          </a:p>
          <a:p>
            <a:pPr indent="-228600" lvl="0" marL="228600" rtl="0" algn="l">
              <a:spcBef>
                <a:spcPts val="1000"/>
              </a:spcBef>
              <a:spcAft>
                <a:spcPts val="0"/>
              </a:spcAft>
              <a:buSzPts val="1800"/>
              <a:buChar char="-"/>
            </a:pPr>
            <a:r>
              <a:rPr lang="en-GB" sz="1800"/>
              <a:t>The names of the tissues involved</a:t>
            </a:r>
            <a:endParaRPr sz="1800"/>
          </a:p>
          <a:p>
            <a:pPr indent="-228600" lvl="0" marL="228600" rtl="0" algn="l">
              <a:spcBef>
                <a:spcPts val="0"/>
              </a:spcBef>
              <a:spcAft>
                <a:spcPts val="0"/>
              </a:spcAft>
              <a:buSzPts val="1800"/>
              <a:buChar char="-"/>
            </a:pPr>
            <a:r>
              <a:rPr lang="en-GB" sz="1800"/>
              <a:t>Where the substances travel from and to</a:t>
            </a:r>
            <a:endParaRPr sz="1800"/>
          </a:p>
          <a:p>
            <a:pPr indent="0" lvl="0" marL="0" rtl="0" algn="l">
              <a:spcBef>
                <a:spcPts val="1000"/>
              </a:spcBef>
              <a:spcAft>
                <a:spcPts val="0"/>
              </a:spcAft>
              <a:buNone/>
            </a:pPr>
            <a:r>
              <a:t/>
            </a:r>
            <a:endParaRPr sz="1800"/>
          </a:p>
          <a:p>
            <a:pPr indent="0" lvl="0" marL="0" rtl="0" algn="ctr">
              <a:spcBef>
                <a:spcPts val="1000"/>
              </a:spcBef>
              <a:spcAft>
                <a:spcPts val="1000"/>
              </a:spcAft>
              <a:buNone/>
            </a:pPr>
            <a:r>
              <a:t/>
            </a:r>
            <a:endParaRPr sz="1800"/>
          </a:p>
        </p:txBody>
      </p:sp>
      <p:sp>
        <p:nvSpPr>
          <p:cNvPr id="152" name="Google Shape;152;p30"/>
          <p:cNvSpPr txBox="1"/>
          <p:nvPr/>
        </p:nvSpPr>
        <p:spPr>
          <a:xfrm>
            <a:off x="5660600" y="1880175"/>
            <a:ext cx="2843100" cy="2190300"/>
          </a:xfrm>
          <a:prstGeom prst="rect">
            <a:avLst/>
          </a:prstGeom>
          <a:solidFill>
            <a:srgbClr val="FFFFFF"/>
          </a:solidFill>
          <a:ln>
            <a:noFill/>
          </a:ln>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b="1" lang="en-GB" sz="1700">
                <a:latin typeface="Montserrat"/>
                <a:ea typeface="Montserrat"/>
                <a:cs typeface="Montserrat"/>
                <a:sym typeface="Montserrat"/>
              </a:rPr>
              <a:t>Key words:</a:t>
            </a:r>
            <a:endParaRPr b="1" sz="1700">
              <a:latin typeface="Montserrat"/>
              <a:ea typeface="Montserrat"/>
              <a:cs typeface="Montserrat"/>
              <a:sym typeface="Montserrat"/>
            </a:endParaRPr>
          </a:p>
          <a:p>
            <a:pPr indent="0" lvl="0" marL="0" rtl="0" algn="l">
              <a:lnSpc>
                <a:spcPct val="90000"/>
              </a:lnSpc>
              <a:spcBef>
                <a:spcPts val="500"/>
              </a:spcBef>
              <a:spcAft>
                <a:spcPts val="0"/>
              </a:spcAft>
              <a:buNone/>
            </a:pPr>
            <a:r>
              <a:t/>
            </a:r>
            <a:endParaRPr b="1" sz="1700">
              <a:latin typeface="Montserrat"/>
              <a:ea typeface="Montserrat"/>
              <a:cs typeface="Montserrat"/>
              <a:sym typeface="Montserrat"/>
            </a:endParaRPr>
          </a:p>
          <a:p>
            <a:pPr indent="0" lvl="0" marL="0" rtl="0" algn="ctr">
              <a:lnSpc>
                <a:spcPct val="90000"/>
              </a:lnSpc>
              <a:spcBef>
                <a:spcPts val="500"/>
              </a:spcBef>
              <a:spcAft>
                <a:spcPts val="0"/>
              </a:spcAft>
              <a:buNone/>
            </a:pPr>
            <a:r>
              <a:rPr b="1" lang="en-GB" sz="1700">
                <a:latin typeface="Montserrat"/>
                <a:ea typeface="Montserrat"/>
                <a:cs typeface="Montserrat"/>
                <a:sym typeface="Montserrat"/>
              </a:rPr>
              <a:t>xylem, roots, osmosis, evaporation, phloem, glucose, minerals, active transport, water</a:t>
            </a:r>
            <a:endParaRPr b="1" sz="1700">
              <a:latin typeface="Montserrat"/>
              <a:ea typeface="Montserrat"/>
              <a:cs typeface="Montserrat"/>
              <a:sym typeface="Montserrat"/>
            </a:endParaRPr>
          </a:p>
          <a:p>
            <a:pPr indent="0" lvl="0" marL="0" rtl="0" algn="l">
              <a:spcBef>
                <a:spcPts val="0"/>
              </a:spcBef>
              <a:spcAft>
                <a:spcPts val="0"/>
              </a:spcAft>
              <a:buNone/>
            </a:pPr>
            <a:r>
              <a:t/>
            </a:r>
            <a:endParaRPr sz="700">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1"/>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58" name="Google Shape;158;p3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59" name="Google Shape;159;p31"/>
          <p:cNvSpPr txBox="1"/>
          <p:nvPr/>
        </p:nvSpPr>
        <p:spPr>
          <a:xfrm>
            <a:off x="231350" y="445025"/>
            <a:ext cx="8272200" cy="3499500"/>
          </a:xfrm>
          <a:prstGeom prst="rect">
            <a:avLst/>
          </a:prstGeom>
          <a:noFill/>
          <a:ln cap="flat" cmpd="sng" w="9525">
            <a:solidFill>
              <a:srgbClr val="434343"/>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b="1" lang="en-GB" sz="1800">
                <a:solidFill>
                  <a:schemeClr val="dk2"/>
                </a:solidFill>
                <a:latin typeface="Montserrat"/>
                <a:ea typeface="Montserrat"/>
                <a:cs typeface="Montserrat"/>
                <a:sym typeface="Montserrat"/>
              </a:rPr>
              <a:t>Writing task- Answer box</a:t>
            </a:r>
            <a:endParaRPr b="1" sz="1800">
              <a:solidFill>
                <a:schemeClr val="dk2"/>
              </a:solidFill>
              <a:latin typeface="Montserrat"/>
              <a:ea typeface="Montserrat"/>
              <a:cs typeface="Montserrat"/>
              <a:sym typeface="Montserrat"/>
            </a:endParaRPr>
          </a:p>
          <a:p>
            <a:pPr indent="0" lvl="0" marL="0" rtl="0" algn="l">
              <a:lnSpc>
                <a:spcPct val="130000"/>
              </a:lnSpc>
              <a:spcBef>
                <a:spcPts val="1000"/>
              </a:spcBef>
              <a:spcAft>
                <a:spcPts val="0"/>
              </a:spcAft>
              <a:buNone/>
            </a:pPr>
            <a:r>
              <a:t/>
            </a:r>
            <a:endParaRPr b="1" sz="1800">
              <a:solidFill>
                <a:schemeClr val="dk2"/>
              </a:solidFill>
              <a:latin typeface="Montserrat"/>
              <a:ea typeface="Montserrat"/>
              <a:cs typeface="Montserrat"/>
              <a:sym typeface="Montserrat"/>
            </a:endParaRPr>
          </a:p>
          <a:p>
            <a:pPr indent="0" lvl="0" marL="0" rtl="0" algn="l">
              <a:lnSpc>
                <a:spcPct val="130000"/>
              </a:lnSpc>
              <a:spcBef>
                <a:spcPts val="1000"/>
              </a:spcBef>
              <a:spcAft>
                <a:spcPts val="0"/>
              </a:spcAft>
              <a:buNone/>
            </a:pPr>
            <a:r>
              <a:rPr b="1" lang="en-GB" sz="1800">
                <a:solidFill>
                  <a:schemeClr val="dk2"/>
                </a:solidFill>
                <a:latin typeface="Montserrat"/>
                <a:ea typeface="Montserrat"/>
                <a:cs typeface="Montserrat"/>
                <a:sym typeface="Montserra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b="1" sz="1800">
              <a:solidFill>
                <a:schemeClr val="dk2"/>
              </a:solidFill>
              <a:latin typeface="Montserrat"/>
              <a:ea typeface="Montserrat"/>
              <a:cs typeface="Montserrat"/>
              <a:sym typeface="Montserrat"/>
            </a:endParaRPr>
          </a:p>
          <a:p>
            <a:pPr indent="0" lvl="0" marL="457200" rtl="0" algn="l">
              <a:lnSpc>
                <a:spcPct val="130000"/>
              </a:lnSpc>
              <a:spcBef>
                <a:spcPts val="1000"/>
              </a:spcBef>
              <a:spcAft>
                <a:spcPts val="1000"/>
              </a:spcAft>
              <a:buNone/>
            </a:pPr>
            <a:r>
              <a:t/>
            </a:r>
            <a:endParaRPr sz="1600">
              <a:solidFill>
                <a:schemeClr val="dk2"/>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