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  <p:sldMasterId id="2147483685" r:id="rId6"/>
    <p:sldMasterId id="214748368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5143500" cx="9144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25757A6-9841-4280-BF95-D9698B50E025}">
  <a:tblStyle styleId="{625757A6-9841-4280-BF95-D9698B50E0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CenturyGothic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3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2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30833bc23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30833bc23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30833bc23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30833bc23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30833bc23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30833bc23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30833bc23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30833bc23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30833bc23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30833bc23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30833bc23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30833bc23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30833bc23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30833bc23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30833bc23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30833bc23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30833bc23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30833bc23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30833bc23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30833bc23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6" name="Google Shape;126;p26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8" name="Google Shape;128;p26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7" name="Google Shape;137;p28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8" name="Google Shape;138;p28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9" name="Google Shape;139;p28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3" name="Google Shape;143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4" name="Google Shape;144;p2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1" name="Google Shape;151;p31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31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0" name="Google Shape;160;p33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63" name="Google Shape;163;p33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65" name="Google Shape;165;p33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0" name="Google Shape;180;p3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5" name="Google Shape;185;p3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7" name="Google Shape;187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0" name="Google Shape;190;p3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94" name="Google Shape;194;p3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95" name="Google Shape;195;p3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3" name="Google Shape;133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/>
          <p:nvPr>
            <p:ph idx="4294967295" type="ctrTitle"/>
          </p:nvPr>
        </p:nvSpPr>
        <p:spPr>
          <a:xfrm>
            <a:off x="382775" y="1438150"/>
            <a:ext cx="85719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B3241"/>
                </a:solidFill>
              </a:rPr>
              <a:t>Saying What You Do and Did on Holiday [4/4]</a:t>
            </a:r>
            <a:endParaRPr sz="2500">
              <a:solidFill>
                <a:srgbClr val="4B3241"/>
              </a:solidFill>
            </a:endParaRPr>
          </a:p>
          <a:p>
            <a:pPr indent="-2730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500"/>
              <a:buChar char="-"/>
            </a:pPr>
            <a:r>
              <a:rPr lang="en-GB" sz="2500">
                <a:solidFill>
                  <a:srgbClr val="4B3241"/>
                </a:solidFill>
              </a:rPr>
              <a:t>The Perfect Tense with Être and Reflexive Verbs</a:t>
            </a:r>
            <a:endParaRPr sz="2500">
              <a:solidFill>
                <a:srgbClr val="4B3241"/>
              </a:solidFill>
            </a:endParaRPr>
          </a:p>
        </p:txBody>
      </p:sp>
      <p:sp>
        <p:nvSpPr>
          <p:cNvPr id="205" name="Google Shape;205;p40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French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06" name="Google Shape;206;p40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Mademoiselle Franklin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937" y="296800"/>
            <a:ext cx="840087" cy="6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9"/>
          <p:cNvSpPr txBox="1"/>
          <p:nvPr>
            <p:ph idx="4294967295" type="title"/>
          </p:nvPr>
        </p:nvSpPr>
        <p:spPr>
          <a:xfrm>
            <a:off x="459000" y="481513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</a:rPr>
              <a:t>Saying what you do and did on holiday</a:t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AutoNum type="arabicPeriod"/>
            </a:pPr>
            <a:r>
              <a:rPr lang="en-GB" sz="2500">
                <a:solidFill>
                  <a:schemeClr val="dk2"/>
                </a:solidFill>
              </a:rPr>
              <a:t>Verbs that take être usually involve ___</a:t>
            </a:r>
            <a:endParaRPr sz="2500">
              <a:solidFill>
                <a:schemeClr val="dk2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AutoNum type="arabicPeriod"/>
            </a:pPr>
            <a:r>
              <a:rPr lang="en-GB" sz="2500">
                <a:solidFill>
                  <a:schemeClr val="dk2"/>
                </a:solidFill>
              </a:rPr>
              <a:t>When the subject of the sentence is feminine, we add ___    onto the past participle.</a:t>
            </a:r>
            <a:endParaRPr sz="2500">
              <a:solidFill>
                <a:schemeClr val="dk2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AutoNum type="arabicPeriod"/>
            </a:pPr>
            <a:r>
              <a:rPr lang="en-GB" sz="2500">
                <a:solidFill>
                  <a:schemeClr val="dk2"/>
                </a:solidFill>
              </a:rPr>
              <a:t>When using the pronoun ‘on’, we add ___ onto the past participle.</a:t>
            </a:r>
            <a:endParaRPr sz="2500">
              <a:solidFill>
                <a:schemeClr val="dk2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AutoNum type="arabicPeriod"/>
            </a:pPr>
            <a:r>
              <a:rPr lang="en-GB" sz="2500">
                <a:solidFill>
                  <a:schemeClr val="dk2"/>
                </a:solidFill>
              </a:rPr>
              <a:t>I walked = Je me ___ promené</a:t>
            </a:r>
            <a:endParaRPr sz="2500">
              <a:solidFill>
                <a:schemeClr val="dk2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AutoNum type="arabicPeriod"/>
            </a:pPr>
            <a:r>
              <a:rPr lang="en-GB" sz="2500">
                <a:solidFill>
                  <a:schemeClr val="dk2"/>
                </a:solidFill>
              </a:rPr>
              <a:t>We bathed = On s’___  baignés</a:t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           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/>
          </a:p>
        </p:txBody>
      </p:sp>
      <p:sp>
        <p:nvSpPr>
          <p:cNvPr id="304" name="Google Shape;304;p49"/>
          <p:cNvSpPr txBox="1"/>
          <p:nvPr/>
        </p:nvSpPr>
        <p:spPr>
          <a:xfrm>
            <a:off x="6796600" y="1396988"/>
            <a:ext cx="1212000" cy="3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movement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49"/>
          <p:cNvSpPr txBox="1"/>
          <p:nvPr/>
        </p:nvSpPr>
        <p:spPr>
          <a:xfrm>
            <a:off x="2229125" y="2238388"/>
            <a:ext cx="666000" cy="3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[e]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49"/>
          <p:cNvSpPr txBox="1"/>
          <p:nvPr/>
        </p:nvSpPr>
        <p:spPr>
          <a:xfrm>
            <a:off x="7173838" y="2706638"/>
            <a:ext cx="457500" cy="3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[s]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49"/>
          <p:cNvSpPr txBox="1"/>
          <p:nvPr/>
        </p:nvSpPr>
        <p:spPr>
          <a:xfrm>
            <a:off x="3692038" y="3576725"/>
            <a:ext cx="555000" cy="3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suis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49"/>
          <p:cNvSpPr txBox="1"/>
          <p:nvPr/>
        </p:nvSpPr>
        <p:spPr>
          <a:xfrm>
            <a:off x="3921275" y="3997263"/>
            <a:ext cx="555000" cy="3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11" name="Google Shape;211;p41"/>
          <p:cNvSpPr/>
          <p:nvPr/>
        </p:nvSpPr>
        <p:spPr>
          <a:xfrm>
            <a:off x="2679913" y="14186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2" name="Google Shape;2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1"/>
          <p:cNvSpPr txBox="1"/>
          <p:nvPr/>
        </p:nvSpPr>
        <p:spPr>
          <a:xfrm>
            <a:off x="3572475" y="355425"/>
            <a:ext cx="14928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é ]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41"/>
          <p:cNvSpPr txBox="1"/>
          <p:nvPr/>
        </p:nvSpPr>
        <p:spPr>
          <a:xfrm>
            <a:off x="3091125" y="2907725"/>
            <a:ext cx="28803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crire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41"/>
          <p:cNvSpPr txBox="1"/>
          <p:nvPr/>
        </p:nvSpPr>
        <p:spPr>
          <a:xfrm>
            <a:off x="6411063" y="1776038"/>
            <a:ext cx="19590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[-er]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[-et]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hand holding a pencil and writing" id="216" name="Google Shape;21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3538" y="1533375"/>
            <a:ext cx="1210270" cy="141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bébé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42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aller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42"/>
          <p:cNvSpPr txBox="1"/>
          <p:nvPr/>
        </p:nvSpPr>
        <p:spPr>
          <a:xfrm>
            <a:off x="3752554" y="2139338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et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4" name="Google Shape;2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2"/>
          <p:cNvSpPr txBox="1"/>
          <p:nvPr/>
        </p:nvSpPr>
        <p:spPr>
          <a:xfrm>
            <a:off x="2353275" y="355425"/>
            <a:ext cx="43563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é / er / et ]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6" name="Google Shape;226;p42"/>
          <p:cNvPicPr preferRelativeResize="0"/>
          <p:nvPr/>
        </p:nvPicPr>
        <p:blipFill rotWithShape="1">
          <a:blip r:embed="rId4">
            <a:alphaModFix/>
          </a:blip>
          <a:srcRect b="28381" l="13472" r="72499" t="45445"/>
          <a:stretch/>
        </p:blipFill>
        <p:spPr>
          <a:xfrm>
            <a:off x="1070575" y="1766088"/>
            <a:ext cx="1282699" cy="134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2"/>
          <p:cNvPicPr preferRelativeResize="0"/>
          <p:nvPr/>
        </p:nvPicPr>
        <p:blipFill rotWithShape="1">
          <a:blip r:embed="rId5">
            <a:alphaModFix/>
          </a:blip>
          <a:srcRect b="46624" l="11707" r="79444" t="28683"/>
          <a:stretch/>
        </p:blipFill>
        <p:spPr>
          <a:xfrm>
            <a:off x="6576012" y="1766088"/>
            <a:ext cx="809050" cy="127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3201" y="2810588"/>
            <a:ext cx="1557600" cy="15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33" name="Google Shape;233;p43"/>
          <p:cNvSpPr/>
          <p:nvPr/>
        </p:nvSpPr>
        <p:spPr>
          <a:xfrm>
            <a:off x="2908513" y="15329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4" name="Google Shape;234;p43"/>
          <p:cNvSpPr/>
          <p:nvPr/>
        </p:nvSpPr>
        <p:spPr>
          <a:xfrm>
            <a:off x="3190225" y="2116638"/>
            <a:ext cx="254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6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dans</a:t>
            </a:r>
            <a:endParaRPr i="0" sz="6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3"/>
          <p:cNvSpPr txBox="1"/>
          <p:nvPr/>
        </p:nvSpPr>
        <p:spPr>
          <a:xfrm>
            <a:off x="3356025" y="3810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SFC ]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43"/>
          <p:cNvSpPr txBox="1"/>
          <p:nvPr/>
        </p:nvSpPr>
        <p:spPr>
          <a:xfrm>
            <a:off x="51663" y="4815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43"/>
          <p:cNvSpPr txBox="1"/>
          <p:nvPr/>
        </p:nvSpPr>
        <p:spPr>
          <a:xfrm>
            <a:off x="4925713" y="2173767"/>
            <a:ext cx="5439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sz="700">
              <a:solidFill>
                <a:schemeClr val="dk2"/>
              </a:solidFill>
            </a:endParaRPr>
          </a:p>
        </p:txBody>
      </p:sp>
      <p:pic>
        <p:nvPicPr>
          <p:cNvPr descr="Quiet Sign Clip Art" id="239" name="Google Shape;23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2381" y="3205122"/>
            <a:ext cx="333375" cy="47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44" name="Google Shape;244;p44"/>
          <p:cNvSpPr/>
          <p:nvPr/>
        </p:nvSpPr>
        <p:spPr>
          <a:xfrm>
            <a:off x="2262575" y="1638450"/>
            <a:ext cx="4319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5" name="Google Shape;24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4"/>
          <p:cNvSpPr txBox="1"/>
          <p:nvPr/>
        </p:nvSpPr>
        <p:spPr>
          <a:xfrm>
            <a:off x="51663" y="4815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44"/>
          <p:cNvSpPr txBox="1"/>
          <p:nvPr/>
        </p:nvSpPr>
        <p:spPr>
          <a:xfrm>
            <a:off x="2333296" y="2272161"/>
            <a:ext cx="42489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 r  f  l</a:t>
            </a:r>
            <a:endParaRPr sz="700">
              <a:solidFill>
                <a:schemeClr val="dk2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  </a:t>
            </a: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u</a:t>
            </a: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  </a:t>
            </a: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with these!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44"/>
          <p:cNvSpPr txBox="1"/>
          <p:nvPr/>
        </p:nvSpPr>
        <p:spPr>
          <a:xfrm>
            <a:off x="3356025" y="3810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SFC ]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peti</a:t>
            </a:r>
            <a:r>
              <a:rPr lang="en-GB" sz="3000" strike="sng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all boy" id="254" name="Google Shape;25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5394" y="1983734"/>
            <a:ext cx="764412" cy="1317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ll boy" id="255" name="Google Shape;25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9326" y="2456059"/>
            <a:ext cx="490279" cy="84473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5"/>
          <p:cNvSpPr/>
          <p:nvPr/>
        </p:nvSpPr>
        <p:spPr>
          <a:xfrm>
            <a:off x="1780971" y="1983734"/>
            <a:ext cx="246989" cy="42879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45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gran</a:t>
            </a:r>
            <a:r>
              <a:rPr lang="en-GB" sz="3000" strike="sng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all boy" id="258" name="Google Shape;25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8365" y="1937512"/>
            <a:ext cx="642805" cy="1355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ll boy" id="259" name="Google Shape;259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0879" y="2415659"/>
            <a:ext cx="412283" cy="86942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5"/>
          <p:cNvSpPr/>
          <p:nvPr/>
        </p:nvSpPr>
        <p:spPr>
          <a:xfrm flipH="1" rot="5400000">
            <a:off x="7269580" y="1914171"/>
            <a:ext cx="284152" cy="50779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45"/>
          <p:cNvSpPr txBox="1"/>
          <p:nvPr/>
        </p:nvSpPr>
        <p:spPr>
          <a:xfrm>
            <a:off x="3757561" y="2538238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</a:t>
            </a:r>
            <a:r>
              <a:rPr lang="en-GB" sz="3000" strike="sng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rossword with words" id="262" name="Google Shape;262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9330" y="3190845"/>
            <a:ext cx="1567731" cy="93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264" name="Google Shape;264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77681" y="1512247"/>
            <a:ext cx="333375" cy="471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265" name="Google Shape;265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8506" y="2666447"/>
            <a:ext cx="333375" cy="471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266" name="Google Shape;266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32556" y="1099722"/>
            <a:ext cx="333375" cy="47148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5"/>
          <p:cNvSpPr txBox="1"/>
          <p:nvPr/>
        </p:nvSpPr>
        <p:spPr>
          <a:xfrm>
            <a:off x="3356025" y="381038"/>
            <a:ext cx="2317200" cy="9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SFC ]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13" y="470550"/>
            <a:ext cx="882537" cy="8825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3" name="Google Shape;273;p46"/>
          <p:cNvGraphicFramePr/>
          <p:nvPr/>
        </p:nvGraphicFramePr>
        <p:xfrm>
          <a:off x="1283863" y="8463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{625757A6-9841-4280-BF95-D9698B50E025}</a:tableStyleId>
              </a:tblPr>
              <a:tblGrid>
                <a:gridCol w="3707825"/>
                <a:gridCol w="3607375"/>
              </a:tblGrid>
              <a:tr h="34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l’année dernière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last year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l’été dernier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last summer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 y a X ans / mois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 years/months ago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souvent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often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 baigner dans la mer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bathe/bathing in the sea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 promener à la campagne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walk/walking in the countryside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 reposer sur la plage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relax/relaxing on the beach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aller aux musées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go/going to the museums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rester chez moi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stay/staying at home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arriver à l’hôtel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arrive/arriving at the hotel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87" y="280050"/>
            <a:ext cx="531695" cy="53220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7"/>
          <p:cNvSpPr txBox="1"/>
          <p:nvPr/>
        </p:nvSpPr>
        <p:spPr>
          <a:xfrm>
            <a:off x="537188" y="934150"/>
            <a:ext cx="83832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perfect tense is used to talk about completed actions in the past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47"/>
          <p:cNvSpPr txBox="1"/>
          <p:nvPr>
            <p:ph type="title"/>
          </p:nvPr>
        </p:nvSpPr>
        <p:spPr>
          <a:xfrm>
            <a:off x="1146200" y="338925"/>
            <a:ext cx="8226000" cy="53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Meanings of the perfect tense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81" name="Google Shape;281;p47"/>
          <p:cNvSpPr txBox="1"/>
          <p:nvPr/>
        </p:nvSpPr>
        <p:spPr>
          <a:xfrm>
            <a:off x="474425" y="1381775"/>
            <a:ext cx="80712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Verbs conjugated in the perfect tense in French have two meanings in English.  J’ai mangé 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ate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have eaten.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47"/>
          <p:cNvSpPr txBox="1"/>
          <p:nvPr/>
        </p:nvSpPr>
        <p:spPr>
          <a:xfrm>
            <a:off x="436325" y="3097713"/>
            <a:ext cx="83832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Certain verbs use the conjugated form of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‘être’ </a:t>
            </a: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as their  auxiliary verb.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47"/>
          <p:cNvSpPr txBox="1"/>
          <p:nvPr/>
        </p:nvSpPr>
        <p:spPr>
          <a:xfrm>
            <a:off x="487875" y="3561675"/>
            <a:ext cx="81684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 </a:t>
            </a: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Most of these verbs concern </a:t>
            </a: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movement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 going, arriving, staying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47"/>
          <p:cNvSpPr txBox="1"/>
          <p:nvPr/>
        </p:nvSpPr>
        <p:spPr>
          <a:xfrm>
            <a:off x="436325" y="2259513"/>
            <a:ext cx="8071200" cy="9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Most verbs use the conjugated form of </a:t>
            </a: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‘avoir’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as their </a:t>
            </a: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auxiliary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verb  - J’</a:t>
            </a: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mangé.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47"/>
          <p:cNvSpPr txBox="1"/>
          <p:nvPr/>
        </p:nvSpPr>
        <p:spPr>
          <a:xfrm>
            <a:off x="467675" y="4007725"/>
            <a:ext cx="81684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</a:t>
            </a: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All reflexive verbs use</a:t>
            </a: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‘être’ as their  auxiliary verb</a:t>
            </a: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/>
          <p:nvPr>
            <p:ph type="title"/>
          </p:nvPr>
        </p:nvSpPr>
        <p:spPr>
          <a:xfrm>
            <a:off x="1244550" y="426594"/>
            <a:ext cx="69789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</a:rPr>
              <a:t>The perfect tense with être</a:t>
            </a:r>
            <a:br>
              <a:rPr lang="en-GB" sz="2500">
                <a:solidFill>
                  <a:schemeClr val="dk2"/>
                </a:solidFill>
              </a:rPr>
            </a:b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291" name="Google Shape;291;p48"/>
          <p:cNvSpPr/>
          <p:nvPr/>
        </p:nvSpPr>
        <p:spPr>
          <a:xfrm>
            <a:off x="359588" y="225975"/>
            <a:ext cx="769200" cy="75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74" y="319075"/>
            <a:ext cx="613675" cy="61425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8"/>
          <p:cNvSpPr txBox="1"/>
          <p:nvPr/>
        </p:nvSpPr>
        <p:spPr>
          <a:xfrm>
            <a:off x="356325" y="965650"/>
            <a:ext cx="8588400" cy="17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AutoNum type="arabicPeriod"/>
            </a:pP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 verbs use the conjugated form of </a:t>
            </a: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‘être’</a:t>
            </a: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as the auxiliary (second part) of the past tense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AutoNum type="arabicPeriod"/>
            </a:pP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Most of these verbs concern movement: going, arriving, staying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AutoNum type="arabicPeriod"/>
            </a:pP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 reflexive verbs use ‘être’ as the auxiliary verb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AutoNum type="arabicPeriod"/>
            </a:pP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using the perfect tense with être, the past participle must agree in gender and number with the pronoun 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94" name="Google Shape;294;p48"/>
          <p:cNvGraphicFramePr/>
          <p:nvPr/>
        </p:nvGraphicFramePr>
        <p:xfrm>
          <a:off x="657369" y="250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{625757A6-9841-4280-BF95-D9698B50E025}</a:tableStyleId>
              </a:tblPr>
              <a:tblGrid>
                <a:gridCol w="1347450"/>
                <a:gridCol w="1331150"/>
                <a:gridCol w="3170975"/>
              </a:tblGrid>
              <a:tr h="35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(I)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suis (have)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allé(e)(s)       (went)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arrivé(e)(s)   (arrived)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resté(e)(s)    (stayed)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1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(We)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 (have)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239775">
                <a:tc vMerge="1"/>
                <a:tc vMerge="1"/>
                <a:tc vMerge="1"/>
              </a:tr>
            </a:tbl>
          </a:graphicData>
        </a:graphic>
      </p:graphicFrame>
      <p:pic>
        <p:nvPicPr>
          <p:cNvPr id="295" name="Google Shape;29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463" y="2645649"/>
            <a:ext cx="786213" cy="62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7338" y="4320363"/>
            <a:ext cx="459550" cy="6967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7" name="Google Shape;297;p48"/>
          <p:cNvGraphicFramePr/>
          <p:nvPr/>
        </p:nvGraphicFramePr>
        <p:xfrm>
          <a:off x="657369" y="3492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{625757A6-9841-4280-BF95-D9698B50E025}</a:tableStyleId>
              </a:tblPr>
              <a:tblGrid>
                <a:gridCol w="1095175"/>
                <a:gridCol w="1095175"/>
                <a:gridCol w="1081925"/>
                <a:gridCol w="2577300"/>
              </a:tblGrid>
              <a:tr h="35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(I)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suis (have)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baigné(e)(s)      (bathed)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reposé(e)(s)       (relaxed)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promené(e)(s)  (walked)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1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(We)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s’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 (have)</a:t>
                      </a:r>
                      <a:endParaRPr b="1"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239775">
                <a:tc vMerge="1"/>
                <a:tc vMerge="1"/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