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10287000" cx="18288000"/>
  <p:notesSz cx="6858000" cy="9144000"/>
  <p:embeddedFontLst>
    <p:embeddedFont>
      <p:font typeface="Montserrat SemiBold"/>
      <p:regular r:id="rId32"/>
      <p:bold r:id="rId33"/>
      <p:italic r:id="rId34"/>
      <p:boldItalic r:id="rId35"/>
    </p:embeddedFont>
    <p:embeddedFont>
      <p:font typeface="Montserrat"/>
      <p:regular r:id="rId36"/>
      <p:bold r:id="rId37"/>
      <p:italic r:id="rId38"/>
      <p:boldItalic r:id="rId39"/>
    </p:embeddedFont>
    <p:embeddedFont>
      <p:font typeface="Montserrat Medium"/>
      <p:regular r:id="rId40"/>
      <p:bold r:id="rId41"/>
      <p:italic r:id="rId42"/>
      <p:boldItalic r:id="rId43"/>
    </p:embeddedFont>
    <p:embeddedFont>
      <p:font typeface="Century Gothic"/>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720E4DD-9E41-40C6-AF17-E6E9FA7EF0B4}">
  <a:tblStyle styleId="{E720E4DD-9E41-40C6-AF17-E6E9FA7EF0B4}"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MontserratMedium-regular.fntdata"/><Relationship Id="rId20" Type="http://schemas.openxmlformats.org/officeDocument/2006/relationships/slide" Target="slides/slide15.xml"/><Relationship Id="rId42" Type="http://schemas.openxmlformats.org/officeDocument/2006/relationships/font" Target="fonts/MontserratMedium-italic.fntdata"/><Relationship Id="rId41" Type="http://schemas.openxmlformats.org/officeDocument/2006/relationships/font" Target="fonts/MontserratMedium-bold.fntdata"/><Relationship Id="rId22" Type="http://schemas.openxmlformats.org/officeDocument/2006/relationships/slide" Target="slides/slide17.xml"/><Relationship Id="rId44" Type="http://schemas.openxmlformats.org/officeDocument/2006/relationships/font" Target="fonts/CenturyGothic-regular.fntdata"/><Relationship Id="rId21" Type="http://schemas.openxmlformats.org/officeDocument/2006/relationships/slide" Target="slides/slide16.xml"/><Relationship Id="rId43" Type="http://schemas.openxmlformats.org/officeDocument/2006/relationships/font" Target="fonts/MontserratMedium-boldItalic.fntdata"/><Relationship Id="rId24" Type="http://schemas.openxmlformats.org/officeDocument/2006/relationships/slide" Target="slides/slide19.xml"/><Relationship Id="rId46" Type="http://schemas.openxmlformats.org/officeDocument/2006/relationships/font" Target="fonts/CenturyGothic-italic.fntdata"/><Relationship Id="rId23" Type="http://schemas.openxmlformats.org/officeDocument/2006/relationships/slide" Target="slides/slide18.xml"/><Relationship Id="rId45" Type="http://schemas.openxmlformats.org/officeDocument/2006/relationships/font" Target="fonts/CenturyGothic-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47" Type="http://schemas.openxmlformats.org/officeDocument/2006/relationships/font" Target="fonts/CenturyGothic-boldItalic.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MontserratSemiBold-bold.fntdata"/><Relationship Id="rId10" Type="http://schemas.openxmlformats.org/officeDocument/2006/relationships/slide" Target="slides/slide5.xml"/><Relationship Id="rId32" Type="http://schemas.openxmlformats.org/officeDocument/2006/relationships/font" Target="fonts/MontserratSemiBold-regular.fntdata"/><Relationship Id="rId13" Type="http://schemas.openxmlformats.org/officeDocument/2006/relationships/slide" Target="slides/slide8.xml"/><Relationship Id="rId35" Type="http://schemas.openxmlformats.org/officeDocument/2006/relationships/font" Target="fonts/MontserratSemiBold-boldItalic.fntdata"/><Relationship Id="rId12" Type="http://schemas.openxmlformats.org/officeDocument/2006/relationships/slide" Target="slides/slide7.xml"/><Relationship Id="rId34" Type="http://schemas.openxmlformats.org/officeDocument/2006/relationships/font" Target="fonts/MontserratSemiBold-italic.fntdata"/><Relationship Id="rId15" Type="http://schemas.openxmlformats.org/officeDocument/2006/relationships/slide" Target="slides/slide10.xml"/><Relationship Id="rId37" Type="http://schemas.openxmlformats.org/officeDocument/2006/relationships/font" Target="fonts/Montserrat-bold.fntdata"/><Relationship Id="rId14" Type="http://schemas.openxmlformats.org/officeDocument/2006/relationships/slide" Target="slides/slide9.xml"/><Relationship Id="rId36" Type="http://schemas.openxmlformats.org/officeDocument/2006/relationships/font" Target="fonts/Montserrat-regular.fntdata"/><Relationship Id="rId17" Type="http://schemas.openxmlformats.org/officeDocument/2006/relationships/slide" Target="slides/slide12.xml"/><Relationship Id="rId39" Type="http://schemas.openxmlformats.org/officeDocument/2006/relationships/font" Target="fonts/Montserrat-boldItalic.fntdata"/><Relationship Id="rId16" Type="http://schemas.openxmlformats.org/officeDocument/2006/relationships/slide" Target="slides/slide11.xml"/><Relationship Id="rId38" Type="http://schemas.openxmlformats.org/officeDocument/2006/relationships/font" Target="fonts/Montserrat-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2085d6160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 name="Google Shape;77;g92085d6160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sz="1200">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e006eac21e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e006eac21e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afd91ec432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afd91ec432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e006eac21e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e006eac21e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e006eac21e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e006eac21e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b8fffe3cb2_1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b8fffe3cb2_1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e006eac21e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e006eac21e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e006eac21e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e006eac21e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e006eac21e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e006eac21e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e006eac21e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e006eac21e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92085d6160_5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92085d6160_5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b8fffe3cb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b8fffe3cb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b8fffe3cb2_1_4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b8fffe3cb2_1_4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e006eac21e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e006eac21e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e006eac21e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e006eac21e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e006eac21e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e006eac21e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e006eac21e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e006eac21e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e006eac21e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e006eac21e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e006eac21e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e006eac21e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b8fffe3cb2_1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b8fffe3cb2_1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7349fb42c9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7349fb42c9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92085d6160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92085d616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e006eac21e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e006eac21e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e006eac21e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e006eac21e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b8fffe3cb2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b8fffe3cb2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e006eac21e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e006eac21e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rgbClr val="4B3241"/>
                </a:solidFill>
                <a:latin typeface="Montserrat SemiBold"/>
                <a:ea typeface="Montserrat SemiBold"/>
                <a:cs typeface="Montserrat SemiBold"/>
                <a:sym typeface="Montserrat SemiBold"/>
              </a:defRPr>
            </a:lvl1pPr>
            <a:lvl2pPr lvl="1">
              <a:spcBef>
                <a:spcPts val="0"/>
              </a:spcBef>
              <a:spcAft>
                <a:spcPts val="0"/>
              </a:spcAft>
              <a:buNone/>
              <a:defRPr>
                <a:solidFill>
                  <a:srgbClr val="4B3241"/>
                </a:solidFill>
              </a:defRPr>
            </a:lvl2pPr>
            <a:lvl3pPr lvl="2">
              <a:spcBef>
                <a:spcPts val="2000"/>
              </a:spcBef>
              <a:spcAft>
                <a:spcPts val="0"/>
              </a:spcAft>
              <a:buNone/>
              <a:defRPr>
                <a:solidFill>
                  <a:srgbClr val="4B3241"/>
                </a:solidFill>
              </a:defRPr>
            </a:lvl3pPr>
            <a:lvl4pPr lvl="3">
              <a:spcBef>
                <a:spcPts val="2000"/>
              </a:spcBef>
              <a:spcAft>
                <a:spcPts val="0"/>
              </a:spcAft>
              <a:buNone/>
              <a:defRPr>
                <a:solidFill>
                  <a:srgbClr val="4B3241"/>
                </a:solidFill>
              </a:defRPr>
            </a:lvl4pPr>
            <a:lvl5pPr lvl="4">
              <a:spcBef>
                <a:spcPts val="2000"/>
              </a:spcBef>
              <a:spcAft>
                <a:spcPts val="0"/>
              </a:spcAft>
              <a:buNone/>
              <a:defRPr>
                <a:solidFill>
                  <a:srgbClr val="4B3241"/>
                </a:solidFill>
              </a:defRPr>
            </a:lvl5pPr>
            <a:lvl6pPr lvl="5">
              <a:spcBef>
                <a:spcPts val="2000"/>
              </a:spcBef>
              <a:spcAft>
                <a:spcPts val="0"/>
              </a:spcAft>
              <a:buNone/>
              <a:defRPr>
                <a:solidFill>
                  <a:srgbClr val="4B3241"/>
                </a:solidFill>
              </a:defRPr>
            </a:lvl6pPr>
            <a:lvl7pPr lvl="6">
              <a:spcBef>
                <a:spcPts val="2000"/>
              </a:spcBef>
              <a:spcAft>
                <a:spcPts val="0"/>
              </a:spcAft>
              <a:buNone/>
              <a:defRPr>
                <a:solidFill>
                  <a:srgbClr val="4B3241"/>
                </a:solidFill>
              </a:defRPr>
            </a:lvl7pPr>
            <a:lvl8pPr lvl="7">
              <a:spcBef>
                <a:spcPts val="2000"/>
              </a:spcBef>
              <a:spcAft>
                <a:spcPts val="0"/>
              </a:spcAft>
              <a:buNone/>
              <a:defRPr>
                <a:solidFill>
                  <a:srgbClr val="4B3241"/>
                </a:solidFill>
              </a:defRPr>
            </a:lvl8pPr>
            <a:lvl9pPr lvl="8">
              <a:spcBef>
                <a:spcPts val="2000"/>
              </a:spcBef>
              <a:spcAft>
                <a:spcPts val="2000"/>
              </a:spcAft>
              <a:buNone/>
              <a:defRPr>
                <a:solidFill>
                  <a:srgbClr val="4B3241"/>
                </a:solidFill>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7200"/>
              <a:buNone/>
              <a:defRPr sz="7200">
                <a:solidFill>
                  <a:srgbClr val="4B3241"/>
                </a:solidFill>
              </a:defRPr>
            </a:lvl2pPr>
            <a:lvl3pPr lvl="2" rtl="0" algn="ctr">
              <a:spcBef>
                <a:spcPts val="0"/>
              </a:spcBef>
              <a:spcAft>
                <a:spcPts val="0"/>
              </a:spcAft>
              <a:buClr>
                <a:srgbClr val="4B3241"/>
              </a:buClr>
              <a:buSzPts val="7200"/>
              <a:buNone/>
              <a:defRPr sz="7200">
                <a:solidFill>
                  <a:srgbClr val="4B3241"/>
                </a:solidFill>
              </a:defRPr>
            </a:lvl3pPr>
            <a:lvl4pPr lvl="3" rtl="0" algn="ctr">
              <a:spcBef>
                <a:spcPts val="0"/>
              </a:spcBef>
              <a:spcAft>
                <a:spcPts val="0"/>
              </a:spcAft>
              <a:buClr>
                <a:srgbClr val="4B3241"/>
              </a:buClr>
              <a:buSzPts val="7200"/>
              <a:buNone/>
              <a:defRPr sz="7200">
                <a:solidFill>
                  <a:srgbClr val="4B3241"/>
                </a:solidFill>
              </a:defRPr>
            </a:lvl4pPr>
            <a:lvl5pPr lvl="4" rtl="0" algn="ctr">
              <a:spcBef>
                <a:spcPts val="0"/>
              </a:spcBef>
              <a:spcAft>
                <a:spcPts val="0"/>
              </a:spcAft>
              <a:buClr>
                <a:srgbClr val="4B3241"/>
              </a:buClr>
              <a:buSzPts val="7200"/>
              <a:buNone/>
              <a:defRPr sz="7200">
                <a:solidFill>
                  <a:srgbClr val="4B3241"/>
                </a:solidFill>
              </a:defRPr>
            </a:lvl5pPr>
            <a:lvl6pPr lvl="5" rtl="0" algn="ctr">
              <a:spcBef>
                <a:spcPts val="0"/>
              </a:spcBef>
              <a:spcAft>
                <a:spcPts val="0"/>
              </a:spcAft>
              <a:buClr>
                <a:srgbClr val="4B3241"/>
              </a:buClr>
              <a:buSzPts val="7200"/>
              <a:buNone/>
              <a:defRPr sz="7200">
                <a:solidFill>
                  <a:srgbClr val="4B3241"/>
                </a:solidFill>
              </a:defRPr>
            </a:lvl6pPr>
            <a:lvl7pPr lvl="6" rtl="0" algn="ctr">
              <a:spcBef>
                <a:spcPts val="0"/>
              </a:spcBef>
              <a:spcAft>
                <a:spcPts val="0"/>
              </a:spcAft>
              <a:buClr>
                <a:srgbClr val="4B3241"/>
              </a:buClr>
              <a:buSzPts val="7200"/>
              <a:buNone/>
              <a:defRPr sz="7200">
                <a:solidFill>
                  <a:srgbClr val="4B3241"/>
                </a:solidFill>
              </a:defRPr>
            </a:lvl7pPr>
            <a:lvl8pPr lvl="7" rtl="0" algn="ctr">
              <a:spcBef>
                <a:spcPts val="0"/>
              </a:spcBef>
              <a:spcAft>
                <a:spcPts val="0"/>
              </a:spcAft>
              <a:buClr>
                <a:srgbClr val="4B3241"/>
              </a:buClr>
              <a:buSzPts val="7200"/>
              <a:buNone/>
              <a:defRPr sz="7200">
                <a:solidFill>
                  <a:srgbClr val="4B3241"/>
                </a:solidFill>
              </a:defRPr>
            </a:lvl8pPr>
            <a:lvl9pPr lvl="8" rtl="0" algn="ctr">
              <a:spcBef>
                <a:spcPts val="0"/>
              </a:spcBef>
              <a:spcAft>
                <a:spcPts val="0"/>
              </a:spcAft>
              <a:buClr>
                <a:srgbClr val="4B3241"/>
              </a:buClr>
              <a:buSzPts val="7200"/>
              <a:buNone/>
              <a:defRPr sz="7200">
                <a:solidFill>
                  <a:srgbClr val="4B3241"/>
                </a:solidFill>
              </a:defRPr>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sz="2800"/>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3" name="Google Shape;23;p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6" name="Google Shape;26;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7" name="Google Shape;27;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8" name="Google Shape;28;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2" name="Google Shape;32;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5" name="Google Shape;35;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b="1">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nSpc>
                <a:spcPct val="115000"/>
              </a:lnSpc>
              <a:spcBef>
                <a:spcPts val="0"/>
              </a:spcBef>
              <a:spcAft>
                <a:spcPts val="0"/>
              </a:spcAft>
              <a:buSzPts val="2800"/>
              <a:buChar char="●"/>
              <a:defRPr sz="2800"/>
            </a:lvl1pPr>
            <a:lvl2pPr indent="-406400" lvl="1" marL="914400">
              <a:lnSpc>
                <a:spcPct val="115000"/>
              </a:lnSpc>
              <a:spcBef>
                <a:spcPts val="1200"/>
              </a:spcBef>
              <a:spcAft>
                <a:spcPts val="0"/>
              </a:spcAft>
              <a:buSzPts val="2800"/>
              <a:buChar char="–"/>
              <a:defRPr sz="2800"/>
            </a:lvl2pPr>
            <a:lvl3pPr indent="-406400" lvl="2" marL="1371600">
              <a:lnSpc>
                <a:spcPct val="115000"/>
              </a:lnSpc>
              <a:spcBef>
                <a:spcPts val="1200"/>
              </a:spcBef>
              <a:spcAft>
                <a:spcPts val="0"/>
              </a:spcAft>
              <a:buSzPts val="2800"/>
              <a:buChar char="–"/>
              <a:defRPr/>
            </a:lvl3pPr>
            <a:lvl4pPr indent="-406400" lvl="3" marL="1828800">
              <a:lnSpc>
                <a:spcPct val="115000"/>
              </a:lnSpc>
              <a:spcBef>
                <a:spcPts val="1200"/>
              </a:spcBef>
              <a:spcAft>
                <a:spcPts val="0"/>
              </a:spcAft>
              <a:buSzPts val="2800"/>
              <a:buChar char="–"/>
              <a:defRPr/>
            </a:lvl4pPr>
            <a:lvl5pPr indent="-406400" lvl="4" marL="2286000">
              <a:lnSpc>
                <a:spcPct val="115000"/>
              </a:lnSpc>
              <a:spcBef>
                <a:spcPts val="1200"/>
              </a:spcBef>
              <a:spcAft>
                <a:spcPts val="0"/>
              </a:spcAft>
              <a:buSzPts val="2800"/>
              <a:buChar char="–"/>
              <a:defRPr/>
            </a:lvl5pPr>
            <a:lvl6pPr indent="-406400" lvl="5" marL="2743200">
              <a:lnSpc>
                <a:spcPct val="115000"/>
              </a:lnSpc>
              <a:spcBef>
                <a:spcPts val="1200"/>
              </a:spcBef>
              <a:spcAft>
                <a:spcPts val="0"/>
              </a:spcAft>
              <a:buSzPts val="2800"/>
              <a:buChar char="–"/>
              <a:defRPr/>
            </a:lvl6pPr>
            <a:lvl7pPr indent="-406400" lvl="6" marL="3200400">
              <a:lnSpc>
                <a:spcPct val="115000"/>
              </a:lnSpc>
              <a:spcBef>
                <a:spcPts val="1200"/>
              </a:spcBef>
              <a:spcAft>
                <a:spcPts val="0"/>
              </a:spcAft>
              <a:buSzPts val="2800"/>
              <a:buChar char="–"/>
              <a:defRPr/>
            </a:lvl7pPr>
            <a:lvl8pPr indent="-406400" lvl="7" marL="3657600">
              <a:lnSpc>
                <a:spcPct val="115000"/>
              </a:lnSpc>
              <a:spcBef>
                <a:spcPts val="1200"/>
              </a:spcBef>
              <a:spcAft>
                <a:spcPts val="0"/>
              </a:spcAft>
              <a:buSzPts val="2800"/>
              <a:buChar char="–"/>
              <a:defRPr/>
            </a:lvl8pPr>
            <a:lvl9pPr indent="-406400" lvl="8" marL="4114800">
              <a:lnSpc>
                <a:spcPct val="115000"/>
              </a:lnSpc>
              <a:spcBef>
                <a:spcPts val="1200"/>
              </a:spcBef>
              <a:spcAft>
                <a:spcPts val="1200"/>
              </a:spcAft>
              <a:buSzPts val="2800"/>
              <a:buChar char="–"/>
              <a:defRPr/>
            </a:lvl9pPr>
          </a:lstStyle>
          <a:p/>
        </p:txBody>
      </p:sp>
      <p:sp>
        <p:nvSpPr>
          <p:cNvPr id="38" name="Google Shape;38;p7"/>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40" name="Google Shape;40;p7"/>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0" name="Google Shape;50;p8"/>
          <p:cNvSpPr txBox="1"/>
          <p:nvPr>
            <p:ph idx="7" type="subTitle"/>
          </p:nvPr>
        </p:nvSpPr>
        <p:spPr>
          <a:xfrm>
            <a:off x="11111450" y="736850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406400" lvl="4" marL="22860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indent="-406400" lvl="5" marL="27432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indent="-406400" lvl="6" marL="32004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indent="-406400" lvl="7" marL="365760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indent="-406400" lvl="8" marL="411480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9.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hyperlink" Target="https://vocaroo.com/" TargetMode="External"/><Relationship Id="rId4" Type="http://schemas.openxmlformats.org/officeDocument/2006/relationships/hyperlink" Target="https://vocaroo.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 Id="rId3"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78" name="Shape 78"/>
        <p:cNvGrpSpPr/>
        <p:nvPr/>
      </p:nvGrpSpPr>
      <p:grpSpPr>
        <a:xfrm>
          <a:off x="0" y="0"/>
          <a:ext cx="0" cy="0"/>
          <a:chOff x="0" y="0"/>
          <a:chExt cx="0" cy="0"/>
        </a:xfrm>
      </p:grpSpPr>
      <p:sp>
        <p:nvSpPr>
          <p:cNvPr id="79" name="Google Shape;79;p14"/>
          <p:cNvSpPr txBox="1"/>
          <p:nvPr/>
        </p:nvSpPr>
        <p:spPr>
          <a:xfrm>
            <a:off x="1014775" y="3935499"/>
            <a:ext cx="7980900" cy="1274100"/>
          </a:xfrm>
          <a:prstGeom prst="rect">
            <a:avLst/>
          </a:prstGeom>
          <a:noFill/>
          <a:ln>
            <a:noFill/>
          </a:ln>
        </p:spPr>
        <p:txBody>
          <a:bodyPr anchorCtr="0" anchor="ctr" bIns="68550" lIns="137150" spcFirstLastPara="1" rIns="137150" wrap="square" tIns="68550">
            <a:noAutofit/>
          </a:bodyPr>
          <a:lstStyle/>
          <a:p>
            <a:pPr indent="0" lvl="0" marL="0" marR="0" rtl="0" algn="l">
              <a:lnSpc>
                <a:spcPct val="90000"/>
              </a:lnSpc>
              <a:spcBef>
                <a:spcPts val="0"/>
              </a:spcBef>
              <a:spcAft>
                <a:spcPts val="0"/>
              </a:spcAft>
              <a:buClr>
                <a:srgbClr val="8B0A35"/>
              </a:buClr>
              <a:buSzPts val="4800"/>
              <a:buFont typeface="Twentieth Century"/>
              <a:buNone/>
            </a:pPr>
            <a:r>
              <a:t/>
            </a:r>
            <a:endParaRPr b="0" i="0" sz="4800" u="none" cap="none" strike="noStrike">
              <a:solidFill>
                <a:srgbClr val="FFFFFF"/>
              </a:solidFill>
              <a:latin typeface="Century Gothic"/>
              <a:ea typeface="Century Gothic"/>
              <a:cs typeface="Century Gothic"/>
              <a:sym typeface="Century Gothic"/>
            </a:endParaRPr>
          </a:p>
        </p:txBody>
      </p:sp>
      <p:sp>
        <p:nvSpPr>
          <p:cNvPr id="80" name="Google Shape;80;p14"/>
          <p:cNvSpPr txBox="1"/>
          <p:nvPr>
            <p:ph idx="2" type="subTitle"/>
          </p:nvPr>
        </p:nvSpPr>
        <p:spPr>
          <a:xfrm>
            <a:off x="388668" y="8447868"/>
            <a:ext cx="11955600" cy="1238700"/>
          </a:xfrm>
          <a:prstGeom prst="rect">
            <a:avLst/>
          </a:prstGeom>
          <a:noFill/>
          <a:ln>
            <a:noFill/>
          </a:ln>
        </p:spPr>
        <p:txBody>
          <a:bodyPr anchorCtr="0" anchor="b" bIns="0" lIns="0" spcFirstLastPara="1" rIns="0" wrap="square" tIns="0">
            <a:noAutofit/>
          </a:bodyPr>
          <a:lstStyle/>
          <a:p>
            <a:pPr indent="0" lvl="0" marL="38100" rtl="0" algn="l">
              <a:lnSpc>
                <a:spcPct val="130000"/>
              </a:lnSpc>
              <a:spcBef>
                <a:spcPts val="2000"/>
              </a:spcBef>
              <a:spcAft>
                <a:spcPts val="0"/>
              </a:spcAft>
              <a:buSzPts val="4800"/>
              <a:buNone/>
            </a:pPr>
            <a:r>
              <a:rPr i="1" lang="en-GB" sz="1600">
                <a:solidFill>
                  <a:srgbClr val="4B3241"/>
                </a:solidFill>
              </a:rPr>
              <a:t>Resources by NCELP/University of York. Content has had superficial branding changes from NCELP/University of York (CC BY-NC-SA)</a:t>
            </a:r>
            <a:endParaRPr/>
          </a:p>
        </p:txBody>
      </p:sp>
      <p:sp>
        <p:nvSpPr>
          <p:cNvPr id="81" name="Google Shape;81;p14"/>
          <p:cNvSpPr txBox="1"/>
          <p:nvPr/>
        </p:nvSpPr>
        <p:spPr>
          <a:xfrm>
            <a:off x="666488" y="2700108"/>
            <a:ext cx="17667900" cy="3950100"/>
          </a:xfrm>
          <a:prstGeom prst="rect">
            <a:avLst/>
          </a:prstGeom>
          <a:noFill/>
          <a:ln>
            <a:noFill/>
          </a:ln>
        </p:spPr>
        <p:txBody>
          <a:bodyPr anchorCtr="0" anchor="t" bIns="0" lIns="0" spcFirstLastPara="1" rIns="0" wrap="square" tIns="0">
            <a:noAutofit/>
          </a:bodyPr>
          <a:lstStyle/>
          <a:p>
            <a:pPr indent="-647700" lvl="0" marL="685800" marR="0" rtl="0" algn="l">
              <a:lnSpc>
                <a:spcPct val="115000"/>
              </a:lnSpc>
              <a:spcBef>
                <a:spcPts val="0"/>
              </a:spcBef>
              <a:spcAft>
                <a:spcPts val="0"/>
              </a:spcAft>
              <a:buClr>
                <a:srgbClr val="000000"/>
              </a:buClr>
              <a:buSzPts val="5400"/>
              <a:buFont typeface="Montserrat"/>
              <a:buNone/>
            </a:pPr>
            <a:r>
              <a:rPr b="0" i="0" lang="en-GB" sz="6000" u="none" cap="none" strike="noStrike">
                <a:solidFill>
                  <a:srgbClr val="4B3241"/>
                </a:solidFill>
                <a:latin typeface="Montserrat SemiBold"/>
                <a:ea typeface="Montserrat SemiBold"/>
                <a:cs typeface="Montserrat SemiBold"/>
                <a:sym typeface="Montserrat SemiBold"/>
              </a:rPr>
              <a:t>Assessment</a:t>
            </a:r>
            <a:endParaRPr b="0" i="0" sz="900" u="none" cap="none" strike="noStrike">
              <a:solidFill>
                <a:srgbClr val="000000"/>
              </a:solidFill>
              <a:latin typeface="Arial"/>
              <a:ea typeface="Arial"/>
              <a:cs typeface="Arial"/>
              <a:sym typeface="Arial"/>
            </a:endParaRPr>
          </a:p>
          <a:p>
            <a:pPr indent="-647700" lvl="0" marL="685800" marR="0" rtl="0" algn="l">
              <a:lnSpc>
                <a:spcPct val="115000"/>
              </a:lnSpc>
              <a:spcBef>
                <a:spcPts val="0"/>
              </a:spcBef>
              <a:spcAft>
                <a:spcPts val="0"/>
              </a:spcAft>
              <a:buClr>
                <a:srgbClr val="000000"/>
              </a:buClr>
              <a:buSzPts val="5400"/>
              <a:buFont typeface="Montserrat"/>
              <a:buNone/>
            </a:pPr>
            <a:r>
              <a:rPr b="0" i="0" lang="en-GB" sz="4500" u="none" cap="none" strike="noStrike">
                <a:solidFill>
                  <a:srgbClr val="434343"/>
                </a:solidFill>
                <a:latin typeface="Montserrat"/>
                <a:ea typeface="Montserrat"/>
                <a:cs typeface="Montserrat"/>
                <a:sym typeface="Montserrat"/>
              </a:rPr>
              <a:t>Year </a:t>
            </a:r>
            <a:r>
              <a:rPr lang="en-GB" sz="4500">
                <a:solidFill>
                  <a:srgbClr val="434343"/>
                </a:solidFill>
                <a:latin typeface="Montserrat"/>
                <a:ea typeface="Montserrat"/>
                <a:cs typeface="Montserrat"/>
                <a:sym typeface="Montserrat"/>
              </a:rPr>
              <a:t>8</a:t>
            </a:r>
            <a:r>
              <a:rPr b="0" i="0" lang="en-GB" sz="4500" u="none" cap="none" strike="noStrike">
                <a:solidFill>
                  <a:srgbClr val="434343"/>
                </a:solidFill>
                <a:latin typeface="Montserrat"/>
                <a:ea typeface="Montserrat"/>
                <a:cs typeface="Montserrat"/>
                <a:sym typeface="Montserrat"/>
              </a:rPr>
              <a:t> </a:t>
            </a:r>
            <a:r>
              <a:rPr lang="en-GB" sz="4500">
                <a:solidFill>
                  <a:srgbClr val="434343"/>
                </a:solidFill>
                <a:latin typeface="Montserrat"/>
                <a:ea typeface="Montserrat"/>
                <a:cs typeface="Montserrat"/>
                <a:sym typeface="Montserrat"/>
              </a:rPr>
              <a:t>French</a:t>
            </a:r>
            <a:endParaRPr b="0" i="0" sz="4500" u="none" cap="none" strike="noStrike">
              <a:solidFill>
                <a:srgbClr val="434343"/>
              </a:solidFill>
              <a:latin typeface="Montserrat"/>
              <a:ea typeface="Montserrat"/>
              <a:cs typeface="Montserrat"/>
              <a:sym typeface="Montserrat"/>
            </a:endParaRPr>
          </a:p>
          <a:p>
            <a:pPr indent="-647700" lvl="0" marL="685800" marR="0" rtl="0" algn="l">
              <a:lnSpc>
                <a:spcPct val="115000"/>
              </a:lnSpc>
              <a:spcBef>
                <a:spcPts val="0"/>
              </a:spcBef>
              <a:spcAft>
                <a:spcPts val="0"/>
              </a:spcAft>
              <a:buClr>
                <a:srgbClr val="000000"/>
              </a:buClr>
              <a:buSzPts val="5400"/>
              <a:buFont typeface="Montserrat"/>
              <a:buNone/>
            </a:pPr>
            <a:r>
              <a:rPr b="0" i="0" lang="en-GB" sz="4500" u="none" cap="none" strike="noStrike">
                <a:solidFill>
                  <a:srgbClr val="434343"/>
                </a:solidFill>
                <a:latin typeface="Montserrat"/>
                <a:ea typeface="Montserrat"/>
                <a:cs typeface="Montserrat"/>
                <a:sym typeface="Montserrat"/>
              </a:rPr>
              <a:t>Term </a:t>
            </a:r>
            <a:r>
              <a:rPr lang="en-GB" sz="4500">
                <a:solidFill>
                  <a:srgbClr val="434343"/>
                </a:solidFill>
                <a:latin typeface="Montserrat"/>
                <a:ea typeface="Montserrat"/>
                <a:cs typeface="Montserrat"/>
                <a:sym typeface="Montserrat"/>
              </a:rPr>
              <a:t>3</a:t>
            </a:r>
            <a:r>
              <a:rPr b="0" i="0" lang="en-GB" sz="4500" u="none" cap="none" strike="noStrike">
                <a:solidFill>
                  <a:srgbClr val="434343"/>
                </a:solidFill>
                <a:latin typeface="Montserrat"/>
                <a:ea typeface="Montserrat"/>
                <a:cs typeface="Montserrat"/>
                <a:sym typeface="Montserrat"/>
              </a:rPr>
              <a:t> </a:t>
            </a:r>
            <a:r>
              <a:rPr lang="en-GB" sz="4500">
                <a:solidFill>
                  <a:srgbClr val="434343"/>
                </a:solidFill>
                <a:latin typeface="Montserrat"/>
                <a:ea typeface="Montserrat"/>
                <a:cs typeface="Montserrat"/>
                <a:sym typeface="Montserrat"/>
              </a:rPr>
              <a:t>Applying Your Knowledge Test</a:t>
            </a:r>
            <a:endParaRPr b="0" i="0" sz="4500" u="none" cap="none" strike="noStrike">
              <a:solidFill>
                <a:srgbClr val="434343"/>
              </a:solidFill>
              <a:latin typeface="Montserrat"/>
              <a:ea typeface="Montserrat"/>
              <a:cs typeface="Montserrat"/>
              <a:sym typeface="Montserrat"/>
            </a:endParaRPr>
          </a:p>
        </p:txBody>
      </p:sp>
      <p:pic>
        <p:nvPicPr>
          <p:cNvPr id="82" name="Google Shape;82;p14"/>
          <p:cNvPicPr preferRelativeResize="0"/>
          <p:nvPr/>
        </p:nvPicPr>
        <p:blipFill rotWithShape="1">
          <a:blip r:embed="rId3">
            <a:alphaModFix/>
          </a:blip>
          <a:srcRect b="0" l="0" r="0" t="0"/>
          <a:stretch/>
        </p:blipFill>
        <p:spPr>
          <a:xfrm>
            <a:off x="14843460" y="9347007"/>
            <a:ext cx="2473737" cy="679721"/>
          </a:xfrm>
          <a:prstGeom prst="rect">
            <a:avLst/>
          </a:prstGeom>
          <a:noFill/>
          <a:ln>
            <a:noFill/>
          </a:ln>
        </p:spPr>
      </p:pic>
      <p:sp>
        <p:nvSpPr>
          <p:cNvPr id="83" name="Google Shape;83;p14"/>
          <p:cNvSpPr/>
          <p:nvPr/>
        </p:nvSpPr>
        <p:spPr>
          <a:xfrm>
            <a:off x="388655" y="533997"/>
            <a:ext cx="8019600" cy="600300"/>
          </a:xfrm>
          <a:prstGeom prst="rect">
            <a:avLst/>
          </a:prstGeom>
          <a:noFill/>
          <a:ln>
            <a:noFill/>
          </a:ln>
        </p:spPr>
        <p:txBody>
          <a:bodyPr anchorCtr="0" anchor="t" bIns="68550" lIns="137150" spcFirstLastPara="1" rIns="137150" wrap="square" tIns="68550">
            <a:noAutofit/>
          </a:bodyPr>
          <a:lstStyle/>
          <a:p>
            <a:pPr indent="0" lvl="0" marL="0" marR="0" rtl="0" algn="l">
              <a:lnSpc>
                <a:spcPct val="100000"/>
              </a:lnSpc>
              <a:spcBef>
                <a:spcPts val="0"/>
              </a:spcBef>
              <a:spcAft>
                <a:spcPts val="0"/>
              </a:spcAft>
              <a:buClr>
                <a:srgbClr val="434343"/>
              </a:buClr>
              <a:buSzPts val="3000"/>
              <a:buFont typeface="Montserrat SemiBold"/>
              <a:buNone/>
            </a:pPr>
            <a:r>
              <a:rPr b="1" lang="en-GB" sz="4200">
                <a:solidFill>
                  <a:srgbClr val="434343"/>
                </a:solidFill>
                <a:latin typeface="Montserrat SemiBold"/>
                <a:ea typeface="Montserrat SemiBold"/>
                <a:cs typeface="Montserrat SemiBold"/>
                <a:sym typeface="Montserrat SemiBold"/>
              </a:rPr>
              <a:t>French</a:t>
            </a:r>
            <a:endParaRPr b="0" i="0" sz="4200" u="none" cap="none" strike="noStrike">
              <a:solidFill>
                <a:srgbClr val="FFFFFF"/>
              </a:solidFill>
              <a:latin typeface="Century Gothic"/>
              <a:ea typeface="Century Gothic"/>
              <a:cs typeface="Century Gothic"/>
              <a:sym typeface="Century Gothic"/>
            </a:endParaRPr>
          </a:p>
        </p:txBody>
      </p:sp>
      <p:sp>
        <p:nvSpPr>
          <p:cNvPr id="84" name="Google Shape;84;p14"/>
          <p:cNvSpPr/>
          <p:nvPr/>
        </p:nvSpPr>
        <p:spPr>
          <a:xfrm>
            <a:off x="14620675" y="8601675"/>
            <a:ext cx="3667200" cy="16854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4"/>
          <p:cNvSpPr txBox="1"/>
          <p:nvPr/>
        </p:nvSpPr>
        <p:spPr>
          <a:xfrm>
            <a:off x="11748850" y="890050"/>
            <a:ext cx="5621100" cy="341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3000">
                <a:solidFill>
                  <a:srgbClr val="434343"/>
                </a:solidFill>
                <a:latin typeface="Montserrat"/>
                <a:ea typeface="Montserrat"/>
                <a:cs typeface="Montserrat"/>
                <a:sym typeface="Montserrat"/>
              </a:rPr>
              <a:t>Please print this resource if you are able to and use it to record your answers. The audio for the listening section of the test is available in the online worksheet.</a:t>
            </a:r>
            <a:endParaRPr b="1" sz="3000">
              <a:solidFill>
                <a:srgbClr val="434343"/>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46" name="Google Shape;146;p23"/>
          <p:cNvSpPr txBox="1"/>
          <p:nvPr/>
        </p:nvSpPr>
        <p:spPr>
          <a:xfrm>
            <a:off x="1225675" y="130525"/>
            <a:ext cx="13548300" cy="2430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None/>
            </a:pPr>
            <a:r>
              <a:rPr lang="en-GB"/>
              <a:t>Now read the general information about the town, and answer the questions that follow.</a:t>
            </a:r>
            <a:endParaRPr/>
          </a:p>
        </p:txBody>
      </p:sp>
      <p:sp>
        <p:nvSpPr>
          <p:cNvPr id="147" name="Google Shape;147;p23"/>
          <p:cNvSpPr txBox="1"/>
          <p:nvPr/>
        </p:nvSpPr>
        <p:spPr>
          <a:xfrm>
            <a:off x="1225675" y="3414400"/>
            <a:ext cx="13854600" cy="35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t/>
            </a:r>
            <a:endParaRPr sz="1100"/>
          </a:p>
        </p:txBody>
      </p:sp>
      <p:sp>
        <p:nvSpPr>
          <p:cNvPr id="148" name="Google Shape;148;p23"/>
          <p:cNvSpPr txBox="1"/>
          <p:nvPr/>
        </p:nvSpPr>
        <p:spPr>
          <a:xfrm>
            <a:off x="737400" y="890050"/>
            <a:ext cx="16813200" cy="16836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Reading comprehension</a:t>
            </a:r>
            <a:endParaRPr b="1" sz="40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br>
              <a:rPr lang="en-GB" sz="2800">
                <a:solidFill>
                  <a:schemeClr val="dk2"/>
                </a:solidFill>
                <a:latin typeface="Montserrat"/>
                <a:ea typeface="Montserrat"/>
                <a:cs typeface="Montserrat"/>
                <a:sym typeface="Montserrat"/>
              </a:rPr>
            </a:br>
            <a:r>
              <a:rPr lang="en-GB" sz="2800">
                <a:solidFill>
                  <a:schemeClr val="dk2"/>
                </a:solidFill>
                <a:latin typeface="Montserrat"/>
                <a:ea typeface="Montserrat"/>
                <a:cs typeface="Montserrat"/>
                <a:sym typeface="Montserrat"/>
              </a:rPr>
              <a:t>Read the general information about the town, and answer the questions that follow on the next two slides.</a:t>
            </a:r>
            <a:br>
              <a:rPr b="1" lang="en-GB" sz="4000">
                <a:solidFill>
                  <a:schemeClr val="dk2"/>
                </a:solidFill>
                <a:highlight>
                  <a:srgbClr val="FFFFFF"/>
                </a:highlight>
                <a:latin typeface="Montserrat"/>
                <a:ea typeface="Montserrat"/>
                <a:cs typeface="Montserrat"/>
                <a:sym typeface="Montserrat"/>
              </a:rPr>
            </a:br>
            <a:endParaRPr sz="28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t/>
            </a:r>
            <a:endParaRPr sz="3000">
              <a:solidFill>
                <a:schemeClr val="dk2"/>
              </a:solidFill>
              <a:latin typeface="Montserrat"/>
              <a:ea typeface="Montserrat"/>
              <a:cs typeface="Montserrat"/>
              <a:sym typeface="Montserrat"/>
            </a:endParaRPr>
          </a:p>
          <a:p>
            <a:pPr indent="0" lvl="0" marL="1260475" rtl="0" algn="l">
              <a:lnSpc>
                <a:spcPct val="200000"/>
              </a:lnSpc>
              <a:spcBef>
                <a:spcPts val="800"/>
              </a:spcBef>
              <a:spcAft>
                <a:spcPts val="800"/>
              </a:spcAft>
              <a:buNone/>
            </a:pPr>
            <a:r>
              <a:t/>
            </a:r>
            <a:endParaRPr b="1" sz="3500">
              <a:solidFill>
                <a:schemeClr val="dk2"/>
              </a:solidFill>
              <a:latin typeface="Montserrat"/>
              <a:ea typeface="Montserrat"/>
              <a:cs typeface="Montserrat"/>
              <a:sym typeface="Montserrat"/>
            </a:endParaRPr>
          </a:p>
        </p:txBody>
      </p:sp>
      <p:sp>
        <p:nvSpPr>
          <p:cNvPr id="149" name="Google Shape;149;p23"/>
          <p:cNvSpPr txBox="1"/>
          <p:nvPr/>
        </p:nvSpPr>
        <p:spPr>
          <a:xfrm>
            <a:off x="777400" y="3587875"/>
            <a:ext cx="16349700" cy="5906100"/>
          </a:xfrm>
          <a:prstGeom prst="rect">
            <a:avLst/>
          </a:prstGeom>
          <a:noFill/>
          <a:ln cap="flat" cmpd="sng" w="2857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07916"/>
              </a:lnSpc>
              <a:spcBef>
                <a:spcPts val="0"/>
              </a:spcBef>
              <a:spcAft>
                <a:spcPts val="0"/>
              </a:spcAft>
              <a:buNone/>
            </a:pPr>
            <a:r>
              <a:rPr b="1" lang="en-GB" sz="2700">
                <a:solidFill>
                  <a:schemeClr val="dk2"/>
                </a:solidFill>
                <a:latin typeface="Montserrat"/>
                <a:ea typeface="Montserrat"/>
                <a:cs typeface="Montserrat"/>
                <a:sym typeface="Montserrat"/>
              </a:rPr>
              <a:t>Voici des informations pour mieux organiser les vacances.</a:t>
            </a:r>
            <a:endParaRPr b="1" sz="27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rPr lang="en-GB" sz="2700">
                <a:solidFill>
                  <a:schemeClr val="dk2"/>
                </a:solidFill>
                <a:latin typeface="Montserrat"/>
                <a:ea typeface="Montserrat"/>
                <a:cs typeface="Montserrat"/>
                <a:sym typeface="Montserrat"/>
              </a:rPr>
              <a:t>Le café est excellent. Ici, on prépare des repas pour les événements</a:t>
            </a:r>
            <a:endParaRPr sz="27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rPr lang="en-GB" sz="2700">
                <a:solidFill>
                  <a:schemeClr val="dk2"/>
                </a:solidFill>
                <a:latin typeface="Montserrat"/>
                <a:ea typeface="Montserrat"/>
                <a:cs typeface="Montserrat"/>
                <a:sym typeface="Montserrat"/>
              </a:rPr>
              <a:t>nationaux. Ce mois, on a mangé de bons sandwichs pendant la Fête</a:t>
            </a:r>
            <a:endParaRPr sz="27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rPr lang="en-GB" sz="2700">
                <a:solidFill>
                  <a:schemeClr val="dk2"/>
                </a:solidFill>
                <a:latin typeface="Montserrat"/>
                <a:ea typeface="Montserrat"/>
                <a:cs typeface="Montserrat"/>
                <a:sym typeface="Montserrat"/>
              </a:rPr>
              <a:t>du pain, et on va très bientôt célébrer la Fête du fromage !</a:t>
            </a:r>
            <a:endParaRPr sz="27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rPr lang="en-GB" sz="2700">
                <a:solidFill>
                  <a:schemeClr val="dk2"/>
                </a:solidFill>
                <a:latin typeface="Montserrat"/>
                <a:ea typeface="Montserrat"/>
                <a:cs typeface="Montserrat"/>
                <a:sym typeface="Montserrat"/>
              </a:rPr>
              <a:t>Dans le parc, il y avait un restaurant, mais aujourd’hui vous trouvez des</a:t>
            </a:r>
            <a:endParaRPr sz="27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rPr lang="en-GB" sz="2700">
                <a:solidFill>
                  <a:schemeClr val="dk2"/>
                </a:solidFill>
                <a:latin typeface="Montserrat"/>
                <a:ea typeface="Montserrat"/>
                <a:cs typeface="Montserrat"/>
                <a:sym typeface="Montserrat"/>
              </a:rPr>
              <a:t>tables pour manger dehors. Il y a un cinéma aussi, mais notre théâtre a fermé </a:t>
            </a:r>
            <a:endParaRPr sz="27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rPr lang="en-GB" sz="2700">
                <a:solidFill>
                  <a:schemeClr val="dk2"/>
                </a:solidFill>
                <a:latin typeface="Montserrat"/>
                <a:ea typeface="Montserrat"/>
                <a:cs typeface="Montserrat"/>
                <a:sym typeface="Montserrat"/>
              </a:rPr>
              <a:t>l’année dernière.</a:t>
            </a:r>
            <a:endParaRPr sz="27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rPr lang="en-GB" sz="2700">
                <a:solidFill>
                  <a:schemeClr val="dk2"/>
                </a:solidFill>
                <a:latin typeface="Montserrat"/>
                <a:ea typeface="Montserrat"/>
                <a:cs typeface="Montserrat"/>
                <a:sym typeface="Montserrat"/>
              </a:rPr>
              <a:t>Il n’y a pas de neige à Saint-Clair-des-Monts en été, mais on peut faire des promenades sur les pistes. En hiver, on va organiser une compétition internationale de ski.</a:t>
            </a:r>
            <a:endParaRPr sz="2700">
              <a:solidFill>
                <a:schemeClr val="dk2"/>
              </a:solidFill>
              <a:latin typeface="Montserrat"/>
              <a:ea typeface="Montserrat"/>
              <a:cs typeface="Montserrat"/>
              <a:sym typeface="Montserrat"/>
            </a:endParaRPr>
          </a:p>
          <a:p>
            <a:pPr indent="0" lvl="0" marL="0" rtl="0" algn="l">
              <a:lnSpc>
                <a:spcPct val="107916"/>
              </a:lnSpc>
              <a:spcBef>
                <a:spcPts val="800"/>
              </a:spcBef>
              <a:spcAft>
                <a:spcPts val="800"/>
              </a:spcAft>
              <a:buNone/>
            </a:pPr>
            <a:r>
              <a:rPr lang="en-GB" sz="2700">
                <a:solidFill>
                  <a:schemeClr val="dk2"/>
                </a:solidFill>
                <a:latin typeface="Montserrat"/>
                <a:ea typeface="Montserrat"/>
                <a:cs typeface="Montserrat"/>
                <a:sym typeface="Montserrat"/>
              </a:rPr>
              <a:t>Il y a un lycée pour les élèves locaux, mais on doit aller à Chambéry (une autre ville près d’ici) pour aller à l’université.</a:t>
            </a:r>
            <a:endParaRPr sz="1300">
              <a:solidFill>
                <a:schemeClr val="dk2"/>
              </a:solidFill>
              <a:latin typeface="Montserrat"/>
              <a:ea typeface="Montserrat"/>
              <a:cs typeface="Montserrat"/>
              <a:sym typeface="Montserrat"/>
            </a:endParaRPr>
          </a:p>
        </p:txBody>
      </p:sp>
      <p:pic>
        <p:nvPicPr>
          <p:cNvPr id="150" name="Google Shape;150;p23"/>
          <p:cNvPicPr preferRelativeResize="0"/>
          <p:nvPr/>
        </p:nvPicPr>
        <p:blipFill>
          <a:blip r:embed="rId3">
            <a:alphaModFix/>
          </a:blip>
          <a:stretch>
            <a:fillRect/>
          </a:stretch>
        </p:blipFill>
        <p:spPr>
          <a:xfrm>
            <a:off x="14664400" y="3768400"/>
            <a:ext cx="1982850" cy="1982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4"/>
          <p:cNvSpPr txBox="1"/>
          <p:nvPr/>
        </p:nvSpPr>
        <p:spPr>
          <a:xfrm>
            <a:off x="737400" y="890050"/>
            <a:ext cx="168132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Reading comprehension</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B</a:t>
            </a:r>
            <a:br>
              <a:rPr b="1" lang="en-GB" sz="4000">
                <a:solidFill>
                  <a:schemeClr val="dk2"/>
                </a:solidFill>
                <a:highlight>
                  <a:srgbClr val="FFFFFF"/>
                </a:highlight>
                <a:latin typeface="Montserrat"/>
                <a:ea typeface="Montserrat"/>
                <a:cs typeface="Montserrat"/>
                <a:sym typeface="Montserrat"/>
              </a:rPr>
            </a:br>
            <a:endParaRPr b="1"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b="1" lang="en-GB" sz="3000">
                <a:solidFill>
                  <a:schemeClr val="dk2"/>
                </a:solidFill>
                <a:latin typeface="Montserrat"/>
                <a:ea typeface="Montserrat"/>
                <a:cs typeface="Montserrat"/>
                <a:sym typeface="Montserrat"/>
              </a:rPr>
              <a:t>Put a tick</a:t>
            </a:r>
            <a:r>
              <a:rPr lang="en-GB" sz="3000">
                <a:solidFill>
                  <a:schemeClr val="dk2"/>
                </a:solidFill>
                <a:latin typeface="Montserrat"/>
                <a:ea typeface="Montserrat"/>
                <a:cs typeface="Montserrat"/>
                <a:sym typeface="Montserrat"/>
              </a:rPr>
              <a:t> next to the things that </a:t>
            </a:r>
            <a:r>
              <a:rPr b="1" lang="en-GB" sz="3000">
                <a:solidFill>
                  <a:schemeClr val="dk2"/>
                </a:solidFill>
                <a:latin typeface="Montserrat"/>
                <a:ea typeface="Montserrat"/>
                <a:cs typeface="Montserrat"/>
                <a:sym typeface="Montserrat"/>
              </a:rPr>
              <a:t>can</a:t>
            </a:r>
            <a:r>
              <a:rPr lang="en-GB" sz="3000">
                <a:solidFill>
                  <a:schemeClr val="dk2"/>
                </a:solidFill>
                <a:latin typeface="Montserrat"/>
                <a:ea typeface="Montserrat"/>
                <a:cs typeface="Montserrat"/>
                <a:sym typeface="Montserrat"/>
              </a:rPr>
              <a:t> be found in Saint-Clair-des-Monts </a:t>
            </a:r>
            <a:r>
              <a:rPr b="1" lang="en-GB" sz="3000">
                <a:solidFill>
                  <a:schemeClr val="dk2"/>
                </a:solidFill>
                <a:latin typeface="Montserrat"/>
                <a:ea typeface="Montserrat"/>
                <a:cs typeface="Montserrat"/>
                <a:sym typeface="Montserrat"/>
              </a:rPr>
              <a:t>at the moment.</a:t>
            </a:r>
            <a:endParaRPr b="1" sz="3000">
              <a:solidFill>
                <a:schemeClr val="dk2"/>
              </a:solidFill>
              <a:latin typeface="Montserrat"/>
              <a:ea typeface="Montserrat"/>
              <a:cs typeface="Montserrat"/>
              <a:sym typeface="Montserrat"/>
            </a:endParaRPr>
          </a:p>
          <a:p>
            <a:pPr indent="0" lvl="0" marL="0" rtl="0" algn="l">
              <a:lnSpc>
                <a:spcPct val="107916"/>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1260475" rtl="0" algn="l">
              <a:lnSpc>
                <a:spcPct val="200000"/>
              </a:lnSpc>
              <a:spcBef>
                <a:spcPts val="800"/>
              </a:spcBef>
              <a:spcAft>
                <a:spcPts val="800"/>
              </a:spcAft>
              <a:buNone/>
            </a:pPr>
            <a:r>
              <a:t/>
            </a:r>
            <a:endParaRPr b="1" sz="3500">
              <a:solidFill>
                <a:schemeClr val="dk2"/>
              </a:solidFill>
              <a:latin typeface="Montserrat"/>
              <a:ea typeface="Montserrat"/>
              <a:cs typeface="Montserrat"/>
              <a:sym typeface="Montserrat"/>
            </a:endParaRPr>
          </a:p>
        </p:txBody>
      </p:sp>
      <p:graphicFrame>
        <p:nvGraphicFramePr>
          <p:cNvPr id="156" name="Google Shape;156;p24"/>
          <p:cNvGraphicFramePr/>
          <p:nvPr/>
        </p:nvGraphicFramePr>
        <p:xfrm>
          <a:off x="917950" y="4573625"/>
          <a:ext cx="3000000" cy="3000000"/>
        </p:xfrm>
        <a:graphic>
          <a:graphicData uri="http://schemas.openxmlformats.org/drawingml/2006/table">
            <a:tbl>
              <a:tblPr>
                <a:noFill/>
                <a:tableStyleId>{E720E4DD-9E41-40C6-AF17-E6E9FA7EF0B4}</a:tableStyleId>
              </a:tblPr>
              <a:tblGrid>
                <a:gridCol w="6104550"/>
                <a:gridCol w="937400"/>
                <a:gridCol w="1851950"/>
                <a:gridCol w="5944525"/>
                <a:gridCol w="937400"/>
              </a:tblGrid>
              <a:tr h="1088575">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a restaurant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snow</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088575">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picnic tables</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ski runs</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088575">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a cinema</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a high school</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088575">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a theatre</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a university</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5"/>
          <p:cNvSpPr txBox="1"/>
          <p:nvPr/>
        </p:nvSpPr>
        <p:spPr>
          <a:xfrm>
            <a:off x="737400" y="890050"/>
            <a:ext cx="168132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Reading comprehension</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C</a:t>
            </a:r>
            <a:br>
              <a:rPr b="1" lang="en-GB" sz="4000">
                <a:solidFill>
                  <a:schemeClr val="dk2"/>
                </a:solidFill>
                <a:highlight>
                  <a:srgbClr val="FFFFFF"/>
                </a:highlight>
                <a:latin typeface="Montserrat"/>
                <a:ea typeface="Montserrat"/>
                <a:cs typeface="Montserrat"/>
                <a:sym typeface="Montserrat"/>
              </a:rPr>
            </a:br>
            <a:endParaRPr b="1"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b="1" lang="en-GB" sz="3000">
                <a:solidFill>
                  <a:schemeClr val="dk2"/>
                </a:solidFill>
                <a:latin typeface="Montserrat"/>
                <a:ea typeface="Montserrat"/>
                <a:cs typeface="Montserrat"/>
                <a:sym typeface="Montserrat"/>
              </a:rPr>
              <a:t>Number these events</a:t>
            </a:r>
            <a:r>
              <a:rPr lang="en-GB" sz="3000">
                <a:solidFill>
                  <a:schemeClr val="dk2"/>
                </a:solidFill>
                <a:latin typeface="Montserrat"/>
                <a:ea typeface="Montserrat"/>
                <a:cs typeface="Montserrat"/>
                <a:sym typeface="Montserrat"/>
              </a:rPr>
              <a:t> in the order they happen. Write the numbers 1-4 in the </a:t>
            </a:r>
            <a:r>
              <a:rPr b="1" lang="en-GB" sz="3000">
                <a:solidFill>
                  <a:schemeClr val="dk2"/>
                </a:solidFill>
                <a:latin typeface="Montserrat"/>
                <a:ea typeface="Montserrat"/>
                <a:cs typeface="Montserrat"/>
                <a:sym typeface="Montserrat"/>
              </a:rPr>
              <a:t>boxes on the right </a:t>
            </a:r>
            <a:r>
              <a:rPr lang="en-GB" sz="3000">
                <a:solidFill>
                  <a:schemeClr val="dk2"/>
                </a:solidFill>
                <a:latin typeface="Montserrat"/>
                <a:ea typeface="Montserrat"/>
                <a:cs typeface="Montserrat"/>
                <a:sym typeface="Montserrat"/>
              </a:rPr>
              <a:t>(1= happened first, 4 = will happen last).</a:t>
            </a:r>
            <a:endParaRPr b="1" sz="3000">
              <a:solidFill>
                <a:schemeClr val="dk2"/>
              </a:solidFill>
              <a:latin typeface="Montserrat"/>
              <a:ea typeface="Montserrat"/>
              <a:cs typeface="Montserrat"/>
              <a:sym typeface="Montserrat"/>
            </a:endParaRPr>
          </a:p>
          <a:p>
            <a:pPr indent="0" lvl="0" marL="0" rtl="0" algn="l">
              <a:lnSpc>
                <a:spcPct val="107916"/>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1260475" rtl="0" algn="l">
              <a:lnSpc>
                <a:spcPct val="200000"/>
              </a:lnSpc>
              <a:spcBef>
                <a:spcPts val="800"/>
              </a:spcBef>
              <a:spcAft>
                <a:spcPts val="800"/>
              </a:spcAft>
              <a:buNone/>
            </a:pPr>
            <a:r>
              <a:t/>
            </a:r>
            <a:endParaRPr b="1" sz="3500">
              <a:solidFill>
                <a:schemeClr val="dk2"/>
              </a:solidFill>
              <a:latin typeface="Montserrat"/>
              <a:ea typeface="Montserrat"/>
              <a:cs typeface="Montserrat"/>
              <a:sym typeface="Montserrat"/>
            </a:endParaRPr>
          </a:p>
        </p:txBody>
      </p:sp>
      <p:graphicFrame>
        <p:nvGraphicFramePr>
          <p:cNvPr id="162" name="Google Shape;162;p25"/>
          <p:cNvGraphicFramePr/>
          <p:nvPr/>
        </p:nvGraphicFramePr>
        <p:xfrm>
          <a:off x="3974513" y="4836275"/>
          <a:ext cx="3000000" cy="3000000"/>
        </p:xfrm>
        <a:graphic>
          <a:graphicData uri="http://schemas.openxmlformats.org/drawingml/2006/table">
            <a:tbl>
              <a:tblPr>
                <a:noFill/>
                <a:tableStyleId>{E720E4DD-9E41-40C6-AF17-E6E9FA7EF0B4}</a:tableStyleId>
              </a:tblPr>
              <a:tblGrid>
                <a:gridCol w="8447825"/>
                <a:gridCol w="1243150"/>
              </a:tblGrid>
              <a:tr h="1077650">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the closure of the theatre</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077650">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the bread festival</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077650">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the cheese festival</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077650">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the international ski competition</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6"/>
          <p:cNvSpPr txBox="1"/>
          <p:nvPr/>
        </p:nvSpPr>
        <p:spPr>
          <a:xfrm>
            <a:off x="3532950" y="3720175"/>
            <a:ext cx="112221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6000">
                <a:solidFill>
                  <a:schemeClr val="dk2"/>
                </a:solidFill>
                <a:latin typeface="Montserrat"/>
                <a:ea typeface="Montserrat"/>
                <a:cs typeface="Montserrat"/>
                <a:sym typeface="Montserrat"/>
              </a:rPr>
              <a:t>SECTION C - WRITING</a:t>
            </a:r>
            <a:endParaRPr b="1" sz="6000">
              <a:solidFill>
                <a:schemeClr val="dk2"/>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7"/>
          <p:cNvSpPr txBox="1"/>
          <p:nvPr/>
        </p:nvSpPr>
        <p:spPr>
          <a:xfrm>
            <a:off x="737400" y="890050"/>
            <a:ext cx="168132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Writing</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A</a:t>
            </a:r>
            <a:endParaRPr b="1" sz="40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4700">
              <a:solidFill>
                <a:schemeClr val="dk2"/>
              </a:solidFill>
              <a:highlight>
                <a:schemeClr val="lt1"/>
              </a:highlight>
              <a:latin typeface="Montserrat"/>
              <a:ea typeface="Montserrat"/>
              <a:cs typeface="Montserrat"/>
              <a:sym typeface="Montserrat"/>
            </a:endParaRPr>
          </a:p>
          <a:p>
            <a:pPr indent="0" lvl="0" marL="0" rtl="0" algn="l">
              <a:spcBef>
                <a:spcPts val="800"/>
              </a:spcBef>
              <a:spcAft>
                <a:spcPts val="0"/>
              </a:spcAft>
              <a:buNone/>
            </a:pPr>
            <a:r>
              <a:rPr lang="en-GB" sz="3000">
                <a:solidFill>
                  <a:schemeClr val="dk2"/>
                </a:solidFill>
                <a:latin typeface="Montserrat"/>
                <a:ea typeface="Montserrat"/>
                <a:cs typeface="Montserrat"/>
                <a:sym typeface="Montserrat"/>
              </a:rPr>
              <a:t>On the next slide, </a:t>
            </a:r>
            <a:r>
              <a:rPr b="1" lang="en-GB" sz="3000">
                <a:solidFill>
                  <a:schemeClr val="dk2"/>
                </a:solidFill>
                <a:latin typeface="Montserrat"/>
                <a:ea typeface="Montserrat"/>
                <a:cs typeface="Montserrat"/>
                <a:sym typeface="Montserrat"/>
              </a:rPr>
              <a:t>look </a:t>
            </a:r>
            <a:r>
              <a:rPr lang="en-GB" sz="3000">
                <a:solidFill>
                  <a:schemeClr val="dk2"/>
                </a:solidFill>
                <a:latin typeface="Montserrat"/>
                <a:ea typeface="Montserrat"/>
                <a:cs typeface="Montserrat"/>
                <a:sym typeface="Montserrat"/>
              </a:rPr>
              <a:t>at the picture and </a:t>
            </a:r>
            <a:r>
              <a:rPr b="1" lang="en-GB" sz="3000">
                <a:solidFill>
                  <a:schemeClr val="dk2"/>
                </a:solidFill>
                <a:latin typeface="Montserrat"/>
                <a:ea typeface="Montserrat"/>
                <a:cs typeface="Montserrat"/>
                <a:sym typeface="Montserrat"/>
              </a:rPr>
              <a:t>complete the missing words</a:t>
            </a:r>
            <a:r>
              <a:rPr lang="en-GB" sz="3000">
                <a:solidFill>
                  <a:schemeClr val="dk2"/>
                </a:solidFill>
                <a:latin typeface="Montserrat"/>
                <a:ea typeface="Montserrat"/>
                <a:cs typeface="Montserrat"/>
                <a:sym typeface="Montserrat"/>
              </a:rPr>
              <a:t> in the text.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3000">
                <a:solidFill>
                  <a:schemeClr val="dk2"/>
                </a:solidFill>
                <a:latin typeface="Montserrat"/>
                <a:ea typeface="Montserrat"/>
                <a:cs typeface="Montserrat"/>
                <a:sym typeface="Montserrat"/>
              </a:rPr>
              <a:t>The number of gaps tells you how many letters are missing.</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1260475"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2"/>
                </a:solidFill>
              </a:rPr>
              <a:t>‹#›</a:t>
            </a:fld>
            <a:endParaRPr>
              <a:solidFill>
                <a:schemeClr val="dk2"/>
              </a:solidFill>
            </a:endParaRPr>
          </a:p>
        </p:txBody>
      </p:sp>
      <p:pic>
        <p:nvPicPr>
          <p:cNvPr id="178" name="Google Shape;178;p28"/>
          <p:cNvPicPr preferRelativeResize="0"/>
          <p:nvPr/>
        </p:nvPicPr>
        <p:blipFill rotWithShape="1">
          <a:blip r:embed="rId3">
            <a:alphaModFix/>
          </a:blip>
          <a:srcRect b="0" l="0" r="9082" t="0"/>
          <a:stretch/>
        </p:blipFill>
        <p:spPr>
          <a:xfrm>
            <a:off x="503400" y="1478950"/>
            <a:ext cx="9468000" cy="7329100"/>
          </a:xfrm>
          <a:prstGeom prst="rect">
            <a:avLst/>
          </a:prstGeom>
          <a:noFill/>
          <a:ln>
            <a:noFill/>
          </a:ln>
        </p:spPr>
      </p:pic>
      <p:sp>
        <p:nvSpPr>
          <p:cNvPr id="179" name="Google Shape;179;p28"/>
          <p:cNvSpPr txBox="1"/>
          <p:nvPr/>
        </p:nvSpPr>
        <p:spPr>
          <a:xfrm>
            <a:off x="10111900" y="1357000"/>
            <a:ext cx="7572900" cy="8319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Léa ne v_ pas à l’école aujourd’hui parce qu’elle est m_ _ _ _ _ . Elle l_ _ un peu de son livre, mais elle doit d_ _ _ _ _.</a:t>
            </a:r>
            <a:endParaRPr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La f_ _ _ _ _ _ de Léa habite dans un petit a__ _ _ _ _ _ _ _ _ à Paris. Par la grande</a:t>
            </a:r>
            <a:endParaRPr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f _ _ _ _ _ _, on peut regarder les oiseaux dans l’a_ _ _ _.</a:t>
            </a:r>
            <a:endParaRPr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La mère de Léa p _ _ _ _  une chemise</a:t>
            </a:r>
            <a:endParaRPr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n_ _ _ _. Elle apporte un t _ _ pour Léa, mais Léa ne v_ _ _ pas boire en ce moment.</a:t>
            </a:r>
            <a:endParaRPr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1200"/>
              </a:spcAft>
              <a:buNone/>
            </a:pP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9"/>
          <p:cNvSpPr txBox="1"/>
          <p:nvPr/>
        </p:nvSpPr>
        <p:spPr>
          <a:xfrm>
            <a:off x="737400" y="890050"/>
            <a:ext cx="168132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Writing</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B</a:t>
            </a:r>
            <a:endParaRPr b="1" sz="40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2800">
              <a:solidFill>
                <a:schemeClr val="dk2"/>
              </a:solidFill>
              <a:highlight>
                <a:schemeClr val="lt1"/>
              </a:highlight>
              <a:latin typeface="Montserrat"/>
              <a:ea typeface="Montserrat"/>
              <a:cs typeface="Montserrat"/>
              <a:sym typeface="Montserrat"/>
            </a:endParaRPr>
          </a:p>
          <a:p>
            <a:pPr indent="0" lvl="0" marL="0" rtl="0" algn="l">
              <a:spcBef>
                <a:spcPts val="800"/>
              </a:spcBef>
              <a:spcAft>
                <a:spcPts val="0"/>
              </a:spcAft>
              <a:buNone/>
            </a:pPr>
            <a:r>
              <a:rPr lang="en-GB" sz="2800">
                <a:solidFill>
                  <a:schemeClr val="dk2"/>
                </a:solidFill>
                <a:latin typeface="Montserrat"/>
                <a:ea typeface="Montserrat"/>
                <a:cs typeface="Montserrat"/>
                <a:sym typeface="Montserrat"/>
              </a:rPr>
              <a:t>What happened </a:t>
            </a:r>
            <a:r>
              <a:rPr b="1" lang="en-GB" sz="2800">
                <a:solidFill>
                  <a:schemeClr val="dk2"/>
                </a:solidFill>
                <a:latin typeface="Montserrat"/>
                <a:ea typeface="Montserrat"/>
                <a:cs typeface="Montserrat"/>
                <a:sym typeface="Montserrat"/>
              </a:rPr>
              <a:t>last week?</a:t>
            </a:r>
            <a:r>
              <a:rPr lang="en-GB" sz="2800">
                <a:solidFill>
                  <a:schemeClr val="dk2"/>
                </a:solidFill>
                <a:latin typeface="Montserrat"/>
                <a:ea typeface="Montserrat"/>
                <a:cs typeface="Montserrat"/>
                <a:sym typeface="Montserrat"/>
              </a:rPr>
              <a:t> What will happen </a:t>
            </a:r>
            <a:r>
              <a:rPr b="1" lang="en-GB" sz="2800">
                <a:solidFill>
                  <a:schemeClr val="dk2"/>
                </a:solidFill>
                <a:latin typeface="Montserrat"/>
                <a:ea typeface="Montserrat"/>
                <a:cs typeface="Montserrat"/>
                <a:sym typeface="Montserrat"/>
              </a:rPr>
              <a:t>next week?</a:t>
            </a:r>
            <a:endParaRPr b="1"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b="1" lang="en-GB" sz="2800">
                <a:solidFill>
                  <a:schemeClr val="dk2"/>
                </a:solidFill>
                <a:latin typeface="Montserrat"/>
                <a:ea typeface="Montserrat"/>
                <a:cs typeface="Montserrat"/>
                <a:sym typeface="Montserrat"/>
              </a:rPr>
              <a:t> </a:t>
            </a:r>
            <a:endParaRPr b="1"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On the next slide, write </a:t>
            </a:r>
            <a:r>
              <a:rPr b="1" lang="en-GB" sz="2800">
                <a:solidFill>
                  <a:schemeClr val="dk2"/>
                </a:solidFill>
                <a:latin typeface="Montserrat"/>
                <a:ea typeface="Montserrat"/>
                <a:cs typeface="Montserrat"/>
                <a:sym typeface="Montserrat"/>
              </a:rPr>
              <a:t>between one and three sentences</a:t>
            </a:r>
            <a:r>
              <a:rPr lang="en-GB" sz="2800">
                <a:solidFill>
                  <a:schemeClr val="dk2"/>
                </a:solidFill>
                <a:latin typeface="Montserrat"/>
                <a:ea typeface="Montserrat"/>
                <a:cs typeface="Montserrat"/>
                <a:sym typeface="Montserrat"/>
              </a:rPr>
              <a:t> in French for </a:t>
            </a:r>
            <a:r>
              <a:rPr b="1" lang="en-GB" sz="2800">
                <a:solidFill>
                  <a:schemeClr val="dk2"/>
                </a:solidFill>
                <a:latin typeface="Montserrat"/>
                <a:ea typeface="Montserrat"/>
                <a:cs typeface="Montserrat"/>
                <a:sym typeface="Montserrat"/>
              </a:rPr>
              <a:t>each picture</a:t>
            </a:r>
            <a:r>
              <a:rPr lang="en-GB" sz="2800">
                <a:solidFill>
                  <a:schemeClr val="dk2"/>
                </a:solidFill>
                <a:latin typeface="Montserrat"/>
                <a:ea typeface="Montserrat"/>
                <a:cs typeface="Montserrat"/>
                <a:sym typeface="Montserrat"/>
              </a:rPr>
              <a:t>. Write your sentences in the </a:t>
            </a:r>
            <a:r>
              <a:rPr b="1" lang="en-GB" sz="2800">
                <a:solidFill>
                  <a:schemeClr val="dk2"/>
                </a:solidFill>
                <a:latin typeface="Montserrat"/>
                <a:ea typeface="Montserrat"/>
                <a:cs typeface="Montserrat"/>
                <a:sym typeface="Montserrat"/>
              </a:rPr>
              <a:t>blank box on the right. </a:t>
            </a:r>
            <a:r>
              <a:rPr lang="en-GB" sz="2800">
                <a:solidFill>
                  <a:schemeClr val="dk2"/>
                </a:solidFill>
                <a:latin typeface="Montserrat"/>
                <a:ea typeface="Montserrat"/>
                <a:cs typeface="Montserrat"/>
                <a:sym typeface="Montserrat"/>
              </a:rPr>
              <a:t>Use </a:t>
            </a:r>
            <a:r>
              <a:rPr b="1" lang="en-GB" sz="2800">
                <a:solidFill>
                  <a:schemeClr val="dk2"/>
                </a:solidFill>
                <a:latin typeface="Montserrat"/>
                <a:ea typeface="Montserrat"/>
                <a:cs typeface="Montserrat"/>
                <a:sym typeface="Montserrat"/>
              </a:rPr>
              <a:t>all</a:t>
            </a:r>
            <a:r>
              <a:rPr lang="en-GB" sz="2800">
                <a:solidFill>
                  <a:schemeClr val="dk2"/>
                </a:solidFill>
                <a:latin typeface="Montserrat"/>
                <a:ea typeface="Montserrat"/>
                <a:cs typeface="Montserrat"/>
                <a:sym typeface="Montserrat"/>
              </a:rPr>
              <a:t> </a:t>
            </a:r>
            <a:r>
              <a:rPr b="1" lang="en-GB" sz="2800">
                <a:solidFill>
                  <a:schemeClr val="dk2"/>
                </a:solidFill>
                <a:latin typeface="Montserrat"/>
                <a:ea typeface="Montserrat"/>
                <a:cs typeface="Montserrat"/>
                <a:sym typeface="Montserrat"/>
              </a:rPr>
              <a:t>of the French words</a:t>
            </a:r>
            <a:r>
              <a:rPr lang="en-GB" sz="2800">
                <a:solidFill>
                  <a:schemeClr val="dk2"/>
                </a:solidFill>
                <a:latin typeface="Montserrat"/>
                <a:ea typeface="Montserrat"/>
                <a:cs typeface="Montserrat"/>
                <a:sym typeface="Montserrat"/>
              </a:rPr>
              <a:t> under the boxes.</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Try to </a:t>
            </a:r>
            <a:r>
              <a:rPr b="1" lang="en-GB" sz="2800">
                <a:solidFill>
                  <a:schemeClr val="dk2"/>
                </a:solidFill>
                <a:latin typeface="Montserrat"/>
                <a:ea typeface="Montserrat"/>
                <a:cs typeface="Montserrat"/>
                <a:sym typeface="Montserrat"/>
              </a:rPr>
              <a:t>show that you know what the words</a:t>
            </a:r>
            <a:r>
              <a:rPr lang="en-GB" sz="2800">
                <a:solidFill>
                  <a:schemeClr val="dk2"/>
                </a:solidFill>
                <a:latin typeface="Montserrat"/>
                <a:ea typeface="Montserrat"/>
                <a:cs typeface="Montserrat"/>
                <a:sym typeface="Montserrat"/>
              </a:rPr>
              <a:t> mean by writing </a:t>
            </a:r>
            <a:r>
              <a:rPr b="1" lang="en-GB" sz="2800">
                <a:solidFill>
                  <a:schemeClr val="dk2"/>
                </a:solidFill>
                <a:latin typeface="Montserrat"/>
                <a:ea typeface="Montserrat"/>
                <a:cs typeface="Montserrat"/>
                <a:sym typeface="Montserrat"/>
              </a:rPr>
              <a:t>full</a:t>
            </a:r>
            <a:r>
              <a:rPr lang="en-GB" sz="2800">
                <a:solidFill>
                  <a:schemeClr val="dk2"/>
                </a:solidFill>
                <a:latin typeface="Montserrat"/>
                <a:ea typeface="Montserrat"/>
                <a:cs typeface="Montserrat"/>
                <a:sym typeface="Montserrat"/>
              </a:rPr>
              <a:t>, </a:t>
            </a:r>
            <a:r>
              <a:rPr b="1" lang="en-GB" sz="2800">
                <a:solidFill>
                  <a:schemeClr val="dk2"/>
                </a:solidFill>
                <a:latin typeface="Montserrat"/>
                <a:ea typeface="Montserrat"/>
                <a:cs typeface="Montserrat"/>
                <a:sym typeface="Montserrat"/>
              </a:rPr>
              <a:t>interesting</a:t>
            </a:r>
            <a:r>
              <a:rPr lang="en-GB" sz="2800">
                <a:solidFill>
                  <a:schemeClr val="dk2"/>
                </a:solidFill>
                <a:latin typeface="Montserrat"/>
                <a:ea typeface="Montserrat"/>
                <a:cs typeface="Montserrat"/>
                <a:sym typeface="Montserrat"/>
              </a:rPr>
              <a:t>, and </a:t>
            </a:r>
            <a:r>
              <a:rPr b="1" lang="en-GB" sz="2800">
                <a:solidFill>
                  <a:schemeClr val="dk2"/>
                </a:solidFill>
                <a:latin typeface="Montserrat"/>
                <a:ea typeface="Montserrat"/>
                <a:cs typeface="Montserrat"/>
                <a:sym typeface="Montserrat"/>
              </a:rPr>
              <a:t>varied</a:t>
            </a:r>
            <a:r>
              <a:rPr lang="en-GB" sz="2800">
                <a:solidFill>
                  <a:schemeClr val="dk2"/>
                </a:solidFill>
                <a:latin typeface="Montserrat"/>
                <a:ea typeface="Montserrat"/>
                <a:cs typeface="Montserrat"/>
                <a:sym typeface="Montserrat"/>
              </a:rPr>
              <a:t> sentences that make sense. You can use your imagination if you like!</a:t>
            </a:r>
            <a:endParaRPr sz="28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8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1260475"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graphicFrame>
        <p:nvGraphicFramePr>
          <p:cNvPr id="190" name="Google Shape;190;p30"/>
          <p:cNvGraphicFramePr/>
          <p:nvPr/>
        </p:nvGraphicFramePr>
        <p:xfrm>
          <a:off x="917950" y="5113825"/>
          <a:ext cx="3000000" cy="3000000"/>
        </p:xfrm>
        <a:graphic>
          <a:graphicData uri="http://schemas.openxmlformats.org/drawingml/2006/table">
            <a:tbl>
              <a:tblPr>
                <a:noFill/>
                <a:tableStyleId>{E720E4DD-9E41-40C6-AF17-E6E9FA7EF0B4}</a:tableStyleId>
              </a:tblPr>
              <a:tblGrid>
                <a:gridCol w="4125325"/>
                <a:gridCol w="10435150"/>
              </a:tblGrid>
              <a:tr h="190500">
                <a:tc gridSpan="2">
                  <a:txBody>
                    <a:bodyPr/>
                    <a:lstStyle/>
                    <a:p>
                      <a:pPr indent="0" lvl="0" marL="0" rtl="0" algn="l">
                        <a:lnSpc>
                          <a:spcPct val="115000"/>
                        </a:lnSpc>
                        <a:spcBef>
                          <a:spcPts val="1200"/>
                        </a:spcBef>
                        <a:spcAft>
                          <a:spcPts val="0"/>
                        </a:spcAft>
                        <a:buNone/>
                      </a:pPr>
                      <a:r>
                        <a:rPr b="1" lang="en-GB" sz="2800">
                          <a:solidFill>
                            <a:schemeClr val="dk2"/>
                          </a:solidFill>
                          <a:latin typeface="Montserrat"/>
                          <a:ea typeface="Montserrat"/>
                          <a:cs typeface="Montserrat"/>
                          <a:sym typeface="Montserrat"/>
                        </a:rPr>
                        <a:t>2. Next week</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hMerge="1"/>
              </a:tr>
              <a:tr h="1152525">
                <a:tc rowSpan="2">
                  <a:txBody>
                    <a:bodyPr/>
                    <a:lstStyle/>
                    <a:p>
                      <a:pPr indent="0" lvl="0" marL="0" rtl="0" algn="l">
                        <a:spcBef>
                          <a:spcPts val="0"/>
                        </a:spcBef>
                        <a:spcAft>
                          <a:spcPts val="0"/>
                        </a:spcAft>
                        <a:buNone/>
                      </a:pPr>
                      <a:r>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t/>
                      </a:r>
                      <a:endParaRPr sz="2800">
                        <a:solidFill>
                          <a:schemeClr val="dk2"/>
                        </a:solidFill>
                        <a:latin typeface="Montserrat"/>
                        <a:ea typeface="Montserrat"/>
                        <a:cs typeface="Montserrat"/>
                        <a:sym typeface="Montserrat"/>
                      </a:endParaRPr>
                    </a:p>
                    <a:p>
                      <a:pPr indent="0" lvl="0" marL="0" rtl="0" algn="ctr">
                        <a:lnSpc>
                          <a:spcPct val="115000"/>
                        </a:lnSpc>
                        <a:spcBef>
                          <a:spcPts val="1200"/>
                        </a:spcBef>
                        <a:spcAft>
                          <a:spcPts val="0"/>
                        </a:spcAft>
                        <a:buNone/>
                      </a:pPr>
                      <a:r>
                        <a:t/>
                      </a:r>
                      <a:endParaRPr b="1" sz="2800">
                        <a:solidFill>
                          <a:schemeClr val="dk2"/>
                        </a:solidFill>
                        <a:latin typeface="Montserrat"/>
                        <a:ea typeface="Montserrat"/>
                        <a:cs typeface="Montserrat"/>
                        <a:sym typeface="Montserrat"/>
                      </a:endParaRPr>
                    </a:p>
                    <a:p>
                      <a:pPr indent="0" lvl="0" marL="0" rtl="0" algn="ctr">
                        <a:lnSpc>
                          <a:spcPct val="115000"/>
                        </a:lnSpc>
                        <a:spcBef>
                          <a:spcPts val="1200"/>
                        </a:spcBef>
                        <a:spcAft>
                          <a:spcPts val="0"/>
                        </a:spcAft>
                        <a:buNone/>
                      </a:pPr>
                      <a:r>
                        <a:t/>
                      </a:r>
                      <a:endParaRPr b="1" sz="2800">
                        <a:solidFill>
                          <a:schemeClr val="dk2"/>
                        </a:solidFill>
                        <a:latin typeface="Montserrat"/>
                        <a:ea typeface="Montserrat"/>
                        <a:cs typeface="Montserrat"/>
                        <a:sym typeface="Montserrat"/>
                      </a:endParaRPr>
                    </a:p>
                    <a:p>
                      <a:pPr indent="0" lvl="0" marL="0" rtl="0" algn="ctr">
                        <a:lnSpc>
                          <a:spcPct val="115000"/>
                        </a:lnSpc>
                        <a:spcBef>
                          <a:spcPts val="1200"/>
                        </a:spcBef>
                        <a:spcAft>
                          <a:spcPts val="0"/>
                        </a:spcAft>
                        <a:buNone/>
                      </a:pPr>
                      <a:r>
                        <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90500">
                <a:tc vMerge="1"/>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jeudi  /  l’hôpital  /  rester  /  son OR sa OR ses</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graphicFrame>
        <p:nvGraphicFramePr>
          <p:cNvPr id="191" name="Google Shape;191;p30"/>
          <p:cNvGraphicFramePr/>
          <p:nvPr/>
        </p:nvGraphicFramePr>
        <p:xfrm>
          <a:off x="917950" y="541825"/>
          <a:ext cx="3000000" cy="3000000"/>
        </p:xfrm>
        <a:graphic>
          <a:graphicData uri="http://schemas.openxmlformats.org/drawingml/2006/table">
            <a:tbl>
              <a:tblPr>
                <a:noFill/>
                <a:tableStyleId>{E720E4DD-9E41-40C6-AF17-E6E9FA7EF0B4}</a:tableStyleId>
              </a:tblPr>
              <a:tblGrid>
                <a:gridCol w="4125325"/>
                <a:gridCol w="10435150"/>
              </a:tblGrid>
              <a:tr h="190500">
                <a:tc gridSpan="2">
                  <a:txBody>
                    <a:bodyPr/>
                    <a:lstStyle/>
                    <a:p>
                      <a:pPr indent="0" lvl="0" marL="0" rtl="0" algn="l">
                        <a:lnSpc>
                          <a:spcPct val="115000"/>
                        </a:lnSpc>
                        <a:spcBef>
                          <a:spcPts val="1200"/>
                        </a:spcBef>
                        <a:spcAft>
                          <a:spcPts val="0"/>
                        </a:spcAft>
                        <a:buNone/>
                      </a:pPr>
                      <a:r>
                        <a:rPr b="1" lang="en-GB" sz="2800">
                          <a:solidFill>
                            <a:schemeClr val="dk2"/>
                          </a:solidFill>
                          <a:latin typeface="Montserrat"/>
                          <a:ea typeface="Montserrat"/>
                          <a:cs typeface="Montserrat"/>
                          <a:sym typeface="Montserrat"/>
                        </a:rPr>
                        <a:t>1.</a:t>
                      </a:r>
                      <a:r>
                        <a:rPr b="1" lang="en-GB" sz="2800">
                          <a:solidFill>
                            <a:schemeClr val="dk2"/>
                          </a:solidFill>
                          <a:latin typeface="Montserrat"/>
                          <a:ea typeface="Montserrat"/>
                          <a:cs typeface="Montserrat"/>
                          <a:sym typeface="Montserrat"/>
                        </a:rPr>
                        <a:t> Last week</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hMerge="1"/>
              </a:tr>
              <a:tr h="1152525">
                <a:tc rowSpan="2">
                  <a:txBody>
                    <a:bodyPr/>
                    <a:lstStyle/>
                    <a:p>
                      <a:pPr indent="0" lvl="0" marL="0" rtl="0" algn="l">
                        <a:spcBef>
                          <a:spcPts val="0"/>
                        </a:spcBef>
                        <a:spcAft>
                          <a:spcPts val="0"/>
                        </a:spcAft>
                        <a:buNone/>
                      </a:pPr>
                      <a:r>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t/>
                      </a:r>
                      <a:endParaRPr sz="2800">
                        <a:solidFill>
                          <a:schemeClr val="dk2"/>
                        </a:solidFill>
                        <a:latin typeface="Montserrat"/>
                        <a:ea typeface="Montserrat"/>
                        <a:cs typeface="Montserrat"/>
                        <a:sym typeface="Montserrat"/>
                      </a:endParaRPr>
                    </a:p>
                    <a:p>
                      <a:pPr indent="0" lvl="0" marL="0" rtl="0" algn="ctr">
                        <a:lnSpc>
                          <a:spcPct val="115000"/>
                        </a:lnSpc>
                        <a:spcBef>
                          <a:spcPts val="1200"/>
                        </a:spcBef>
                        <a:spcAft>
                          <a:spcPts val="0"/>
                        </a:spcAft>
                        <a:buNone/>
                      </a:pPr>
                      <a:r>
                        <a:t/>
                      </a:r>
                      <a:endParaRPr b="1" sz="2800">
                        <a:solidFill>
                          <a:schemeClr val="dk2"/>
                        </a:solidFill>
                        <a:latin typeface="Montserrat"/>
                        <a:ea typeface="Montserrat"/>
                        <a:cs typeface="Montserrat"/>
                        <a:sym typeface="Montserrat"/>
                      </a:endParaRPr>
                    </a:p>
                    <a:p>
                      <a:pPr indent="0" lvl="0" marL="0" rtl="0" algn="ctr">
                        <a:lnSpc>
                          <a:spcPct val="115000"/>
                        </a:lnSpc>
                        <a:spcBef>
                          <a:spcPts val="1200"/>
                        </a:spcBef>
                        <a:spcAft>
                          <a:spcPts val="0"/>
                        </a:spcAft>
                        <a:buNone/>
                      </a:pPr>
                      <a:r>
                        <a:t/>
                      </a:r>
                      <a:endParaRPr b="1" sz="2800">
                        <a:solidFill>
                          <a:schemeClr val="dk2"/>
                        </a:solidFill>
                        <a:latin typeface="Montserrat"/>
                        <a:ea typeface="Montserrat"/>
                        <a:cs typeface="Montserrat"/>
                        <a:sym typeface="Montserrat"/>
                      </a:endParaRPr>
                    </a:p>
                    <a:p>
                      <a:pPr indent="0" lvl="0" marL="0" rtl="0" algn="ctr">
                        <a:lnSpc>
                          <a:spcPct val="115000"/>
                        </a:lnSpc>
                        <a:spcBef>
                          <a:spcPts val="1200"/>
                        </a:spcBef>
                        <a:spcAft>
                          <a:spcPts val="0"/>
                        </a:spcAft>
                        <a:buNone/>
                      </a:pPr>
                      <a:r>
                        <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90500">
                <a:tc vMerge="1"/>
                <a:tc>
                  <a:txBody>
                    <a:bodyPr/>
                    <a:lstStyle/>
                    <a:p>
                      <a:pPr indent="0" lvl="0" marL="0" rtl="0" algn="ctr">
                        <a:lnSpc>
                          <a:spcPct val="115000"/>
                        </a:lnSpc>
                        <a:spcBef>
                          <a:spcPts val="1200"/>
                        </a:spcBef>
                        <a:spcAft>
                          <a:spcPts val="0"/>
                        </a:spcAft>
                        <a:buNone/>
                      </a:pPr>
                      <a:r>
                        <a:rPr b="1" lang="en-GB" sz="2800">
                          <a:solidFill>
                            <a:schemeClr val="dk2"/>
                          </a:solidFill>
                          <a:latin typeface="Montserrat"/>
                          <a:ea typeface="Montserrat"/>
                          <a:cs typeface="Montserrat"/>
                          <a:sym typeface="Montserrat"/>
                        </a:rPr>
                        <a:t>travailler  /  l’examen  /  dur  /  note</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pic>
        <p:nvPicPr>
          <p:cNvPr id="192" name="Google Shape;192;p30"/>
          <p:cNvPicPr preferRelativeResize="0"/>
          <p:nvPr/>
        </p:nvPicPr>
        <p:blipFill>
          <a:blip r:embed="rId3">
            <a:alphaModFix/>
          </a:blip>
          <a:stretch>
            <a:fillRect/>
          </a:stretch>
        </p:blipFill>
        <p:spPr>
          <a:xfrm>
            <a:off x="1026576" y="1743989"/>
            <a:ext cx="3901800" cy="2741265"/>
          </a:xfrm>
          <a:prstGeom prst="rect">
            <a:avLst/>
          </a:prstGeom>
          <a:noFill/>
          <a:ln>
            <a:noFill/>
          </a:ln>
        </p:spPr>
      </p:pic>
      <p:pic>
        <p:nvPicPr>
          <p:cNvPr id="193" name="Google Shape;193;p30"/>
          <p:cNvPicPr preferRelativeResize="0"/>
          <p:nvPr/>
        </p:nvPicPr>
        <p:blipFill>
          <a:blip r:embed="rId4">
            <a:alphaModFix/>
          </a:blip>
          <a:stretch>
            <a:fillRect/>
          </a:stretch>
        </p:blipFill>
        <p:spPr>
          <a:xfrm>
            <a:off x="1026575" y="6346500"/>
            <a:ext cx="3901800" cy="275539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1"/>
          <p:cNvSpPr txBox="1"/>
          <p:nvPr/>
        </p:nvSpPr>
        <p:spPr>
          <a:xfrm>
            <a:off x="3532950" y="3720175"/>
            <a:ext cx="112221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6000">
                <a:solidFill>
                  <a:schemeClr val="dk2"/>
                </a:solidFill>
                <a:latin typeface="Montserrat"/>
                <a:ea typeface="Montserrat"/>
                <a:cs typeface="Montserrat"/>
                <a:sym typeface="Montserrat"/>
              </a:rPr>
              <a:t>SECTION D - SPEAKING</a:t>
            </a:r>
            <a:endParaRPr b="1" sz="6000">
              <a:solidFill>
                <a:schemeClr val="dk2"/>
              </a:solidFill>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2"/>
          <p:cNvSpPr txBox="1"/>
          <p:nvPr/>
        </p:nvSpPr>
        <p:spPr>
          <a:xfrm>
            <a:off x="2117625" y="2757925"/>
            <a:ext cx="14300400" cy="3940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GB" sz="4000">
                <a:solidFill>
                  <a:schemeClr val="dk2"/>
                </a:solidFill>
                <a:latin typeface="Montserrat"/>
                <a:ea typeface="Montserrat"/>
                <a:cs typeface="Montserrat"/>
                <a:sym typeface="Montserrat"/>
              </a:rPr>
              <a:t>Before you start</a:t>
            </a:r>
            <a:r>
              <a:rPr lang="en-GB" sz="4000">
                <a:solidFill>
                  <a:schemeClr val="dk2"/>
                </a:solidFill>
                <a:latin typeface="Montserrat"/>
                <a:ea typeface="Montserrat"/>
                <a:cs typeface="Montserrat"/>
                <a:sym typeface="Montserrat"/>
              </a:rPr>
              <a:t> this section of the test, please go to this website:</a:t>
            </a:r>
            <a:r>
              <a:rPr lang="en-GB" sz="4000">
                <a:solidFill>
                  <a:schemeClr val="dk2"/>
                </a:solidFill>
                <a:uFill>
                  <a:noFill/>
                </a:uFill>
                <a:latin typeface="Montserrat"/>
                <a:ea typeface="Montserrat"/>
                <a:cs typeface="Montserrat"/>
                <a:sym typeface="Montserrat"/>
                <a:hlinkClick r:id="rId3">
                  <a:extLst>
                    <a:ext uri="{A12FA001-AC4F-418D-AE19-62706E023703}">
                      <ahyp:hlinkClr val="tx"/>
                    </a:ext>
                  </a:extLst>
                </a:hlinkClick>
              </a:rPr>
              <a:t> </a:t>
            </a:r>
            <a:r>
              <a:rPr lang="en-GB" sz="4000" u="sng">
                <a:solidFill>
                  <a:schemeClr val="dk2"/>
                </a:solidFill>
                <a:latin typeface="Montserrat"/>
                <a:ea typeface="Montserrat"/>
                <a:cs typeface="Montserrat"/>
                <a:sym typeface="Montserrat"/>
                <a:hlinkClick r:id="rId4">
                  <a:extLst>
                    <a:ext uri="{A12FA001-AC4F-418D-AE19-62706E023703}">
                      <ahyp:hlinkClr val="tx"/>
                    </a:ext>
                  </a:extLst>
                </a:hlinkClick>
              </a:rPr>
              <a:t>vocaroo.com</a:t>
            </a:r>
            <a:r>
              <a:rPr lang="en-GB" sz="4000">
                <a:solidFill>
                  <a:schemeClr val="dk2"/>
                </a:solidFill>
                <a:latin typeface="Montserrat"/>
                <a:ea typeface="Montserrat"/>
                <a:cs typeface="Montserrat"/>
                <a:sym typeface="Montserrat"/>
              </a:rPr>
              <a:t>.</a:t>
            </a:r>
            <a:endParaRPr sz="4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4000">
              <a:solidFill>
                <a:schemeClr val="dk2"/>
              </a:solidFill>
              <a:latin typeface="Montserrat"/>
              <a:ea typeface="Montserrat"/>
              <a:cs typeface="Montserrat"/>
              <a:sym typeface="Montserrat"/>
            </a:endParaRPr>
          </a:p>
          <a:p>
            <a:pPr indent="0" lvl="0" marL="0" rtl="0" algn="l">
              <a:lnSpc>
                <a:spcPct val="115000"/>
              </a:lnSpc>
              <a:spcBef>
                <a:spcPts val="1200"/>
              </a:spcBef>
              <a:spcAft>
                <a:spcPts val="1200"/>
              </a:spcAft>
              <a:buNone/>
            </a:pPr>
            <a:r>
              <a:rPr lang="en-GB" sz="4000">
                <a:solidFill>
                  <a:schemeClr val="dk2"/>
                </a:solidFill>
                <a:latin typeface="Montserrat"/>
                <a:ea typeface="Montserrat"/>
                <a:cs typeface="Montserrat"/>
                <a:sym typeface="Montserrat"/>
              </a:rPr>
              <a:t>It will open in a new tab. </a:t>
            </a:r>
            <a:r>
              <a:rPr b="1" lang="en-GB" sz="4000">
                <a:solidFill>
                  <a:schemeClr val="dk2"/>
                </a:solidFill>
                <a:latin typeface="Montserrat"/>
                <a:ea typeface="Montserrat"/>
                <a:cs typeface="Montserrat"/>
                <a:sym typeface="Montserrat"/>
              </a:rPr>
              <a:t>Click</a:t>
            </a:r>
            <a:r>
              <a:rPr lang="en-GB" sz="4000">
                <a:solidFill>
                  <a:schemeClr val="dk2"/>
                </a:solidFill>
                <a:latin typeface="Montserrat"/>
                <a:ea typeface="Montserrat"/>
                <a:cs typeface="Montserrat"/>
                <a:sym typeface="Montserrat"/>
              </a:rPr>
              <a:t> the red record button, then come back to this test.</a:t>
            </a:r>
            <a:endParaRPr sz="4000">
              <a:solidFill>
                <a:schemeClr val="dk2"/>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5"/>
          <p:cNvSpPr txBox="1"/>
          <p:nvPr/>
        </p:nvSpPr>
        <p:spPr>
          <a:xfrm>
            <a:off x="837775" y="890050"/>
            <a:ext cx="16248900" cy="81888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1200"/>
              </a:spcBef>
              <a:spcAft>
                <a:spcPts val="0"/>
              </a:spcAft>
              <a:buNone/>
            </a:pPr>
            <a:r>
              <a:t/>
            </a:r>
            <a:endParaRPr sz="31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3100">
                <a:solidFill>
                  <a:schemeClr val="dk2"/>
                </a:solidFill>
                <a:latin typeface="Montserrat"/>
                <a:ea typeface="Montserrat"/>
                <a:cs typeface="Montserrat"/>
                <a:sym typeface="Montserrat"/>
              </a:rPr>
              <a:t>This test is in five sections:</a:t>
            </a:r>
            <a:endParaRPr sz="31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3100">
                <a:solidFill>
                  <a:schemeClr val="dk2"/>
                </a:solidFill>
                <a:latin typeface="Montserrat"/>
                <a:ea typeface="Montserrat"/>
                <a:cs typeface="Montserrat"/>
                <a:sym typeface="Montserrat"/>
              </a:rPr>
              <a:t> </a:t>
            </a:r>
            <a:endParaRPr sz="31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3100">
                <a:solidFill>
                  <a:schemeClr val="dk2"/>
                </a:solidFill>
                <a:latin typeface="Montserrat"/>
                <a:ea typeface="Montserrat"/>
                <a:cs typeface="Montserrat"/>
                <a:sym typeface="Montserrat"/>
              </a:rPr>
              <a:t>Section A: Listening (10 minutes)	</a:t>
            </a:r>
            <a:endParaRPr sz="31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3100">
                <a:solidFill>
                  <a:schemeClr val="dk2"/>
                </a:solidFill>
                <a:latin typeface="Montserrat"/>
                <a:ea typeface="Montserrat"/>
                <a:cs typeface="Montserrat"/>
                <a:sym typeface="Montserrat"/>
              </a:rPr>
              <a:t>Section B: Reading comprehension (20 minutes)				</a:t>
            </a:r>
            <a:endParaRPr sz="31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3100">
                <a:solidFill>
                  <a:schemeClr val="dk2"/>
                </a:solidFill>
                <a:latin typeface="Montserrat"/>
                <a:ea typeface="Montserrat"/>
                <a:cs typeface="Montserrat"/>
                <a:sym typeface="Montserrat"/>
              </a:rPr>
              <a:t>Section C: Writing (20 minutes)</a:t>
            </a:r>
            <a:endParaRPr sz="31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3100">
                <a:solidFill>
                  <a:schemeClr val="dk2"/>
                </a:solidFill>
                <a:latin typeface="Montserrat"/>
                <a:ea typeface="Montserrat"/>
                <a:cs typeface="Montserrat"/>
                <a:sym typeface="Montserrat"/>
              </a:rPr>
              <a:t>Section D: Speaking (5-10 minutes)</a:t>
            </a:r>
            <a:endParaRPr sz="31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3100">
                <a:solidFill>
                  <a:schemeClr val="dk2"/>
                </a:solidFill>
                <a:latin typeface="Montserrat"/>
                <a:ea typeface="Montserrat"/>
                <a:cs typeface="Montserrat"/>
                <a:sym typeface="Montserrat"/>
              </a:rPr>
              <a:t>Section E: Reading aloud (5-10 minutes)</a:t>
            </a:r>
            <a:endParaRPr sz="31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t/>
            </a:r>
            <a:endParaRPr sz="31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3100">
                <a:solidFill>
                  <a:schemeClr val="dk2"/>
                </a:solidFill>
                <a:latin typeface="Montserrat"/>
                <a:ea typeface="Montserrat"/>
                <a:cs typeface="Montserrat"/>
                <a:sym typeface="Montserrat"/>
              </a:rPr>
              <a:t> </a:t>
            </a:r>
            <a:endParaRPr sz="31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3000">
                <a:solidFill>
                  <a:schemeClr val="dk2"/>
                </a:solidFill>
                <a:latin typeface="Montserrat"/>
                <a:ea typeface="Montserrat"/>
                <a:cs typeface="Montserrat"/>
                <a:sym typeface="Montserrat"/>
              </a:rPr>
              <a:t>This makes a total of </a:t>
            </a:r>
            <a:r>
              <a:rPr b="1" lang="en-GB" sz="3000">
                <a:solidFill>
                  <a:schemeClr val="dk2"/>
                </a:solidFill>
                <a:latin typeface="Montserrat"/>
                <a:ea typeface="Montserrat"/>
                <a:cs typeface="Montserrat"/>
                <a:sym typeface="Montserrat"/>
              </a:rPr>
              <a:t>55-65</a:t>
            </a:r>
            <a:r>
              <a:rPr b="1" lang="en-GB" sz="3000">
                <a:solidFill>
                  <a:schemeClr val="dk2"/>
                </a:solidFill>
                <a:latin typeface="Montserrat"/>
                <a:ea typeface="Montserrat"/>
                <a:cs typeface="Montserrat"/>
                <a:sym typeface="Montserrat"/>
              </a:rPr>
              <a:t> minutes</a:t>
            </a:r>
            <a:r>
              <a:rPr lang="en-GB" sz="3000">
                <a:solidFill>
                  <a:schemeClr val="dk2"/>
                </a:solidFill>
                <a:latin typeface="Montserrat"/>
                <a:ea typeface="Montserrat"/>
                <a:cs typeface="Montserrat"/>
                <a:sym typeface="Montserrat"/>
              </a:rPr>
              <a:t> to complete the entire test.</a:t>
            </a:r>
            <a:endParaRPr sz="30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Remember – always have a go! If you know some words, </a:t>
            </a:r>
            <a:r>
              <a:rPr b="1" lang="en-GB" sz="3000">
                <a:solidFill>
                  <a:schemeClr val="dk2"/>
                </a:solidFill>
                <a:highlight>
                  <a:srgbClr val="FFFFFF"/>
                </a:highlight>
                <a:latin typeface="Montserrat"/>
                <a:ea typeface="Montserrat"/>
                <a:cs typeface="Montserrat"/>
                <a:sym typeface="Montserrat"/>
              </a:rPr>
              <a:t>just do what you can!</a:t>
            </a:r>
            <a:endParaRPr b="1" sz="3000">
              <a:solidFill>
                <a:schemeClr val="dk2"/>
              </a:solidFill>
              <a:highlight>
                <a:srgbClr val="FFFFFF"/>
              </a:highlight>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3"/>
          <p:cNvSpPr txBox="1"/>
          <p:nvPr/>
        </p:nvSpPr>
        <p:spPr>
          <a:xfrm>
            <a:off x="737400" y="890050"/>
            <a:ext cx="172650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800">
                <a:solidFill>
                  <a:schemeClr val="dk2"/>
                </a:solidFill>
                <a:highlight>
                  <a:schemeClr val="lt1"/>
                </a:highlight>
                <a:latin typeface="Montserrat"/>
                <a:ea typeface="Montserrat"/>
                <a:cs typeface="Montserrat"/>
                <a:sym typeface="Montserrat"/>
              </a:rPr>
              <a:t>Speaking</a:t>
            </a:r>
            <a:endParaRPr b="1" sz="48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43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On the next slide,</a:t>
            </a:r>
            <a:r>
              <a:rPr b="1" lang="en-GB" sz="3000">
                <a:solidFill>
                  <a:schemeClr val="dk2"/>
                </a:solidFill>
                <a:latin typeface="Montserrat"/>
                <a:ea typeface="Montserrat"/>
                <a:cs typeface="Montserrat"/>
                <a:sym typeface="Montserrat"/>
              </a:rPr>
              <a:t> look at</a:t>
            </a:r>
            <a:r>
              <a:rPr lang="en-GB" sz="3000">
                <a:solidFill>
                  <a:schemeClr val="dk2"/>
                </a:solidFill>
                <a:latin typeface="Montserrat"/>
                <a:ea typeface="Montserrat"/>
                <a:cs typeface="Montserrat"/>
                <a:sym typeface="Montserrat"/>
              </a:rPr>
              <a:t> the photo and </a:t>
            </a:r>
            <a:r>
              <a:rPr b="1" lang="en-GB" sz="3000">
                <a:solidFill>
                  <a:schemeClr val="dk2"/>
                </a:solidFill>
                <a:latin typeface="Montserrat"/>
                <a:ea typeface="Montserrat"/>
                <a:cs typeface="Montserrat"/>
                <a:sym typeface="Montserrat"/>
              </a:rPr>
              <a:t>answer the questions</a:t>
            </a:r>
            <a:r>
              <a:rPr lang="en-GB" sz="3000">
                <a:solidFill>
                  <a:schemeClr val="dk2"/>
                </a:solidFill>
                <a:latin typeface="Montserrat"/>
                <a:ea typeface="Montserrat"/>
                <a:cs typeface="Montserrat"/>
                <a:sym typeface="Montserrat"/>
              </a:rPr>
              <a:t> </a:t>
            </a:r>
            <a:r>
              <a:rPr b="1" lang="en-GB" sz="3000">
                <a:solidFill>
                  <a:schemeClr val="dk2"/>
                </a:solidFill>
                <a:latin typeface="Montserrat"/>
                <a:ea typeface="Montserrat"/>
                <a:cs typeface="Montserrat"/>
                <a:sym typeface="Montserrat"/>
              </a:rPr>
              <a:t>in French.</a:t>
            </a:r>
            <a:r>
              <a:rPr lang="en-GB" sz="3000">
                <a:solidFill>
                  <a:schemeClr val="dk2"/>
                </a:solidFill>
                <a:latin typeface="Montserrat"/>
                <a:ea typeface="Montserrat"/>
                <a:cs typeface="Montserrat"/>
                <a:sym typeface="Montserrat"/>
              </a:rPr>
              <a:t> For each idea you say, you will get 2 marks for expressing the </a:t>
            </a:r>
            <a:r>
              <a:rPr b="1" lang="en-GB" sz="3000">
                <a:solidFill>
                  <a:schemeClr val="dk2"/>
                </a:solidFill>
                <a:latin typeface="Montserrat"/>
                <a:ea typeface="Montserrat"/>
                <a:cs typeface="Montserrat"/>
                <a:sym typeface="Montserrat"/>
              </a:rPr>
              <a:t>meaning</a:t>
            </a:r>
            <a:r>
              <a:rPr lang="en-GB" sz="3000">
                <a:solidFill>
                  <a:schemeClr val="dk2"/>
                </a:solidFill>
                <a:latin typeface="Montserrat"/>
                <a:ea typeface="Montserrat"/>
                <a:cs typeface="Montserrat"/>
                <a:sym typeface="Montserrat"/>
              </a:rPr>
              <a:t>, and 1 mark for speaking </a:t>
            </a:r>
            <a:r>
              <a:rPr b="1" lang="en-GB" sz="3000">
                <a:solidFill>
                  <a:schemeClr val="dk2"/>
                </a:solidFill>
                <a:latin typeface="Montserrat"/>
                <a:ea typeface="Montserrat"/>
                <a:cs typeface="Montserrat"/>
                <a:sym typeface="Montserrat"/>
              </a:rPr>
              <a:t>accurately</a:t>
            </a:r>
            <a:r>
              <a:rPr lang="en-GB" sz="3000">
                <a:solidFill>
                  <a:schemeClr val="dk2"/>
                </a:solidFill>
                <a:latin typeface="Montserrat"/>
                <a:ea typeface="Montserrat"/>
                <a:cs typeface="Montserrat"/>
                <a:sym typeface="Montserrat"/>
              </a:rPr>
              <a:t>. In total (parts A &amp; B combined), you will get 2 marks for speaking </a:t>
            </a:r>
            <a:r>
              <a:rPr b="1" lang="en-GB" sz="3000">
                <a:solidFill>
                  <a:schemeClr val="dk2"/>
                </a:solidFill>
                <a:latin typeface="Montserrat"/>
                <a:ea typeface="Montserrat"/>
                <a:cs typeface="Montserrat"/>
                <a:sym typeface="Montserrat"/>
              </a:rPr>
              <a:t>fluently</a:t>
            </a:r>
            <a:r>
              <a:rPr lang="en-GB" sz="3000">
                <a:solidFill>
                  <a:schemeClr val="dk2"/>
                </a:solidFill>
                <a:latin typeface="Montserrat"/>
                <a:ea typeface="Montserrat"/>
                <a:cs typeface="Montserrat"/>
                <a:sym typeface="Montserrat"/>
              </a:rPr>
              <a:t>.</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You have </a:t>
            </a:r>
            <a:r>
              <a:rPr b="1" lang="en-GB" sz="3000">
                <a:solidFill>
                  <a:schemeClr val="dk2"/>
                </a:solidFill>
                <a:latin typeface="Montserrat"/>
                <a:ea typeface="Montserrat"/>
                <a:cs typeface="Montserrat"/>
                <a:sym typeface="Montserrat"/>
              </a:rPr>
              <a:t>2 minutes</a:t>
            </a:r>
            <a:r>
              <a:rPr lang="en-GB" sz="3000">
                <a:solidFill>
                  <a:schemeClr val="dk2"/>
                </a:solidFill>
                <a:latin typeface="Montserrat"/>
                <a:ea typeface="Montserrat"/>
                <a:cs typeface="Montserrat"/>
                <a:sym typeface="Montserrat"/>
              </a:rPr>
              <a:t> to prepare all of your answers before you speak. It doesn’t matter if you make mistakes! Just try to keep going and say something that you know how to say.</a:t>
            </a:r>
            <a:endParaRPr sz="3000">
              <a:solidFill>
                <a:schemeClr val="dk2"/>
              </a:solidFill>
              <a:latin typeface="Montserrat"/>
              <a:ea typeface="Montserrat"/>
              <a:cs typeface="Montserrat"/>
              <a:sym typeface="Montserrat"/>
            </a:endParaRPr>
          </a:p>
          <a:p>
            <a:pPr indent="0" lvl="0" marL="0" rtl="0" algn="l">
              <a:lnSpc>
                <a:spcPct val="107916"/>
              </a:lnSpc>
              <a:spcBef>
                <a:spcPts val="0"/>
              </a:spcBef>
              <a:spcAft>
                <a:spcPts val="0"/>
              </a:spcAft>
              <a:buNone/>
            </a:pPr>
            <a:r>
              <a:t/>
            </a:r>
            <a:endParaRPr b="1" sz="3200">
              <a:solidFill>
                <a:schemeClr val="dk2"/>
              </a:solidFill>
              <a:highlight>
                <a:schemeClr val="lt1"/>
              </a:highlight>
              <a:latin typeface="Montserrat"/>
              <a:ea typeface="Montserrat"/>
              <a:cs typeface="Montserrat"/>
              <a:sym typeface="Montserrat"/>
            </a:endParaRPr>
          </a:p>
          <a:p>
            <a:pPr indent="0" lvl="0" marL="0" rtl="0" algn="l">
              <a:lnSpc>
                <a:spcPct val="150000"/>
              </a:lnSpc>
              <a:spcBef>
                <a:spcPts val="80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300">
              <a:solidFill>
                <a:schemeClr val="accent3"/>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accent3"/>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accent3"/>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accent3"/>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accent3"/>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accent3"/>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100">
              <a:solidFill>
                <a:schemeClr val="accent3"/>
              </a:solidFill>
              <a:latin typeface="Montserrat"/>
              <a:ea typeface="Montserrat"/>
              <a:cs typeface="Montserrat"/>
              <a:sym typeface="Montserrat"/>
            </a:endParaRPr>
          </a:p>
          <a:p>
            <a:pPr indent="0" lvl="0" marL="0" rtl="0" algn="l">
              <a:spcBef>
                <a:spcPts val="0"/>
              </a:spcBef>
              <a:spcAft>
                <a:spcPts val="0"/>
              </a:spcAft>
              <a:buNone/>
            </a:pPr>
            <a:r>
              <a:t/>
            </a:r>
            <a:endParaRPr b="1" sz="3050">
              <a:solidFill>
                <a:schemeClr val="accent3"/>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600">
              <a:solidFill>
                <a:schemeClr val="accent3"/>
              </a:solidFill>
              <a:latin typeface="Montserrat"/>
              <a:ea typeface="Montserrat"/>
              <a:cs typeface="Montserrat"/>
              <a:sym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pic>
        <p:nvPicPr>
          <p:cNvPr id="214" name="Google Shape;214;p34"/>
          <p:cNvPicPr preferRelativeResize="0"/>
          <p:nvPr/>
        </p:nvPicPr>
        <p:blipFill>
          <a:blip r:embed="rId3">
            <a:alphaModFix/>
          </a:blip>
          <a:stretch>
            <a:fillRect/>
          </a:stretch>
        </p:blipFill>
        <p:spPr>
          <a:xfrm>
            <a:off x="7497450" y="2876298"/>
            <a:ext cx="10549800" cy="5922716"/>
          </a:xfrm>
          <a:prstGeom prst="rect">
            <a:avLst/>
          </a:prstGeom>
          <a:noFill/>
          <a:ln cap="flat" cmpd="sng" w="28575">
            <a:solidFill>
              <a:schemeClr val="dk2"/>
            </a:solidFill>
            <a:prstDash val="solid"/>
            <a:round/>
            <a:headEnd len="sm" w="sm" type="none"/>
            <a:tailEnd len="sm" w="sm" type="none"/>
          </a:ln>
        </p:spPr>
      </p:pic>
      <p:sp>
        <p:nvSpPr>
          <p:cNvPr id="215" name="Google Shape;215;p34"/>
          <p:cNvSpPr txBox="1"/>
          <p:nvPr/>
        </p:nvSpPr>
        <p:spPr>
          <a:xfrm>
            <a:off x="446675" y="373325"/>
            <a:ext cx="17641800" cy="21966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0"/>
              </a:spcAft>
              <a:buNone/>
            </a:pPr>
            <a:r>
              <a:rPr b="1" lang="en-GB" sz="4800">
                <a:solidFill>
                  <a:schemeClr val="dk2"/>
                </a:solidFill>
                <a:highlight>
                  <a:schemeClr val="lt1"/>
                </a:highlight>
                <a:latin typeface="Montserrat"/>
                <a:ea typeface="Montserrat"/>
                <a:cs typeface="Montserrat"/>
                <a:sym typeface="Montserrat"/>
              </a:rPr>
              <a:t>Speaking</a:t>
            </a:r>
            <a:endParaRPr b="1" sz="48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800"/>
              </a:spcAft>
              <a:buNone/>
            </a:pPr>
            <a:r>
              <a:rPr b="1" lang="en-GB" sz="4100">
                <a:solidFill>
                  <a:schemeClr val="dk2"/>
                </a:solidFill>
                <a:highlight>
                  <a:schemeClr val="lt1"/>
                </a:highlight>
                <a:latin typeface="Montserrat"/>
                <a:ea typeface="Montserrat"/>
                <a:cs typeface="Montserrat"/>
                <a:sym typeface="Montserrat"/>
              </a:rPr>
              <a:t>PART A</a:t>
            </a:r>
            <a:br>
              <a:rPr b="1" lang="en-GB" sz="4100">
                <a:solidFill>
                  <a:schemeClr val="dk2"/>
                </a:solidFill>
                <a:highlight>
                  <a:schemeClr val="lt1"/>
                </a:highlight>
                <a:latin typeface="Montserrat"/>
                <a:ea typeface="Montserrat"/>
                <a:cs typeface="Montserrat"/>
                <a:sym typeface="Montserrat"/>
              </a:rPr>
            </a:br>
            <a:r>
              <a:rPr lang="en-GB" sz="2800">
                <a:solidFill>
                  <a:schemeClr val="dk2"/>
                </a:solidFill>
                <a:latin typeface="Montserrat"/>
                <a:ea typeface="Montserrat"/>
                <a:cs typeface="Montserrat"/>
                <a:sym typeface="Montserrat"/>
              </a:rPr>
              <a:t>What can you see in this photo? Try to say at least </a:t>
            </a:r>
            <a:r>
              <a:rPr b="1" lang="en-GB" sz="2800">
                <a:solidFill>
                  <a:schemeClr val="dk2"/>
                </a:solidFill>
                <a:latin typeface="Montserrat"/>
                <a:ea typeface="Montserrat"/>
                <a:cs typeface="Montserrat"/>
                <a:sym typeface="Montserrat"/>
              </a:rPr>
              <a:t>4 different things in French.</a:t>
            </a:r>
            <a:r>
              <a:rPr lang="en-GB" sz="2800">
                <a:solidFill>
                  <a:schemeClr val="dk2"/>
                </a:solidFill>
                <a:latin typeface="Montserrat"/>
                <a:ea typeface="Montserrat"/>
                <a:cs typeface="Montserrat"/>
                <a:sym typeface="Montserrat"/>
              </a:rPr>
              <a:t> (12 marks)</a:t>
            </a:r>
            <a:endParaRPr>
              <a:solidFill>
                <a:schemeClr val="dk2"/>
              </a:solidFill>
            </a:endParaRPr>
          </a:p>
        </p:txBody>
      </p:sp>
      <p:sp>
        <p:nvSpPr>
          <p:cNvPr id="216" name="Google Shape;216;p34"/>
          <p:cNvSpPr txBox="1"/>
          <p:nvPr/>
        </p:nvSpPr>
        <p:spPr>
          <a:xfrm>
            <a:off x="274000" y="2732850"/>
            <a:ext cx="7113300" cy="6375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Here are some ideas about what you </a:t>
            </a:r>
            <a:r>
              <a:rPr b="1" lang="en-GB" sz="2800">
                <a:solidFill>
                  <a:schemeClr val="dk2"/>
                </a:solidFill>
                <a:latin typeface="Montserrat"/>
                <a:ea typeface="Montserrat"/>
                <a:cs typeface="Montserrat"/>
                <a:sym typeface="Montserrat"/>
              </a:rPr>
              <a:t>could </a:t>
            </a:r>
            <a:r>
              <a:rPr lang="en-GB" sz="2800">
                <a:solidFill>
                  <a:schemeClr val="dk2"/>
                </a:solidFill>
                <a:latin typeface="Montserrat"/>
                <a:ea typeface="Montserrat"/>
                <a:cs typeface="Montserrat"/>
                <a:sym typeface="Montserrat"/>
              </a:rPr>
              <a:t>say.</a:t>
            </a:r>
            <a:r>
              <a:rPr b="1" lang="en-GB" sz="2800">
                <a:solidFill>
                  <a:schemeClr val="dk2"/>
                </a:solidFill>
                <a:latin typeface="Montserrat"/>
                <a:ea typeface="Montserrat"/>
                <a:cs typeface="Montserrat"/>
                <a:sym typeface="Montserrat"/>
              </a:rPr>
              <a:t> You can say different things if you wish</a:t>
            </a: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b="1" lang="en-GB" sz="2800">
                <a:solidFill>
                  <a:schemeClr val="dk2"/>
                </a:solidFill>
                <a:latin typeface="Montserrat"/>
                <a:ea typeface="Montserrat"/>
                <a:cs typeface="Montserrat"/>
                <a:sym typeface="Montserrat"/>
              </a:rPr>
              <a:t> </a:t>
            </a:r>
            <a:endParaRPr b="1" sz="2800">
              <a:solidFill>
                <a:schemeClr val="dk2"/>
              </a:solidFill>
              <a:latin typeface="Montserrat"/>
              <a:ea typeface="Montserrat"/>
              <a:cs typeface="Montserrat"/>
              <a:sym typeface="Montserrat"/>
            </a:endParaRPr>
          </a:p>
          <a:p>
            <a:pPr indent="-406400" lvl="0" marL="457200" rtl="0" algn="l">
              <a:lnSpc>
                <a:spcPct val="115000"/>
              </a:lnSpc>
              <a:spcBef>
                <a:spcPts val="120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Say something about the weather</a:t>
            </a:r>
            <a:endParaRPr sz="2800">
              <a:solidFill>
                <a:schemeClr val="dk2"/>
              </a:solidFill>
              <a:latin typeface="Montserrat"/>
              <a:ea typeface="Montserrat"/>
              <a:cs typeface="Montserrat"/>
              <a:sym typeface="Montserrat"/>
            </a:endParaRPr>
          </a:p>
          <a:p>
            <a:pPr indent="-406400" lvl="0" marL="457200" rtl="0" algn="l">
              <a:lnSpc>
                <a:spcPct val="115000"/>
              </a:lnSpc>
              <a:spcBef>
                <a:spcPts val="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Say what there is in the town (you can use your imagination)</a:t>
            </a:r>
            <a:endParaRPr sz="2800">
              <a:solidFill>
                <a:schemeClr val="dk2"/>
              </a:solidFill>
              <a:latin typeface="Montserrat"/>
              <a:ea typeface="Montserrat"/>
              <a:cs typeface="Montserrat"/>
              <a:sym typeface="Montserrat"/>
            </a:endParaRPr>
          </a:p>
          <a:p>
            <a:pPr indent="-406400" lvl="0" marL="457200" rtl="0" algn="l">
              <a:lnSpc>
                <a:spcPct val="115000"/>
              </a:lnSpc>
              <a:spcBef>
                <a:spcPts val="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Describe any of the three people on the left (you can use your imagination)</a:t>
            </a:r>
            <a:endParaRPr sz="2800">
              <a:solidFill>
                <a:schemeClr val="dk2"/>
              </a:solidFill>
              <a:latin typeface="Montserrat"/>
              <a:ea typeface="Montserrat"/>
              <a:cs typeface="Montserrat"/>
              <a:sym typeface="Montserrat"/>
            </a:endParaRPr>
          </a:p>
          <a:p>
            <a:pPr indent="-406400" lvl="0" marL="457200" rtl="0" algn="l">
              <a:lnSpc>
                <a:spcPct val="115000"/>
              </a:lnSpc>
              <a:spcBef>
                <a:spcPts val="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Say what one of the people in the picture is doing </a:t>
            </a:r>
            <a:endParaRPr sz="2800">
              <a:solidFill>
                <a:schemeClr val="dk2"/>
              </a:solidFill>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pic>
        <p:nvPicPr>
          <p:cNvPr id="222" name="Google Shape;222;p35"/>
          <p:cNvPicPr preferRelativeResize="0"/>
          <p:nvPr/>
        </p:nvPicPr>
        <p:blipFill>
          <a:blip r:embed="rId3">
            <a:alphaModFix/>
          </a:blip>
          <a:stretch>
            <a:fillRect/>
          </a:stretch>
        </p:blipFill>
        <p:spPr>
          <a:xfrm>
            <a:off x="7497450" y="2876298"/>
            <a:ext cx="10549800" cy="5922716"/>
          </a:xfrm>
          <a:prstGeom prst="rect">
            <a:avLst/>
          </a:prstGeom>
          <a:noFill/>
          <a:ln cap="flat" cmpd="sng" w="28575">
            <a:solidFill>
              <a:schemeClr val="dk2"/>
            </a:solidFill>
            <a:prstDash val="solid"/>
            <a:round/>
            <a:headEnd len="sm" w="sm" type="none"/>
            <a:tailEnd len="sm" w="sm" type="none"/>
          </a:ln>
        </p:spPr>
      </p:pic>
      <p:sp>
        <p:nvSpPr>
          <p:cNvPr id="223" name="Google Shape;223;p35"/>
          <p:cNvSpPr txBox="1"/>
          <p:nvPr/>
        </p:nvSpPr>
        <p:spPr>
          <a:xfrm>
            <a:off x="446675" y="373325"/>
            <a:ext cx="17641800" cy="19812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0"/>
              </a:spcAft>
              <a:buNone/>
            </a:pPr>
            <a:r>
              <a:rPr b="1" lang="en-GB" sz="4800">
                <a:solidFill>
                  <a:schemeClr val="dk2"/>
                </a:solidFill>
                <a:highlight>
                  <a:schemeClr val="lt1"/>
                </a:highlight>
                <a:latin typeface="Montserrat"/>
                <a:ea typeface="Montserrat"/>
                <a:cs typeface="Montserrat"/>
                <a:sym typeface="Montserrat"/>
              </a:rPr>
              <a:t>Speaking</a:t>
            </a:r>
            <a:endParaRPr b="1" sz="48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800"/>
              </a:spcAft>
              <a:buNone/>
            </a:pPr>
            <a:r>
              <a:rPr b="1" lang="en-GB" sz="4100">
                <a:solidFill>
                  <a:schemeClr val="dk2"/>
                </a:solidFill>
                <a:highlight>
                  <a:schemeClr val="lt1"/>
                </a:highlight>
                <a:latin typeface="Montserrat"/>
                <a:ea typeface="Montserrat"/>
                <a:cs typeface="Montserrat"/>
                <a:sym typeface="Montserrat"/>
              </a:rPr>
              <a:t>PART B</a:t>
            </a:r>
            <a:br>
              <a:rPr b="1" lang="en-GB" sz="4100">
                <a:solidFill>
                  <a:schemeClr val="dk2"/>
                </a:solidFill>
                <a:highlight>
                  <a:schemeClr val="lt1"/>
                </a:highlight>
                <a:latin typeface="Montserrat"/>
                <a:ea typeface="Montserrat"/>
                <a:cs typeface="Montserrat"/>
                <a:sym typeface="Montserrat"/>
              </a:rPr>
            </a:br>
            <a:endParaRPr>
              <a:solidFill>
                <a:schemeClr val="dk2"/>
              </a:solidFill>
            </a:endParaRPr>
          </a:p>
        </p:txBody>
      </p:sp>
      <p:sp>
        <p:nvSpPr>
          <p:cNvPr id="224" name="Google Shape;224;p35"/>
          <p:cNvSpPr txBox="1"/>
          <p:nvPr/>
        </p:nvSpPr>
        <p:spPr>
          <a:xfrm>
            <a:off x="274000" y="4461950"/>
            <a:ext cx="7113300" cy="1111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Ask the man on the right </a:t>
            </a:r>
            <a:r>
              <a:rPr b="1" lang="en-GB" sz="2800">
                <a:solidFill>
                  <a:schemeClr val="dk2"/>
                </a:solidFill>
                <a:latin typeface="Montserrat"/>
                <a:ea typeface="Montserrat"/>
                <a:cs typeface="Montserrat"/>
                <a:sym typeface="Montserrat"/>
              </a:rPr>
              <a:t>2 different questions in French. </a:t>
            </a:r>
            <a:r>
              <a:rPr lang="en-GB" sz="2800">
                <a:solidFill>
                  <a:schemeClr val="dk2"/>
                </a:solidFill>
                <a:latin typeface="Montserrat"/>
                <a:ea typeface="Montserrat"/>
                <a:cs typeface="Montserrat"/>
                <a:sym typeface="Montserrat"/>
              </a:rPr>
              <a:t>(6 marks)</a:t>
            </a:r>
            <a:endParaRPr sz="2800">
              <a:solidFill>
                <a:schemeClr val="dk2"/>
              </a:solidFill>
              <a:latin typeface="Montserrat"/>
              <a:ea typeface="Montserrat"/>
              <a:cs typeface="Montserrat"/>
              <a:sym typeface="Montserra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6"/>
          <p:cNvSpPr txBox="1"/>
          <p:nvPr/>
        </p:nvSpPr>
        <p:spPr>
          <a:xfrm>
            <a:off x="3532950" y="3720175"/>
            <a:ext cx="11222100" cy="2955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6000">
                <a:solidFill>
                  <a:schemeClr val="dk2"/>
                </a:solidFill>
                <a:latin typeface="Montserrat"/>
                <a:ea typeface="Montserrat"/>
                <a:cs typeface="Montserrat"/>
                <a:sym typeface="Montserrat"/>
              </a:rPr>
              <a:t>SECTION E - READING ALOUD AND COMPREHENSION</a:t>
            </a:r>
            <a:endParaRPr b="1" sz="6000">
              <a:solidFill>
                <a:schemeClr val="dk2"/>
              </a:solidFill>
              <a:latin typeface="Montserrat"/>
              <a:ea typeface="Montserrat"/>
              <a:cs typeface="Montserrat"/>
              <a:sym typeface="Montserra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7"/>
          <p:cNvSpPr/>
          <p:nvPr/>
        </p:nvSpPr>
        <p:spPr>
          <a:xfrm>
            <a:off x="17269025" y="8733000"/>
            <a:ext cx="656700" cy="1203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37"/>
          <p:cNvSpPr txBox="1"/>
          <p:nvPr/>
        </p:nvSpPr>
        <p:spPr>
          <a:xfrm>
            <a:off x="737400" y="890050"/>
            <a:ext cx="168132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Reading Aloud And Comprehension</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A</a:t>
            </a:r>
            <a:endParaRPr b="1" sz="40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28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1200"/>
              </a:spcBef>
              <a:spcAft>
                <a:spcPts val="0"/>
              </a:spcAft>
              <a:buNone/>
            </a:pPr>
            <a:r>
              <a:rPr b="1" lang="en-GB" sz="2800">
                <a:solidFill>
                  <a:schemeClr val="dk2"/>
                </a:solidFill>
                <a:latin typeface="Montserrat"/>
                <a:ea typeface="Montserrat"/>
                <a:cs typeface="Montserrat"/>
                <a:sym typeface="Montserrat"/>
              </a:rPr>
              <a:t>Read</a:t>
            </a:r>
            <a:r>
              <a:rPr lang="en-GB" sz="2800">
                <a:solidFill>
                  <a:schemeClr val="dk2"/>
                </a:solidFill>
                <a:latin typeface="Montserrat"/>
                <a:ea typeface="Montserrat"/>
                <a:cs typeface="Montserrat"/>
                <a:sym typeface="Montserrat"/>
              </a:rPr>
              <a:t> the following text </a:t>
            </a:r>
            <a:r>
              <a:rPr b="1" lang="en-GB" sz="2800">
                <a:solidFill>
                  <a:schemeClr val="dk2"/>
                </a:solidFill>
                <a:latin typeface="Montserrat"/>
                <a:ea typeface="Montserrat"/>
                <a:cs typeface="Montserrat"/>
                <a:sym typeface="Montserrat"/>
              </a:rPr>
              <a:t>aloud</a:t>
            </a:r>
            <a:r>
              <a:rPr lang="en-GB" sz="2800">
                <a:solidFill>
                  <a:schemeClr val="dk2"/>
                </a:solidFill>
                <a:latin typeface="Montserrat"/>
                <a:ea typeface="Montserrat"/>
                <a:cs typeface="Montserrat"/>
                <a:sym typeface="Montserrat"/>
              </a:rPr>
              <a:t>. You won’t know some of the words – don’t worry! Just do your best to read them aloud as you think they should sound in French.</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You will get marks for </a:t>
            </a:r>
            <a:r>
              <a:rPr b="1" lang="en-GB" sz="2800">
                <a:solidFill>
                  <a:schemeClr val="dk2"/>
                </a:solidFill>
                <a:latin typeface="Montserrat"/>
                <a:ea typeface="Montserrat"/>
                <a:cs typeface="Montserrat"/>
                <a:sym typeface="Montserrat"/>
              </a:rPr>
              <a:t>understandable </a:t>
            </a:r>
            <a:r>
              <a:rPr lang="en-GB" sz="2800">
                <a:solidFill>
                  <a:schemeClr val="dk2"/>
                </a:solidFill>
                <a:latin typeface="Montserrat"/>
                <a:ea typeface="Montserrat"/>
                <a:cs typeface="Montserrat"/>
                <a:sym typeface="Montserrat"/>
              </a:rPr>
              <a:t>and </a:t>
            </a:r>
            <a:r>
              <a:rPr b="1" lang="en-GB" sz="2800">
                <a:solidFill>
                  <a:schemeClr val="dk2"/>
                </a:solidFill>
                <a:latin typeface="Montserrat"/>
                <a:ea typeface="Montserrat"/>
                <a:cs typeface="Montserrat"/>
                <a:sym typeface="Montserrat"/>
              </a:rPr>
              <a:t>fluent </a:t>
            </a:r>
            <a:r>
              <a:rPr lang="en-GB" sz="2800">
                <a:solidFill>
                  <a:schemeClr val="dk2"/>
                </a:solidFill>
                <a:latin typeface="Montserrat"/>
                <a:ea typeface="Montserrat"/>
                <a:cs typeface="Montserrat"/>
                <a:sym typeface="Montserrat"/>
              </a:rPr>
              <a:t>pronunciation.</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28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8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1260475"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sp>
        <p:nvSpPr>
          <p:cNvPr id="236" name="Google Shape;236;p37"/>
          <p:cNvSpPr txBox="1"/>
          <p:nvPr/>
        </p:nvSpPr>
        <p:spPr>
          <a:xfrm>
            <a:off x="917950" y="5231050"/>
            <a:ext cx="12214500" cy="42051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115000"/>
              </a:lnSpc>
              <a:spcBef>
                <a:spcPts val="1200"/>
              </a:spcBef>
              <a:spcAft>
                <a:spcPts val="0"/>
              </a:spcAft>
              <a:buNone/>
            </a:pPr>
            <a:r>
              <a:rPr lang="en-GB" sz="2800">
                <a:solidFill>
                  <a:schemeClr val="dk2"/>
                </a:solidFill>
                <a:latin typeface="Montserrat"/>
                <a:ea typeface="Montserrat"/>
                <a:cs typeface="Montserrat"/>
                <a:sym typeface="Montserrat"/>
              </a:rPr>
              <a:t>Louis Pasteur est un scientifique français très important dans l'histoire.</a:t>
            </a:r>
            <a:endParaRPr sz="2800">
              <a:solidFill>
                <a:schemeClr val="dk2"/>
              </a:solidFill>
              <a:latin typeface="Montserrat"/>
              <a:ea typeface="Montserrat"/>
              <a:cs typeface="Montserrat"/>
              <a:sym typeface="Montserrat"/>
            </a:endParaRPr>
          </a:p>
          <a:p>
            <a:pPr indent="0" lvl="0" marL="0" rtl="0" algn="ctr">
              <a:lnSpc>
                <a:spcPct val="115000"/>
              </a:lnSpc>
              <a:spcBef>
                <a:spcPts val="1200"/>
              </a:spcBef>
              <a:spcAft>
                <a:spcPts val="0"/>
              </a:spcAft>
              <a:buNone/>
            </a:pPr>
            <a:r>
              <a:rPr lang="en-GB" sz="2800">
                <a:solidFill>
                  <a:schemeClr val="dk2"/>
                </a:solidFill>
                <a:latin typeface="Montserrat"/>
                <a:ea typeface="Montserrat"/>
                <a:cs typeface="Montserrat"/>
                <a:sym typeface="Montserrat"/>
              </a:rPr>
              <a:t>Il trouve une solution pour conserver des produits périssables.</a:t>
            </a:r>
            <a:endParaRPr sz="2800">
              <a:solidFill>
                <a:schemeClr val="dk2"/>
              </a:solidFill>
              <a:latin typeface="Montserrat"/>
              <a:ea typeface="Montserrat"/>
              <a:cs typeface="Montserrat"/>
              <a:sym typeface="Montserrat"/>
            </a:endParaRPr>
          </a:p>
          <a:p>
            <a:pPr indent="0" lvl="0" marL="0" rtl="0" algn="ctr">
              <a:lnSpc>
                <a:spcPct val="115000"/>
              </a:lnSpc>
              <a:spcBef>
                <a:spcPts val="1200"/>
              </a:spcBef>
              <a:spcAft>
                <a:spcPts val="0"/>
              </a:spcAft>
              <a:buNone/>
            </a:pPr>
            <a:r>
              <a:rPr lang="en-GB" sz="2800">
                <a:solidFill>
                  <a:schemeClr val="dk2"/>
                </a:solidFill>
                <a:latin typeface="Montserrat"/>
                <a:ea typeface="Montserrat"/>
                <a:cs typeface="Montserrat"/>
                <a:sym typeface="Montserrat"/>
              </a:rPr>
              <a:t>Comme résultat, on achète le lait ‘pasteurisé’ au magasin aujourd’hui.</a:t>
            </a:r>
            <a:endParaRPr sz="2800">
              <a:solidFill>
                <a:schemeClr val="dk2"/>
              </a:solidFill>
              <a:latin typeface="Montserrat"/>
              <a:ea typeface="Montserrat"/>
              <a:cs typeface="Montserrat"/>
              <a:sym typeface="Montserrat"/>
            </a:endParaRPr>
          </a:p>
          <a:p>
            <a:pPr indent="0" lvl="0" marL="0" rtl="0" algn="ctr">
              <a:lnSpc>
                <a:spcPct val="115000"/>
              </a:lnSpc>
              <a:spcBef>
                <a:spcPts val="1200"/>
              </a:spcBef>
              <a:spcAft>
                <a:spcPts val="0"/>
              </a:spcAft>
              <a:buNone/>
            </a:pPr>
            <a:r>
              <a:rPr lang="en-GB" sz="2800">
                <a:solidFill>
                  <a:schemeClr val="dk2"/>
                </a:solidFill>
                <a:latin typeface="Montserrat"/>
                <a:ea typeface="Montserrat"/>
                <a:cs typeface="Montserrat"/>
                <a:sym typeface="Montserrat"/>
              </a:rPr>
              <a:t>Il crée aussi le premier vaccin contre une maladie dangereuse.</a:t>
            </a:r>
            <a:endParaRPr sz="2800">
              <a:solidFill>
                <a:schemeClr val="dk2"/>
              </a:solidFill>
              <a:latin typeface="Montserrat"/>
              <a:ea typeface="Montserrat"/>
              <a:cs typeface="Montserrat"/>
              <a:sym typeface="Montserrat"/>
            </a:endParaRPr>
          </a:p>
          <a:p>
            <a:pPr indent="0" lvl="0" marL="0" rtl="0" algn="l">
              <a:spcBef>
                <a:spcPts val="1200"/>
              </a:spcBef>
              <a:spcAft>
                <a:spcPts val="0"/>
              </a:spcAft>
              <a:buNone/>
            </a:pPr>
            <a:r>
              <a:rPr lang="en-GB" sz="2800">
                <a:solidFill>
                  <a:schemeClr val="dk2"/>
                </a:solidFill>
                <a:latin typeface="Montserrat"/>
                <a:ea typeface="Montserrat"/>
                <a:cs typeface="Montserrat"/>
                <a:sym typeface="Montserrat"/>
              </a:rPr>
              <a:t>C'est pourquoi on dit qu'il est ‘le père de la médecine moderne’</a:t>
            </a:r>
            <a:endParaRPr sz="2800">
              <a:solidFill>
                <a:schemeClr val="dk2"/>
              </a:solidFill>
              <a:latin typeface="Montserrat"/>
              <a:ea typeface="Montserrat"/>
              <a:cs typeface="Montserrat"/>
              <a:sym typeface="Montserrat"/>
            </a:endParaRPr>
          </a:p>
        </p:txBody>
      </p:sp>
      <p:pic>
        <p:nvPicPr>
          <p:cNvPr id="237" name="Google Shape;237;p37"/>
          <p:cNvPicPr preferRelativeResize="0"/>
          <p:nvPr/>
        </p:nvPicPr>
        <p:blipFill>
          <a:blip r:embed="rId3">
            <a:alphaModFix/>
          </a:blip>
          <a:stretch>
            <a:fillRect/>
          </a:stretch>
        </p:blipFill>
        <p:spPr>
          <a:xfrm>
            <a:off x="13132450" y="5231050"/>
            <a:ext cx="4466433" cy="4205100"/>
          </a:xfrm>
          <a:prstGeom prst="rect">
            <a:avLst/>
          </a:prstGeom>
          <a:noFill/>
          <a:ln>
            <a:noFill/>
          </a:ln>
        </p:spPr>
      </p:pic>
      <p:sp>
        <p:nvSpPr>
          <p:cNvPr id="238" name="Google Shape;238;p37"/>
          <p:cNvSpPr txBox="1"/>
          <p:nvPr/>
        </p:nvSpPr>
        <p:spPr>
          <a:xfrm>
            <a:off x="13132450" y="9372000"/>
            <a:ext cx="4466400" cy="3693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1200"/>
              </a:spcBef>
              <a:spcAft>
                <a:spcPts val="0"/>
              </a:spcAft>
              <a:buNone/>
            </a:pPr>
            <a:r>
              <a:rPr lang="en-GB" sz="1200">
                <a:solidFill>
                  <a:schemeClr val="accent3"/>
                </a:solidFill>
                <a:latin typeface="Montserrat"/>
                <a:ea typeface="Montserrat"/>
                <a:cs typeface="Montserrat"/>
                <a:sym typeface="Montserrat"/>
              </a:rPr>
              <a:t>  Louis Pasteur (1822-1895) dans son laboratoire</a:t>
            </a:r>
            <a:endParaRPr sz="1200">
              <a:solidFill>
                <a:schemeClr val="accent3"/>
              </a:solidFill>
              <a:latin typeface="Montserrat"/>
              <a:ea typeface="Montserrat"/>
              <a:cs typeface="Montserrat"/>
              <a:sym typeface="Montserra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8"/>
          <p:cNvSpPr/>
          <p:nvPr/>
        </p:nvSpPr>
        <p:spPr>
          <a:xfrm>
            <a:off x="17269025" y="8733000"/>
            <a:ext cx="656700" cy="1203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38"/>
          <p:cNvSpPr txBox="1"/>
          <p:nvPr/>
        </p:nvSpPr>
        <p:spPr>
          <a:xfrm>
            <a:off x="737400" y="890050"/>
            <a:ext cx="168132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Reading Aloud And Comprehension</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B</a:t>
            </a:r>
            <a:endParaRPr b="1" sz="40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28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Now say, in </a:t>
            </a:r>
            <a:r>
              <a:rPr b="1" lang="en-GB" sz="3000">
                <a:solidFill>
                  <a:schemeClr val="dk2"/>
                </a:solidFill>
                <a:latin typeface="Montserrat"/>
                <a:ea typeface="Montserrat"/>
                <a:cs typeface="Montserrat"/>
                <a:sym typeface="Montserrat"/>
              </a:rPr>
              <a:t>English</a:t>
            </a:r>
            <a:r>
              <a:rPr lang="en-GB" sz="3000">
                <a:solidFill>
                  <a:schemeClr val="dk2"/>
                </a:solidFill>
                <a:latin typeface="Montserrat"/>
                <a:ea typeface="Montserrat"/>
                <a:cs typeface="Montserrat"/>
                <a:sym typeface="Montserrat"/>
              </a:rPr>
              <a:t>, </a:t>
            </a:r>
            <a:r>
              <a:rPr b="1" lang="en-GB" sz="3000">
                <a:solidFill>
                  <a:schemeClr val="dk2"/>
                </a:solidFill>
                <a:latin typeface="Montserrat"/>
                <a:ea typeface="Montserrat"/>
                <a:cs typeface="Montserrat"/>
                <a:sym typeface="Montserrat"/>
              </a:rPr>
              <a:t>any 4 facts</a:t>
            </a:r>
            <a:r>
              <a:rPr lang="en-GB" sz="3000">
                <a:solidFill>
                  <a:schemeClr val="dk2"/>
                </a:solidFill>
                <a:latin typeface="Montserrat"/>
                <a:ea typeface="Montserrat"/>
                <a:cs typeface="Montserrat"/>
                <a:sym typeface="Montserrat"/>
              </a:rPr>
              <a:t> mentioned in the text about Louis Pasteur.  You will get half a mark for each fact.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b="1"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28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8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1260475"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sp>
        <p:nvSpPr>
          <p:cNvPr id="245" name="Google Shape;245;p38"/>
          <p:cNvSpPr txBox="1"/>
          <p:nvPr/>
        </p:nvSpPr>
        <p:spPr>
          <a:xfrm>
            <a:off x="917950" y="5231050"/>
            <a:ext cx="12214500" cy="42051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115000"/>
              </a:lnSpc>
              <a:spcBef>
                <a:spcPts val="1200"/>
              </a:spcBef>
              <a:spcAft>
                <a:spcPts val="0"/>
              </a:spcAft>
              <a:buNone/>
            </a:pPr>
            <a:r>
              <a:rPr lang="en-GB" sz="2800">
                <a:solidFill>
                  <a:schemeClr val="dk2"/>
                </a:solidFill>
                <a:latin typeface="Montserrat"/>
                <a:ea typeface="Montserrat"/>
                <a:cs typeface="Montserrat"/>
                <a:sym typeface="Montserrat"/>
              </a:rPr>
              <a:t>Louis Pasteur est un scientifique français très important dans l'histoire.</a:t>
            </a:r>
            <a:endParaRPr sz="2800">
              <a:solidFill>
                <a:schemeClr val="dk2"/>
              </a:solidFill>
              <a:latin typeface="Montserrat"/>
              <a:ea typeface="Montserrat"/>
              <a:cs typeface="Montserrat"/>
              <a:sym typeface="Montserrat"/>
            </a:endParaRPr>
          </a:p>
          <a:p>
            <a:pPr indent="0" lvl="0" marL="0" rtl="0" algn="ctr">
              <a:lnSpc>
                <a:spcPct val="115000"/>
              </a:lnSpc>
              <a:spcBef>
                <a:spcPts val="1200"/>
              </a:spcBef>
              <a:spcAft>
                <a:spcPts val="0"/>
              </a:spcAft>
              <a:buNone/>
            </a:pPr>
            <a:r>
              <a:rPr lang="en-GB" sz="2800">
                <a:solidFill>
                  <a:schemeClr val="dk2"/>
                </a:solidFill>
                <a:latin typeface="Montserrat"/>
                <a:ea typeface="Montserrat"/>
                <a:cs typeface="Montserrat"/>
                <a:sym typeface="Montserrat"/>
              </a:rPr>
              <a:t>Il trouve une solution pour conserver des produits périssables.</a:t>
            </a:r>
            <a:endParaRPr sz="2800">
              <a:solidFill>
                <a:schemeClr val="dk2"/>
              </a:solidFill>
              <a:latin typeface="Montserrat"/>
              <a:ea typeface="Montserrat"/>
              <a:cs typeface="Montserrat"/>
              <a:sym typeface="Montserrat"/>
            </a:endParaRPr>
          </a:p>
          <a:p>
            <a:pPr indent="0" lvl="0" marL="0" rtl="0" algn="ctr">
              <a:lnSpc>
                <a:spcPct val="115000"/>
              </a:lnSpc>
              <a:spcBef>
                <a:spcPts val="1200"/>
              </a:spcBef>
              <a:spcAft>
                <a:spcPts val="0"/>
              </a:spcAft>
              <a:buNone/>
            </a:pPr>
            <a:r>
              <a:rPr lang="en-GB" sz="2800">
                <a:solidFill>
                  <a:schemeClr val="dk2"/>
                </a:solidFill>
                <a:latin typeface="Montserrat"/>
                <a:ea typeface="Montserrat"/>
                <a:cs typeface="Montserrat"/>
                <a:sym typeface="Montserrat"/>
              </a:rPr>
              <a:t>Comme résultat, on achète le lait ‘pasteurisé’ au magasin aujourd’hui.</a:t>
            </a:r>
            <a:endParaRPr sz="2800">
              <a:solidFill>
                <a:schemeClr val="dk2"/>
              </a:solidFill>
              <a:latin typeface="Montserrat"/>
              <a:ea typeface="Montserrat"/>
              <a:cs typeface="Montserrat"/>
              <a:sym typeface="Montserrat"/>
            </a:endParaRPr>
          </a:p>
          <a:p>
            <a:pPr indent="0" lvl="0" marL="0" rtl="0" algn="ctr">
              <a:lnSpc>
                <a:spcPct val="115000"/>
              </a:lnSpc>
              <a:spcBef>
                <a:spcPts val="1200"/>
              </a:spcBef>
              <a:spcAft>
                <a:spcPts val="0"/>
              </a:spcAft>
              <a:buNone/>
            </a:pPr>
            <a:r>
              <a:rPr lang="en-GB" sz="2800">
                <a:solidFill>
                  <a:schemeClr val="dk2"/>
                </a:solidFill>
                <a:latin typeface="Montserrat"/>
                <a:ea typeface="Montserrat"/>
                <a:cs typeface="Montserrat"/>
                <a:sym typeface="Montserrat"/>
              </a:rPr>
              <a:t>Il crée aussi le premier vaccin contre une maladie dangereuse.</a:t>
            </a:r>
            <a:endParaRPr sz="2800">
              <a:solidFill>
                <a:schemeClr val="dk2"/>
              </a:solidFill>
              <a:latin typeface="Montserrat"/>
              <a:ea typeface="Montserrat"/>
              <a:cs typeface="Montserrat"/>
              <a:sym typeface="Montserrat"/>
            </a:endParaRPr>
          </a:p>
          <a:p>
            <a:pPr indent="0" lvl="0" marL="0" rtl="0" algn="l">
              <a:spcBef>
                <a:spcPts val="1200"/>
              </a:spcBef>
              <a:spcAft>
                <a:spcPts val="0"/>
              </a:spcAft>
              <a:buNone/>
            </a:pPr>
            <a:r>
              <a:rPr lang="en-GB" sz="2800">
                <a:solidFill>
                  <a:schemeClr val="dk2"/>
                </a:solidFill>
                <a:latin typeface="Montserrat"/>
                <a:ea typeface="Montserrat"/>
                <a:cs typeface="Montserrat"/>
                <a:sym typeface="Montserrat"/>
              </a:rPr>
              <a:t>C'est pourquoi on dit qu'il est ‘le père de la médecine moderne’</a:t>
            </a:r>
            <a:endParaRPr sz="2800">
              <a:solidFill>
                <a:schemeClr val="dk2"/>
              </a:solidFill>
              <a:latin typeface="Montserrat"/>
              <a:ea typeface="Montserrat"/>
              <a:cs typeface="Montserrat"/>
              <a:sym typeface="Montserrat"/>
            </a:endParaRPr>
          </a:p>
        </p:txBody>
      </p:sp>
      <p:pic>
        <p:nvPicPr>
          <p:cNvPr id="246" name="Google Shape;246;p38"/>
          <p:cNvPicPr preferRelativeResize="0"/>
          <p:nvPr/>
        </p:nvPicPr>
        <p:blipFill>
          <a:blip r:embed="rId3">
            <a:alphaModFix/>
          </a:blip>
          <a:stretch>
            <a:fillRect/>
          </a:stretch>
        </p:blipFill>
        <p:spPr>
          <a:xfrm>
            <a:off x="13132450" y="5231050"/>
            <a:ext cx="4466433" cy="4205100"/>
          </a:xfrm>
          <a:prstGeom prst="rect">
            <a:avLst/>
          </a:prstGeom>
          <a:noFill/>
          <a:ln>
            <a:noFill/>
          </a:ln>
        </p:spPr>
      </p:pic>
      <p:sp>
        <p:nvSpPr>
          <p:cNvPr id="247" name="Google Shape;247;p38"/>
          <p:cNvSpPr txBox="1"/>
          <p:nvPr/>
        </p:nvSpPr>
        <p:spPr>
          <a:xfrm>
            <a:off x="13132450" y="9372000"/>
            <a:ext cx="4466400" cy="3693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1200"/>
              </a:spcBef>
              <a:spcAft>
                <a:spcPts val="0"/>
              </a:spcAft>
              <a:buNone/>
            </a:pPr>
            <a:r>
              <a:rPr lang="en-GB" sz="1200">
                <a:solidFill>
                  <a:schemeClr val="accent3"/>
                </a:solidFill>
                <a:latin typeface="Montserrat"/>
                <a:ea typeface="Montserrat"/>
                <a:cs typeface="Montserrat"/>
                <a:sym typeface="Montserrat"/>
              </a:rPr>
              <a:t>  Louis Pasteur (1822-1895) dans son laboratoire</a:t>
            </a:r>
            <a:endParaRPr sz="1200">
              <a:solidFill>
                <a:schemeClr val="accent3"/>
              </a:solidFill>
              <a:latin typeface="Montserrat"/>
              <a:ea typeface="Montserrat"/>
              <a:cs typeface="Montserrat"/>
              <a:sym typeface="Montserrat"/>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9"/>
          <p:cNvSpPr txBox="1"/>
          <p:nvPr/>
        </p:nvSpPr>
        <p:spPr>
          <a:xfrm>
            <a:off x="917950" y="804000"/>
            <a:ext cx="15703200" cy="59814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2800">
                <a:solidFill>
                  <a:schemeClr val="dk2"/>
                </a:solidFill>
                <a:latin typeface="Montserrat"/>
                <a:ea typeface="Montserrat"/>
                <a:cs typeface="Montserrat"/>
                <a:sym typeface="Montserrat"/>
              </a:rPr>
              <a:t>When you have finished, </a:t>
            </a:r>
            <a:r>
              <a:rPr lang="en-GB" sz="2800">
                <a:solidFill>
                  <a:schemeClr val="dk2"/>
                </a:solidFill>
                <a:latin typeface="Montserrat"/>
                <a:ea typeface="Montserrat"/>
                <a:cs typeface="Montserrat"/>
                <a:sym typeface="Montserrat"/>
              </a:rPr>
              <a:t>go back to the Vocaroo window. </a:t>
            </a:r>
            <a:endParaRPr sz="28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rPr lang="en-GB" sz="2800">
                <a:solidFill>
                  <a:schemeClr val="dk2"/>
                </a:solidFill>
                <a:latin typeface="Montserrat"/>
                <a:ea typeface="Montserrat"/>
                <a:cs typeface="Montserrat"/>
                <a:sym typeface="Montserrat"/>
              </a:rPr>
              <a:t>Click on the </a:t>
            </a:r>
            <a:r>
              <a:rPr b="1" lang="en-GB" sz="2800">
                <a:solidFill>
                  <a:schemeClr val="dk2"/>
                </a:solidFill>
                <a:latin typeface="Montserrat"/>
                <a:ea typeface="Montserrat"/>
                <a:cs typeface="Montserrat"/>
                <a:sym typeface="Montserrat"/>
              </a:rPr>
              <a:t>red button</a:t>
            </a:r>
            <a:r>
              <a:rPr lang="en-GB" sz="2800">
                <a:solidFill>
                  <a:schemeClr val="dk2"/>
                </a:solidFill>
                <a:latin typeface="Montserrat"/>
                <a:ea typeface="Montserrat"/>
                <a:cs typeface="Montserrat"/>
                <a:sym typeface="Montserrat"/>
              </a:rPr>
              <a:t>. Click on </a:t>
            </a:r>
            <a:r>
              <a:rPr b="1" lang="en-GB" sz="2800">
                <a:solidFill>
                  <a:schemeClr val="dk2"/>
                </a:solidFill>
                <a:latin typeface="Montserrat"/>
                <a:ea typeface="Montserrat"/>
                <a:cs typeface="Montserrat"/>
                <a:sym typeface="Montserrat"/>
              </a:rPr>
              <a:t>"Save &amp; Share"</a:t>
            </a: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rPr b="1" lang="en-GB" sz="2800">
                <a:solidFill>
                  <a:schemeClr val="dk2"/>
                </a:solidFill>
                <a:latin typeface="Montserrat"/>
                <a:ea typeface="Montserrat"/>
                <a:cs typeface="Montserrat"/>
                <a:sym typeface="Montserrat"/>
              </a:rPr>
              <a:t>Copy &amp; paste / write the URL</a:t>
            </a:r>
            <a:r>
              <a:rPr lang="en-GB" sz="2800">
                <a:solidFill>
                  <a:schemeClr val="dk2"/>
                </a:solidFill>
                <a:latin typeface="Montserrat"/>
                <a:ea typeface="Montserrat"/>
                <a:cs typeface="Montserrat"/>
                <a:sym typeface="Montserrat"/>
              </a:rPr>
              <a:t> for your Vocaroo recording </a:t>
            </a:r>
            <a:r>
              <a:rPr b="1" lang="en-GB" sz="2800">
                <a:solidFill>
                  <a:schemeClr val="dk2"/>
                </a:solidFill>
                <a:latin typeface="Montserrat"/>
                <a:ea typeface="Montserrat"/>
                <a:cs typeface="Montserrat"/>
                <a:sym typeface="Montserrat"/>
              </a:rPr>
              <a:t>here</a:t>
            </a: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07916"/>
              </a:lnSpc>
              <a:spcBef>
                <a:spcPts val="800"/>
              </a:spcBef>
              <a:spcAft>
                <a:spcPts val="800"/>
              </a:spcAft>
              <a:buNone/>
            </a:pPr>
            <a:r>
              <a:rPr b="1" lang="en-GB" sz="4000">
                <a:solidFill>
                  <a:schemeClr val="dk2"/>
                </a:solidFill>
                <a:latin typeface="Montserrat"/>
                <a:ea typeface="Montserrat"/>
                <a:cs typeface="Montserrat"/>
                <a:sym typeface="Montserrat"/>
              </a:rPr>
              <a:t>END OF ASSESSMENT</a:t>
            </a:r>
            <a:endParaRPr b="1" sz="4000">
              <a:solidFill>
                <a:schemeClr val="dk2"/>
              </a:solidFill>
              <a:latin typeface="Montserrat"/>
              <a:ea typeface="Montserrat"/>
              <a:cs typeface="Montserrat"/>
              <a:sym typeface="Montserrat"/>
            </a:endParaRPr>
          </a:p>
        </p:txBody>
      </p:sp>
      <p:sp>
        <p:nvSpPr>
          <p:cNvPr id="253" name="Google Shape;253;p39"/>
          <p:cNvSpPr/>
          <p:nvPr/>
        </p:nvSpPr>
        <p:spPr>
          <a:xfrm>
            <a:off x="974150" y="4452950"/>
            <a:ext cx="14885100" cy="10911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4000">
                <a:solidFill>
                  <a:schemeClr val="dk2"/>
                </a:solidFill>
                <a:latin typeface="Montserrat"/>
                <a:ea typeface="Montserrat"/>
                <a:cs typeface="Montserrat"/>
                <a:sym typeface="Montserrat"/>
              </a:rPr>
              <a:t>Vocaroo link:</a:t>
            </a:r>
            <a:endParaRPr b="1" sz="4000">
              <a:solidFill>
                <a:schemeClr val="dk2"/>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6"/>
          <p:cNvSpPr txBox="1"/>
          <p:nvPr/>
        </p:nvSpPr>
        <p:spPr>
          <a:xfrm>
            <a:off x="4349900" y="3698300"/>
            <a:ext cx="112221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chemeClr val="dk2"/>
                </a:solidFill>
                <a:latin typeface="Montserrat"/>
                <a:ea typeface="Montserrat"/>
                <a:cs typeface="Montserrat"/>
                <a:sym typeface="Montserrat"/>
              </a:rPr>
              <a:t>SECTION A - LISTENING</a:t>
            </a:r>
            <a:endParaRPr b="1" sz="6000">
              <a:solidFill>
                <a:schemeClr val="dk2"/>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7"/>
          <p:cNvSpPr txBox="1"/>
          <p:nvPr/>
        </p:nvSpPr>
        <p:spPr>
          <a:xfrm>
            <a:off x="737400" y="890050"/>
            <a:ext cx="168132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Listening</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rgbClr val="FFFFFF"/>
                </a:highlight>
                <a:latin typeface="Montserrat"/>
                <a:ea typeface="Montserrat"/>
                <a:cs typeface="Montserrat"/>
                <a:sym typeface="Montserrat"/>
              </a:rPr>
              <a:t>PART A</a:t>
            </a:r>
            <a:endParaRPr b="1" sz="4000">
              <a:solidFill>
                <a:schemeClr val="dk2"/>
              </a:solidFill>
              <a:highlight>
                <a:srgbClr val="FFFFFF"/>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4700">
              <a:solidFill>
                <a:schemeClr val="dk2"/>
              </a:solidFill>
              <a:highlight>
                <a:srgbClr val="FFFFFF"/>
              </a:highlight>
              <a:latin typeface="Montserrat"/>
              <a:ea typeface="Montserrat"/>
              <a:cs typeface="Montserrat"/>
              <a:sym typeface="Montserrat"/>
            </a:endParaRPr>
          </a:p>
          <a:p>
            <a:pPr indent="0" lvl="0" marL="0" rtl="0" algn="l">
              <a:spcBef>
                <a:spcPts val="800"/>
              </a:spcBef>
              <a:spcAft>
                <a:spcPts val="0"/>
              </a:spcAft>
              <a:buNone/>
            </a:pPr>
            <a:r>
              <a:rPr lang="en-GB" sz="3000">
                <a:solidFill>
                  <a:schemeClr val="dk2"/>
                </a:solidFill>
                <a:latin typeface="Montserrat"/>
                <a:ea typeface="Montserrat"/>
                <a:cs typeface="Montserrat"/>
                <a:sym typeface="Montserrat"/>
              </a:rPr>
              <a:t>On the next slide, you will hear Amir talk about language learning in his family.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3000">
                <a:solidFill>
                  <a:schemeClr val="dk2"/>
                </a:solidFill>
                <a:latin typeface="Montserrat"/>
                <a:ea typeface="Montserrat"/>
                <a:cs typeface="Montserrat"/>
                <a:sym typeface="Montserrat"/>
              </a:rPr>
              <a:t>There is a word bank of activities he mentions (plus some that he does not mention!). You have 20 seconds to read the activities.</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3000">
                <a:solidFill>
                  <a:schemeClr val="dk2"/>
                </a:solidFill>
                <a:latin typeface="Montserrat"/>
                <a:ea typeface="Montserrat"/>
                <a:cs typeface="Montserrat"/>
                <a:sym typeface="Montserrat"/>
              </a:rPr>
              <a:t>Write one activity into each space in the grid.  You must decide who does the activity, and when.</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3000">
                <a:solidFill>
                  <a:schemeClr val="dk2"/>
                </a:solidFill>
                <a:latin typeface="Montserrat"/>
                <a:ea typeface="Montserrat"/>
                <a:cs typeface="Montserrat"/>
                <a:sym typeface="Montserrat"/>
              </a:rPr>
              <a:t>You will hear the story twice, with a 20 second gap in between. After hearing it twice, you will have another minute to finish the grid.</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1260475"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graphicFrame>
        <p:nvGraphicFramePr>
          <p:cNvPr id="105" name="Google Shape;105;p18"/>
          <p:cNvGraphicFramePr/>
          <p:nvPr/>
        </p:nvGraphicFramePr>
        <p:xfrm>
          <a:off x="1258800" y="3277200"/>
          <a:ext cx="3000000" cy="3000000"/>
        </p:xfrm>
        <a:graphic>
          <a:graphicData uri="http://schemas.openxmlformats.org/drawingml/2006/table">
            <a:tbl>
              <a:tblPr>
                <a:noFill/>
                <a:tableStyleId>{E720E4DD-9E41-40C6-AF17-E6E9FA7EF0B4}</a:tableStyleId>
              </a:tblPr>
              <a:tblGrid>
                <a:gridCol w="2243475"/>
                <a:gridCol w="4508975"/>
                <a:gridCol w="4508975"/>
                <a:gridCol w="4508975"/>
              </a:tblGrid>
              <a:tr h="1659425">
                <a:tc>
                  <a:txBody>
                    <a:bodyPr/>
                    <a:lstStyle/>
                    <a:p>
                      <a:pPr indent="0" lvl="0" marL="0" rtl="0" algn="r">
                        <a:lnSpc>
                          <a:spcPct val="100000"/>
                        </a:lnSpc>
                        <a:spcBef>
                          <a:spcPts val="1200"/>
                        </a:spcBef>
                        <a:spcAft>
                          <a:spcPts val="0"/>
                        </a:spcAft>
                        <a:buNone/>
                      </a:pPr>
                      <a:r>
                        <a:rPr b="1" baseline="30000" lang="en-GB" sz="3300">
                          <a:solidFill>
                            <a:schemeClr val="dk2"/>
                          </a:solidFill>
                          <a:latin typeface="Montserrat"/>
                          <a:ea typeface="Montserrat"/>
                          <a:cs typeface="Montserrat"/>
                          <a:sym typeface="Montserrat"/>
                        </a:rPr>
                        <a:t>when?</a:t>
                      </a:r>
                      <a:endParaRPr b="1" baseline="30000" sz="33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b="1" baseline="-25000" lang="en-GB" sz="3300">
                          <a:solidFill>
                            <a:schemeClr val="dk2"/>
                          </a:solidFill>
                          <a:latin typeface="Montserrat"/>
                          <a:ea typeface="Montserrat"/>
                          <a:cs typeface="Montserrat"/>
                          <a:sym typeface="Montserrat"/>
                        </a:rPr>
                        <a:t>who?</a:t>
                      </a:r>
                      <a:endParaRPr b="1" baseline="-25000" sz="33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800">
                          <a:solidFill>
                            <a:schemeClr val="dk2"/>
                          </a:solidFill>
                          <a:latin typeface="Montserrat"/>
                          <a:ea typeface="Montserrat"/>
                          <a:cs typeface="Montserrat"/>
                          <a:sym typeface="Montserrat"/>
                        </a:rPr>
                        <a:t>in the past</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800">
                          <a:solidFill>
                            <a:schemeClr val="dk2"/>
                          </a:solidFill>
                          <a:latin typeface="Montserrat"/>
                          <a:ea typeface="Montserrat"/>
                          <a:cs typeface="Montserrat"/>
                          <a:sym typeface="Montserrat"/>
                        </a:rPr>
                        <a:t>in general</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800">
                          <a:solidFill>
                            <a:schemeClr val="dk2"/>
                          </a:solidFill>
                          <a:latin typeface="Montserrat"/>
                          <a:ea typeface="Montserrat"/>
                          <a:cs typeface="Montserrat"/>
                          <a:sym typeface="Montserrat"/>
                        </a:rPr>
                        <a:t>in the future</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276175">
                <a:tc>
                  <a:txBody>
                    <a:bodyPr/>
                    <a:lstStyle/>
                    <a:p>
                      <a:pPr indent="0" lvl="0" marL="0" rtl="0" algn="ctr">
                        <a:lnSpc>
                          <a:spcPct val="100000"/>
                        </a:lnSpc>
                        <a:spcBef>
                          <a:spcPts val="1200"/>
                        </a:spcBef>
                        <a:spcAft>
                          <a:spcPts val="0"/>
                        </a:spcAft>
                        <a:buNone/>
                      </a:pPr>
                      <a:r>
                        <a:rPr b="1" lang="en-GB" sz="2800">
                          <a:solidFill>
                            <a:schemeClr val="dk2"/>
                          </a:solidFill>
                          <a:latin typeface="Montserrat"/>
                          <a:ea typeface="Montserrat"/>
                          <a:cs typeface="Montserrat"/>
                          <a:sym typeface="Montserrat"/>
                        </a:rPr>
                        <a:t>Amir</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0"/>
                        </a:spcAft>
                        <a:buNone/>
                      </a:pPr>
                      <a:r>
                        <a:rPr lang="en-GB" sz="2800">
                          <a:solidFill>
                            <a:schemeClr val="dk2"/>
                          </a:solidFill>
                          <a:latin typeface="Montserrat"/>
                          <a:ea typeface="Montserrat"/>
                          <a:cs typeface="Montserrat"/>
                          <a:sym typeface="Montserrat"/>
                        </a:rPr>
                        <a:t>1. </a:t>
                      </a:r>
                      <a:r>
                        <a:rPr b="1" lang="en-GB" sz="2800">
                          <a:solidFill>
                            <a:schemeClr val="dk2"/>
                          </a:solidFill>
                          <a:latin typeface="Montserrat"/>
                          <a:ea typeface="Montserrat"/>
                          <a:cs typeface="Montserrat"/>
                          <a:sym typeface="Montserrat"/>
                        </a:rPr>
                        <a:t>____________________</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0"/>
                        </a:spcAft>
                        <a:buNone/>
                      </a:pPr>
                      <a:r>
                        <a:rPr lang="en-GB" sz="2800">
                          <a:solidFill>
                            <a:schemeClr val="dk2"/>
                          </a:solidFill>
                          <a:latin typeface="Montserrat"/>
                          <a:ea typeface="Montserrat"/>
                          <a:cs typeface="Montserrat"/>
                          <a:sym typeface="Montserrat"/>
                        </a:rPr>
                        <a:t>1. read novels</a:t>
                      </a:r>
                      <a:endParaRPr sz="28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2800">
                          <a:solidFill>
                            <a:schemeClr val="dk2"/>
                          </a:solidFill>
                          <a:latin typeface="Montserrat"/>
                          <a:ea typeface="Montserrat"/>
                          <a:cs typeface="Montserrat"/>
                          <a:sym typeface="Montserrat"/>
                        </a:rPr>
                        <a:t>2. </a:t>
                      </a:r>
                      <a:r>
                        <a:rPr b="1" lang="en-GB" sz="2800">
                          <a:solidFill>
                            <a:schemeClr val="dk2"/>
                          </a:solidFill>
                          <a:latin typeface="Montserrat"/>
                          <a:ea typeface="Montserrat"/>
                          <a:cs typeface="Montserrat"/>
                          <a:sym typeface="Montserrat"/>
                        </a:rPr>
                        <a:t>____________________</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FFFFF"/>
                    </a:solidFill>
                  </a:tcPr>
                </a:tc>
                <a:tc>
                  <a:txBody>
                    <a:bodyPr/>
                    <a:lstStyle/>
                    <a:p>
                      <a:pPr indent="0" lvl="0" marL="0" rtl="0" algn="l">
                        <a:lnSpc>
                          <a:spcPct val="100000"/>
                        </a:lnSpc>
                        <a:spcBef>
                          <a:spcPts val="1200"/>
                        </a:spcBef>
                        <a:spcAft>
                          <a:spcPts val="0"/>
                        </a:spcAft>
                        <a:buNone/>
                      </a:pPr>
                      <a:r>
                        <a:rPr lang="en-GB" sz="2800">
                          <a:solidFill>
                            <a:schemeClr val="dk2"/>
                          </a:solidFill>
                          <a:latin typeface="Montserrat"/>
                          <a:ea typeface="Montserrat"/>
                          <a:cs typeface="Montserrat"/>
                          <a:sym typeface="Montserrat"/>
                        </a:rPr>
                        <a:t>1. </a:t>
                      </a:r>
                      <a:r>
                        <a:rPr b="1" lang="en-GB" sz="2800">
                          <a:solidFill>
                            <a:schemeClr val="dk2"/>
                          </a:solidFill>
                          <a:latin typeface="Montserrat"/>
                          <a:ea typeface="Montserrat"/>
                          <a:cs typeface="Montserrat"/>
                          <a:sym typeface="Montserrat"/>
                        </a:rPr>
                        <a:t>____________________</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276175">
                <a:tc>
                  <a:txBody>
                    <a:bodyPr/>
                    <a:lstStyle/>
                    <a:p>
                      <a:pPr indent="0" lvl="0" marL="0" rtl="0" algn="ctr">
                        <a:lnSpc>
                          <a:spcPct val="100000"/>
                        </a:lnSpc>
                        <a:spcBef>
                          <a:spcPts val="1200"/>
                        </a:spcBef>
                        <a:spcAft>
                          <a:spcPts val="0"/>
                        </a:spcAft>
                        <a:buNone/>
                      </a:pPr>
                      <a:r>
                        <a:rPr b="1" lang="en-GB" sz="2800">
                          <a:solidFill>
                            <a:schemeClr val="dk2"/>
                          </a:solidFill>
                          <a:latin typeface="Montserrat"/>
                          <a:ea typeface="Montserrat"/>
                          <a:cs typeface="Montserrat"/>
                          <a:sym typeface="Montserrat"/>
                        </a:rPr>
                        <a:t>Léa</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0"/>
                        </a:spcAft>
                        <a:buNone/>
                      </a:pPr>
                      <a:r>
                        <a:rPr lang="en-GB" sz="2800">
                          <a:solidFill>
                            <a:schemeClr val="dk2"/>
                          </a:solidFill>
                          <a:latin typeface="Montserrat"/>
                          <a:ea typeface="Montserrat"/>
                          <a:cs typeface="Montserrat"/>
                          <a:sym typeface="Montserrat"/>
                        </a:rPr>
                        <a:t>1. </a:t>
                      </a:r>
                      <a:r>
                        <a:rPr b="1" lang="en-GB" sz="2800">
                          <a:solidFill>
                            <a:schemeClr val="dk2"/>
                          </a:solidFill>
                          <a:latin typeface="Montserrat"/>
                          <a:ea typeface="Montserrat"/>
                          <a:cs typeface="Montserrat"/>
                          <a:sym typeface="Montserrat"/>
                        </a:rPr>
                        <a:t>____________________</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0"/>
                        </a:spcAft>
                        <a:buNone/>
                      </a:pPr>
                      <a:r>
                        <a:rPr lang="en-GB" sz="2800">
                          <a:solidFill>
                            <a:schemeClr val="dk2"/>
                          </a:solidFill>
                          <a:latin typeface="Montserrat"/>
                          <a:ea typeface="Montserrat"/>
                          <a:cs typeface="Montserrat"/>
                          <a:sym typeface="Montserrat"/>
                        </a:rPr>
                        <a:t>1. </a:t>
                      </a:r>
                      <a:r>
                        <a:rPr b="1" lang="en-GB" sz="2800">
                          <a:solidFill>
                            <a:schemeClr val="dk2"/>
                          </a:solidFill>
                          <a:latin typeface="Montserrat"/>
                          <a:ea typeface="Montserrat"/>
                          <a:cs typeface="Montserrat"/>
                          <a:sym typeface="Montserrat"/>
                        </a:rPr>
                        <a:t>____________________</a:t>
                      </a:r>
                      <a:endParaRPr b="1" sz="28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767171"/>
                    </a:solidFill>
                  </a:tcPr>
                </a:tc>
              </a:tr>
              <a:tr h="1391150">
                <a:tc>
                  <a:txBody>
                    <a:bodyPr/>
                    <a:lstStyle/>
                    <a:p>
                      <a:pPr indent="0" lvl="0" marL="0" rtl="0" algn="ctr">
                        <a:lnSpc>
                          <a:spcPct val="100000"/>
                        </a:lnSpc>
                        <a:spcBef>
                          <a:spcPts val="1200"/>
                        </a:spcBef>
                        <a:spcAft>
                          <a:spcPts val="0"/>
                        </a:spcAft>
                        <a:buNone/>
                      </a:pPr>
                      <a:r>
                        <a:rPr b="1" lang="en-GB" sz="2800">
                          <a:solidFill>
                            <a:schemeClr val="dk2"/>
                          </a:solidFill>
                          <a:latin typeface="Montserrat"/>
                          <a:ea typeface="Montserrat"/>
                          <a:cs typeface="Montserrat"/>
                          <a:sym typeface="Montserrat"/>
                        </a:rPr>
                        <a:t>Amir and Léa</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0"/>
                        </a:spcAft>
                        <a:buNone/>
                      </a:pPr>
                      <a:r>
                        <a:rPr lang="en-GB" sz="2800">
                          <a:solidFill>
                            <a:schemeClr val="dk2"/>
                          </a:solidFill>
                          <a:latin typeface="Montserrat"/>
                          <a:ea typeface="Montserrat"/>
                          <a:cs typeface="Montserrat"/>
                          <a:sym typeface="Montserrat"/>
                        </a:rPr>
                        <a:t>1. go on a trip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0"/>
                        </a:spcAft>
                        <a:buNone/>
                      </a:pPr>
                      <a:r>
                        <a:rPr lang="en-GB" sz="2800">
                          <a:solidFill>
                            <a:schemeClr val="dk2"/>
                          </a:solidFill>
                          <a:latin typeface="Montserrat"/>
                          <a:ea typeface="Montserrat"/>
                          <a:cs typeface="Montserrat"/>
                          <a:sym typeface="Montserrat"/>
                        </a:rPr>
                        <a:t>1. like language learning</a:t>
                      </a:r>
                      <a:endParaRPr sz="28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2800">
                          <a:solidFill>
                            <a:schemeClr val="dk2"/>
                          </a:solidFill>
                          <a:latin typeface="Montserrat"/>
                          <a:ea typeface="Montserrat"/>
                          <a:cs typeface="Montserrat"/>
                          <a:sym typeface="Montserrat"/>
                        </a:rPr>
                        <a:t>2. learn English</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0"/>
                        </a:spcAft>
                        <a:buNone/>
                      </a:pPr>
                      <a:r>
                        <a:rPr lang="en-GB" sz="2800">
                          <a:solidFill>
                            <a:schemeClr val="dk2"/>
                          </a:solidFill>
                          <a:latin typeface="Montserrat"/>
                          <a:ea typeface="Montserrat"/>
                          <a:cs typeface="Montserrat"/>
                          <a:sym typeface="Montserrat"/>
                        </a:rPr>
                        <a:t>1. </a:t>
                      </a:r>
                      <a:r>
                        <a:rPr b="1" lang="en-GB" sz="2800">
                          <a:solidFill>
                            <a:schemeClr val="dk2"/>
                          </a:solidFill>
                          <a:latin typeface="Montserrat"/>
                          <a:ea typeface="Montserrat"/>
                          <a:cs typeface="Montserrat"/>
                          <a:sym typeface="Montserrat"/>
                        </a:rPr>
                        <a:t>____________________</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FFFFF"/>
                    </a:solidFill>
                  </a:tcPr>
                </a:tc>
              </a:tr>
            </a:tbl>
          </a:graphicData>
        </a:graphic>
      </p:graphicFrame>
      <p:cxnSp>
        <p:nvCxnSpPr>
          <p:cNvPr id="106" name="Google Shape;106;p18"/>
          <p:cNvCxnSpPr/>
          <p:nvPr/>
        </p:nvCxnSpPr>
        <p:spPr>
          <a:xfrm>
            <a:off x="1258800" y="3277200"/>
            <a:ext cx="2276400" cy="1597800"/>
          </a:xfrm>
          <a:prstGeom prst="straightConnector1">
            <a:avLst/>
          </a:prstGeom>
          <a:noFill/>
          <a:ln cap="flat" cmpd="sng" w="9525">
            <a:solidFill>
              <a:schemeClr val="dk2"/>
            </a:solidFill>
            <a:prstDash val="solid"/>
            <a:round/>
            <a:headEnd len="med" w="med" type="none"/>
            <a:tailEnd len="med" w="med" type="none"/>
          </a:ln>
        </p:spPr>
      </p:cxnSp>
      <p:sp>
        <p:nvSpPr>
          <p:cNvPr id="107" name="Google Shape;107;p18"/>
          <p:cNvSpPr txBox="1"/>
          <p:nvPr/>
        </p:nvSpPr>
        <p:spPr>
          <a:xfrm>
            <a:off x="1271600" y="423600"/>
            <a:ext cx="15770400" cy="2701200"/>
          </a:xfrm>
          <a:prstGeom prst="rect">
            <a:avLst/>
          </a:prstGeom>
          <a:noFill/>
          <a:ln cap="flat" cmpd="sng" w="2857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115000"/>
              </a:lnSpc>
              <a:spcBef>
                <a:spcPts val="1200"/>
              </a:spcBef>
              <a:spcAft>
                <a:spcPts val="0"/>
              </a:spcAft>
              <a:buNone/>
            </a:pPr>
            <a:r>
              <a:rPr b="1" lang="en-GB" sz="3000">
                <a:solidFill>
                  <a:schemeClr val="dk2"/>
                </a:solidFill>
                <a:latin typeface="Montserrat"/>
                <a:ea typeface="Montserrat"/>
                <a:cs typeface="Montserrat"/>
                <a:sym typeface="Montserrat"/>
              </a:rPr>
              <a:t>Word Bank</a:t>
            </a:r>
            <a:endParaRPr b="1"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write down new words    	   	    go to Italy      	          study German</a:t>
            </a:r>
            <a:endParaRPr sz="3000">
              <a:solidFill>
                <a:schemeClr val="dk2"/>
              </a:solidFill>
              <a:latin typeface="Montserrat"/>
              <a:ea typeface="Montserrat"/>
              <a:cs typeface="Montserrat"/>
              <a:sym typeface="Montserrat"/>
            </a:endParaRPr>
          </a:p>
          <a:p>
            <a:pPr indent="0" lvl="0" marL="0" rtl="0" algn="ctr">
              <a:lnSpc>
                <a:spcPct val="115000"/>
              </a:lnSpc>
              <a:spcBef>
                <a:spcPts val="1200"/>
              </a:spcBef>
              <a:spcAft>
                <a:spcPts val="0"/>
              </a:spcAft>
              <a:buNone/>
            </a:pPr>
            <a:r>
              <a:rPr lang="en-GB" sz="3000">
                <a:solidFill>
                  <a:schemeClr val="dk2"/>
                </a:solidFill>
                <a:latin typeface="Montserrat"/>
                <a:ea typeface="Montserrat"/>
                <a:cs typeface="Montserrat"/>
                <a:sym typeface="Montserrat"/>
              </a:rPr>
              <a:t>have conversations with local people            	    			 	translate</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     	pass English exam            	speak a bit of German       	watch English films   </a:t>
            </a:r>
            <a:endParaRPr sz="3000">
              <a:solidFill>
                <a:schemeClr val="dk2"/>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9"/>
          <p:cNvSpPr txBox="1"/>
          <p:nvPr/>
        </p:nvSpPr>
        <p:spPr>
          <a:xfrm>
            <a:off x="737400" y="890050"/>
            <a:ext cx="168132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Listening</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rgbClr val="FFFFFF"/>
                </a:highlight>
                <a:latin typeface="Montserrat"/>
                <a:ea typeface="Montserrat"/>
                <a:cs typeface="Montserrat"/>
                <a:sym typeface="Montserrat"/>
              </a:rPr>
              <a:t>PART B</a:t>
            </a:r>
            <a:endParaRPr b="1" sz="4000">
              <a:solidFill>
                <a:schemeClr val="dk2"/>
              </a:solidFill>
              <a:highlight>
                <a:srgbClr val="FFFFFF"/>
              </a:highlight>
              <a:latin typeface="Montserrat"/>
              <a:ea typeface="Montserrat"/>
              <a:cs typeface="Montserrat"/>
              <a:sym typeface="Montserrat"/>
            </a:endParaRPr>
          </a:p>
          <a:p>
            <a:pPr indent="0" lvl="0" marL="0" rtl="0" algn="l">
              <a:spcBef>
                <a:spcPts val="800"/>
              </a:spcBef>
              <a:spcAft>
                <a:spcPts val="0"/>
              </a:spcAft>
              <a:buNone/>
            </a:pPr>
            <a:r>
              <a:rPr lang="en-GB" sz="3000">
                <a:solidFill>
                  <a:schemeClr val="dk2"/>
                </a:solidFill>
                <a:latin typeface="Montserrat"/>
                <a:ea typeface="Montserrat"/>
                <a:cs typeface="Montserrat"/>
                <a:sym typeface="Montserrat"/>
              </a:rPr>
              <a:t>Now listen for a </a:t>
            </a:r>
            <a:r>
              <a:rPr b="1" lang="en-GB" sz="3000">
                <a:solidFill>
                  <a:schemeClr val="dk2"/>
                </a:solidFill>
                <a:latin typeface="Montserrat"/>
                <a:ea typeface="Montserrat"/>
                <a:cs typeface="Montserrat"/>
                <a:sym typeface="Montserrat"/>
              </a:rPr>
              <a:t>third time</a:t>
            </a:r>
            <a:r>
              <a:rPr lang="en-GB" sz="3000">
                <a:solidFill>
                  <a:schemeClr val="dk2"/>
                </a:solidFill>
                <a:latin typeface="Montserrat"/>
                <a:ea typeface="Montserrat"/>
                <a:cs typeface="Montserrat"/>
                <a:sym typeface="Montserrat"/>
              </a:rPr>
              <a:t>. You then have </a:t>
            </a:r>
            <a:r>
              <a:rPr b="1" lang="en-GB" sz="3000">
                <a:solidFill>
                  <a:schemeClr val="dk2"/>
                </a:solidFill>
                <a:latin typeface="Montserrat"/>
                <a:ea typeface="Montserrat"/>
                <a:cs typeface="Montserrat"/>
                <a:sym typeface="Montserrat"/>
              </a:rPr>
              <a:t>two minutes</a:t>
            </a:r>
            <a:r>
              <a:rPr lang="en-GB" sz="3000">
                <a:solidFill>
                  <a:schemeClr val="dk2"/>
                </a:solidFill>
                <a:latin typeface="Montserrat"/>
                <a:ea typeface="Montserrat"/>
                <a:cs typeface="Montserrat"/>
                <a:sym typeface="Montserrat"/>
              </a:rPr>
              <a:t> to answer the questions in </a:t>
            </a:r>
            <a:r>
              <a:rPr b="1" lang="en-GB" sz="3000">
                <a:solidFill>
                  <a:schemeClr val="dk2"/>
                </a:solidFill>
                <a:latin typeface="Montserrat"/>
                <a:ea typeface="Montserrat"/>
                <a:cs typeface="Montserrat"/>
                <a:sym typeface="Montserrat"/>
              </a:rPr>
              <a:t>English</a:t>
            </a:r>
            <a:r>
              <a:rPr lang="en-GB" sz="3000">
                <a:solidFill>
                  <a:schemeClr val="dk2"/>
                </a:solidFill>
                <a:latin typeface="Montserrat"/>
                <a:ea typeface="Montserrat"/>
                <a:cs typeface="Montserrat"/>
                <a:sym typeface="Montserrat"/>
              </a:rPr>
              <a:t>.</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1260475"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graphicFrame>
        <p:nvGraphicFramePr>
          <p:cNvPr id="113" name="Google Shape;113;p19"/>
          <p:cNvGraphicFramePr/>
          <p:nvPr/>
        </p:nvGraphicFramePr>
        <p:xfrm>
          <a:off x="811288" y="3836350"/>
          <a:ext cx="3000000" cy="3000000"/>
        </p:xfrm>
        <a:graphic>
          <a:graphicData uri="http://schemas.openxmlformats.org/drawingml/2006/table">
            <a:tbl>
              <a:tblPr>
                <a:noFill/>
                <a:tableStyleId>{E720E4DD-9E41-40C6-AF17-E6E9FA7EF0B4}</a:tableStyleId>
              </a:tblPr>
              <a:tblGrid>
                <a:gridCol w="1183200"/>
                <a:gridCol w="8306575"/>
                <a:gridCol w="7823650"/>
              </a:tblGrid>
              <a:tr h="1381750">
                <a:tc>
                  <a:txBody>
                    <a:bodyPr/>
                    <a:lstStyle/>
                    <a:p>
                      <a:pPr indent="0" lvl="0" marL="0" rtl="0" algn="l">
                        <a:lnSpc>
                          <a:spcPct val="100000"/>
                        </a:lnSpc>
                        <a:spcBef>
                          <a:spcPts val="1200"/>
                        </a:spcBef>
                        <a:spcAft>
                          <a:spcPts val="0"/>
                        </a:spcAft>
                        <a:buNone/>
                      </a:pPr>
                      <a:r>
                        <a:rPr b="1" lang="en-GB" sz="2800">
                          <a:solidFill>
                            <a:schemeClr val="dk2"/>
                          </a:solidFill>
                          <a:latin typeface="Montserrat"/>
                          <a:ea typeface="Montserrat"/>
                          <a:cs typeface="Montserrat"/>
                          <a:sym typeface="Montserrat"/>
                        </a:rPr>
                        <a:t> </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0"/>
                        </a:spcAft>
                        <a:buNone/>
                      </a:pPr>
                      <a:r>
                        <a:rPr b="1" lang="en-GB" sz="2800">
                          <a:solidFill>
                            <a:schemeClr val="dk2"/>
                          </a:solidFill>
                          <a:latin typeface="Montserrat"/>
                          <a:ea typeface="Montserrat"/>
                          <a:cs typeface="Montserrat"/>
                          <a:sym typeface="Montserrat"/>
                        </a:rPr>
                        <a:t>Write as many details as you can</a:t>
                      </a:r>
                      <a:endParaRPr b="1" sz="28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b="1" lang="en-GB" sz="2800">
                          <a:solidFill>
                            <a:schemeClr val="dk2"/>
                          </a:solidFill>
                          <a:latin typeface="Montserrat"/>
                          <a:ea typeface="Montserrat"/>
                          <a:cs typeface="Montserrat"/>
                          <a:sym typeface="Montserrat"/>
                        </a:rPr>
                        <a:t>(2 marks per question)</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225175">
                <a:tc>
                  <a:txBody>
                    <a:bodyPr/>
                    <a:lstStyle/>
                    <a:p>
                      <a:pPr indent="0" lvl="0" marL="0" rtl="0" algn="l">
                        <a:lnSpc>
                          <a:spcPct val="100000"/>
                        </a:lnSpc>
                        <a:spcBef>
                          <a:spcPts val="1200"/>
                        </a:spcBef>
                        <a:spcAft>
                          <a:spcPts val="0"/>
                        </a:spcAft>
                        <a:buNone/>
                      </a:pPr>
                      <a:r>
                        <a:rPr lang="en-GB" sz="2800">
                          <a:solidFill>
                            <a:schemeClr val="dk2"/>
                          </a:solidFill>
                          <a:latin typeface="Montserrat"/>
                          <a:ea typeface="Montserrat"/>
                          <a:cs typeface="Montserrat"/>
                          <a:sym typeface="Montserrat"/>
                        </a:rPr>
                        <a:t>a)</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0"/>
                        </a:spcAft>
                        <a:buNone/>
                      </a:pPr>
                      <a:r>
                        <a:rPr lang="en-GB" sz="2800">
                          <a:solidFill>
                            <a:schemeClr val="dk2"/>
                          </a:solidFill>
                          <a:latin typeface="Montserrat"/>
                          <a:ea typeface="Montserrat"/>
                          <a:cs typeface="Montserrat"/>
                          <a:sym typeface="Montserrat"/>
                        </a:rPr>
                        <a:t>Where did Amir and Léa visit last year, and when?</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381750">
                <a:tc>
                  <a:txBody>
                    <a:bodyPr/>
                    <a:lstStyle/>
                    <a:p>
                      <a:pPr indent="0" lvl="0" marL="0" rtl="0" algn="l">
                        <a:lnSpc>
                          <a:spcPct val="100000"/>
                        </a:lnSpc>
                        <a:spcBef>
                          <a:spcPts val="1200"/>
                        </a:spcBef>
                        <a:spcAft>
                          <a:spcPts val="0"/>
                        </a:spcAft>
                        <a:buNone/>
                      </a:pPr>
                      <a:r>
                        <a:rPr lang="en-GB" sz="2800">
                          <a:solidFill>
                            <a:schemeClr val="dk2"/>
                          </a:solidFill>
                          <a:latin typeface="Montserrat"/>
                          <a:ea typeface="Montserrat"/>
                          <a:cs typeface="Montserrat"/>
                          <a:sym typeface="Montserrat"/>
                        </a:rPr>
                        <a:t>b)</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0"/>
                        </a:spcAft>
                        <a:buNone/>
                      </a:pPr>
                      <a:r>
                        <a:rPr lang="en-GB" sz="2800">
                          <a:solidFill>
                            <a:schemeClr val="dk2"/>
                          </a:solidFill>
                          <a:latin typeface="Montserrat"/>
                          <a:ea typeface="Montserrat"/>
                          <a:cs typeface="Montserrat"/>
                          <a:sym typeface="Montserrat"/>
                        </a:rPr>
                        <a:t>What did Amir buy?</a:t>
                      </a:r>
                      <a:endParaRPr sz="28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784800">
                <a:tc>
                  <a:txBody>
                    <a:bodyPr/>
                    <a:lstStyle/>
                    <a:p>
                      <a:pPr indent="0" lvl="0" marL="0" rtl="0" algn="l">
                        <a:lnSpc>
                          <a:spcPct val="100000"/>
                        </a:lnSpc>
                        <a:spcBef>
                          <a:spcPts val="1200"/>
                        </a:spcBef>
                        <a:spcAft>
                          <a:spcPts val="0"/>
                        </a:spcAft>
                        <a:buNone/>
                      </a:pPr>
                      <a:r>
                        <a:rPr lang="en-GB" sz="2800">
                          <a:solidFill>
                            <a:schemeClr val="dk2"/>
                          </a:solidFill>
                          <a:latin typeface="Montserrat"/>
                          <a:ea typeface="Montserrat"/>
                          <a:cs typeface="Montserrat"/>
                          <a:sym typeface="Montserrat"/>
                        </a:rPr>
                        <a:t>c)</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0"/>
                        </a:spcAft>
                        <a:buNone/>
                      </a:pPr>
                      <a:r>
                        <a:rPr lang="en-GB" sz="2800">
                          <a:solidFill>
                            <a:schemeClr val="dk2"/>
                          </a:solidFill>
                          <a:latin typeface="Montserrat"/>
                          <a:ea typeface="Montserrat"/>
                          <a:cs typeface="Montserrat"/>
                          <a:sym typeface="Montserrat"/>
                        </a:rPr>
                        <a:t>What does Amir say about Italian?</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381750">
                <a:tc>
                  <a:txBody>
                    <a:bodyPr/>
                    <a:lstStyle/>
                    <a:p>
                      <a:pPr indent="0" lvl="0" marL="0" rtl="0" algn="l">
                        <a:lnSpc>
                          <a:spcPct val="100000"/>
                        </a:lnSpc>
                        <a:spcBef>
                          <a:spcPts val="1200"/>
                        </a:spcBef>
                        <a:spcAft>
                          <a:spcPts val="0"/>
                        </a:spcAft>
                        <a:buNone/>
                      </a:pPr>
                      <a:r>
                        <a:rPr lang="en-GB" sz="2800">
                          <a:solidFill>
                            <a:schemeClr val="dk2"/>
                          </a:solidFill>
                          <a:latin typeface="Montserrat"/>
                          <a:ea typeface="Montserrat"/>
                          <a:cs typeface="Montserrat"/>
                          <a:sym typeface="Montserrat"/>
                        </a:rPr>
                        <a:t>d)</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0"/>
                        </a:spcAft>
                        <a:buNone/>
                      </a:pPr>
                      <a:r>
                        <a:rPr lang="en-GB" sz="2800">
                          <a:solidFill>
                            <a:schemeClr val="dk2"/>
                          </a:solidFill>
                          <a:latin typeface="Montserrat"/>
                          <a:ea typeface="Montserrat"/>
                          <a:cs typeface="Montserrat"/>
                          <a:sym typeface="Montserrat"/>
                        </a:rPr>
                        <a:t>Who speaks better English, Amir or Léa? What example does Amir give to show this?</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
        <p:nvSpPr>
          <p:cNvPr id="114" name="Google Shape;114;p19"/>
          <p:cNvSpPr/>
          <p:nvPr/>
        </p:nvSpPr>
        <p:spPr>
          <a:xfrm>
            <a:off x="17247150" y="8853800"/>
            <a:ext cx="656700" cy="1061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0"/>
          <p:cNvSpPr txBox="1"/>
          <p:nvPr/>
        </p:nvSpPr>
        <p:spPr>
          <a:xfrm>
            <a:off x="3532950" y="3720175"/>
            <a:ext cx="11222100" cy="203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6000">
                <a:solidFill>
                  <a:schemeClr val="dk2"/>
                </a:solidFill>
                <a:latin typeface="Montserrat"/>
                <a:ea typeface="Montserrat"/>
                <a:cs typeface="Montserrat"/>
                <a:sym typeface="Montserrat"/>
              </a:rPr>
              <a:t>SECTION B - READING COMPREHENSION</a:t>
            </a:r>
            <a:endParaRPr b="1" sz="6000">
              <a:solidFill>
                <a:schemeClr val="dk2"/>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1"/>
          <p:cNvSpPr txBox="1"/>
          <p:nvPr/>
        </p:nvSpPr>
        <p:spPr>
          <a:xfrm>
            <a:off x="737400" y="890050"/>
            <a:ext cx="168132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Reading comprehension</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A</a:t>
            </a:r>
            <a:br>
              <a:rPr b="1" lang="en-GB" sz="4000">
                <a:solidFill>
                  <a:schemeClr val="dk2"/>
                </a:solidFill>
                <a:highlight>
                  <a:srgbClr val="FFFFFF"/>
                </a:highlight>
                <a:latin typeface="Montserrat"/>
                <a:ea typeface="Montserrat"/>
                <a:cs typeface="Montserrat"/>
                <a:sym typeface="Montserrat"/>
              </a:rPr>
            </a:br>
            <a:endParaRPr b="1" sz="4000">
              <a:solidFill>
                <a:schemeClr val="dk2"/>
              </a:solidFill>
              <a:highlight>
                <a:srgbClr val="FFFFFF"/>
              </a:highlight>
              <a:latin typeface="Montserrat"/>
              <a:ea typeface="Montserrat"/>
              <a:cs typeface="Montserrat"/>
              <a:sym typeface="Montserrat"/>
            </a:endParaRPr>
          </a:p>
          <a:p>
            <a:pPr indent="0" lvl="0" marL="0" rtl="0" algn="l">
              <a:lnSpc>
                <a:spcPct val="107916"/>
              </a:lnSpc>
              <a:spcBef>
                <a:spcPts val="800"/>
              </a:spcBef>
              <a:spcAft>
                <a:spcPts val="0"/>
              </a:spcAft>
              <a:buNone/>
            </a:pPr>
            <a:r>
              <a:rPr lang="en-GB" sz="3000">
                <a:solidFill>
                  <a:schemeClr val="dk2"/>
                </a:solidFill>
                <a:latin typeface="Montserrat"/>
                <a:ea typeface="Montserrat"/>
                <a:cs typeface="Montserrat"/>
                <a:sym typeface="Montserrat"/>
              </a:rPr>
              <a:t>You are spending your summer holiday in Saint-Clair-des-Monts, a mountain town in France. You are given a map and an information leaflet about summer time in the town. </a:t>
            </a:r>
            <a:endParaRPr sz="30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rPr lang="en-GB" sz="3000">
                <a:solidFill>
                  <a:schemeClr val="dk2"/>
                </a:solidFill>
                <a:latin typeface="Montserrat"/>
                <a:ea typeface="Montserrat"/>
                <a:cs typeface="Montserrat"/>
                <a:sym typeface="Montserrat"/>
              </a:rPr>
              <a:t>The map isn’t very clear! On the next slide, </a:t>
            </a:r>
            <a:r>
              <a:rPr b="1" lang="en-GB" sz="3000">
                <a:solidFill>
                  <a:schemeClr val="dk2"/>
                </a:solidFill>
                <a:latin typeface="Montserrat"/>
                <a:ea typeface="Montserrat"/>
                <a:cs typeface="Montserrat"/>
                <a:sym typeface="Montserrat"/>
              </a:rPr>
              <a:t>read the text</a:t>
            </a:r>
            <a:r>
              <a:rPr lang="en-GB" sz="3000">
                <a:solidFill>
                  <a:schemeClr val="dk2"/>
                </a:solidFill>
                <a:latin typeface="Montserrat"/>
                <a:ea typeface="Montserrat"/>
                <a:cs typeface="Montserrat"/>
                <a:sym typeface="Montserrat"/>
              </a:rPr>
              <a:t> and </a:t>
            </a:r>
            <a:r>
              <a:rPr b="1" lang="en-GB" sz="3000">
                <a:solidFill>
                  <a:schemeClr val="dk2"/>
                </a:solidFill>
                <a:latin typeface="Montserrat"/>
                <a:ea typeface="Montserrat"/>
                <a:cs typeface="Montserrat"/>
                <a:sym typeface="Montserrat"/>
              </a:rPr>
              <a:t>write the</a:t>
            </a:r>
            <a:r>
              <a:rPr lang="en-GB" sz="3000">
                <a:solidFill>
                  <a:schemeClr val="dk2"/>
                </a:solidFill>
                <a:latin typeface="Montserrat"/>
                <a:ea typeface="Montserrat"/>
                <a:cs typeface="Montserrat"/>
                <a:sym typeface="Montserrat"/>
              </a:rPr>
              <a:t> </a:t>
            </a:r>
            <a:r>
              <a:rPr b="1" lang="en-GB" sz="3000">
                <a:solidFill>
                  <a:schemeClr val="dk2"/>
                </a:solidFill>
                <a:latin typeface="Montserrat"/>
                <a:ea typeface="Montserrat"/>
                <a:cs typeface="Montserrat"/>
                <a:sym typeface="Montserrat"/>
              </a:rPr>
              <a:t>English </a:t>
            </a:r>
            <a:r>
              <a:rPr lang="en-GB" sz="3000">
                <a:solidFill>
                  <a:schemeClr val="dk2"/>
                </a:solidFill>
                <a:latin typeface="Montserrat"/>
                <a:ea typeface="Montserrat"/>
                <a:cs typeface="Montserrat"/>
                <a:sym typeface="Montserrat"/>
              </a:rPr>
              <a:t>for the </a:t>
            </a:r>
            <a:r>
              <a:rPr b="1" lang="en-GB" sz="3000">
                <a:solidFill>
                  <a:schemeClr val="dk2"/>
                </a:solidFill>
                <a:latin typeface="Montserrat"/>
                <a:ea typeface="Montserrat"/>
                <a:cs typeface="Montserrat"/>
                <a:sym typeface="Montserrat"/>
              </a:rPr>
              <a:t>words in bold</a:t>
            </a:r>
            <a:r>
              <a:rPr lang="en-GB" sz="3000">
                <a:solidFill>
                  <a:schemeClr val="dk2"/>
                </a:solidFill>
                <a:latin typeface="Montserrat"/>
                <a:ea typeface="Montserrat"/>
                <a:cs typeface="Montserrat"/>
                <a:sym typeface="Montserrat"/>
              </a:rPr>
              <a:t> in the right places </a:t>
            </a:r>
            <a:r>
              <a:rPr b="1" lang="en-GB" sz="3000">
                <a:solidFill>
                  <a:schemeClr val="dk2"/>
                </a:solidFill>
                <a:latin typeface="Montserrat"/>
                <a:ea typeface="Montserrat"/>
                <a:cs typeface="Montserrat"/>
                <a:sym typeface="Montserrat"/>
              </a:rPr>
              <a:t>on the map.</a:t>
            </a:r>
            <a:endParaRPr b="1" sz="30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t/>
            </a:r>
            <a:endParaRPr sz="3000">
              <a:solidFill>
                <a:schemeClr val="dk2"/>
              </a:solidFill>
              <a:latin typeface="Montserrat"/>
              <a:ea typeface="Montserrat"/>
              <a:cs typeface="Montserrat"/>
              <a:sym typeface="Montserrat"/>
            </a:endParaRPr>
          </a:p>
          <a:p>
            <a:pPr indent="0" lvl="0" marL="1260475" rtl="0" algn="l">
              <a:lnSpc>
                <a:spcPct val="200000"/>
              </a:lnSpc>
              <a:spcBef>
                <a:spcPts val="800"/>
              </a:spcBef>
              <a:spcAft>
                <a:spcPts val="800"/>
              </a:spcAft>
              <a:buNone/>
            </a:pPr>
            <a:r>
              <a:t/>
            </a:r>
            <a:endParaRPr b="1" sz="3500">
              <a:solidFill>
                <a:schemeClr val="dk2"/>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2"/>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pic>
        <p:nvPicPr>
          <p:cNvPr id="130" name="Google Shape;130;p22"/>
          <p:cNvPicPr preferRelativeResize="0"/>
          <p:nvPr/>
        </p:nvPicPr>
        <p:blipFill>
          <a:blip r:embed="rId3">
            <a:alphaModFix/>
          </a:blip>
          <a:stretch>
            <a:fillRect/>
          </a:stretch>
        </p:blipFill>
        <p:spPr>
          <a:xfrm>
            <a:off x="436950" y="1750802"/>
            <a:ext cx="9663475" cy="7343551"/>
          </a:xfrm>
          <a:prstGeom prst="rect">
            <a:avLst/>
          </a:prstGeom>
          <a:noFill/>
          <a:ln>
            <a:noFill/>
          </a:ln>
        </p:spPr>
      </p:pic>
      <p:sp>
        <p:nvSpPr>
          <p:cNvPr id="131" name="Google Shape;131;p22"/>
          <p:cNvSpPr/>
          <p:nvPr/>
        </p:nvSpPr>
        <p:spPr>
          <a:xfrm>
            <a:off x="917950" y="4005375"/>
            <a:ext cx="2080500" cy="897300"/>
          </a:xfrm>
          <a:prstGeom prst="wedgeRoundRectCallout">
            <a:avLst>
              <a:gd fmla="val -20833" name="adj1"/>
              <a:gd fmla="val 62500" name="adj2"/>
              <a:gd fmla="val 0" name="adj3"/>
            </a:avLst>
          </a:prstGeom>
          <a:solidFill>
            <a:schemeClr val="lt1"/>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3200">
                <a:solidFill>
                  <a:schemeClr val="accent3"/>
                </a:solidFill>
                <a:latin typeface="Montserrat"/>
                <a:ea typeface="Montserrat"/>
                <a:cs typeface="Montserrat"/>
                <a:sym typeface="Montserrat"/>
              </a:rPr>
              <a:t>hotel</a:t>
            </a:r>
            <a:endParaRPr sz="3200">
              <a:solidFill>
                <a:schemeClr val="accent3"/>
              </a:solidFill>
              <a:latin typeface="Montserrat"/>
              <a:ea typeface="Montserrat"/>
              <a:cs typeface="Montserrat"/>
              <a:sym typeface="Montserrat"/>
            </a:endParaRPr>
          </a:p>
        </p:txBody>
      </p:sp>
      <p:sp>
        <p:nvSpPr>
          <p:cNvPr id="132" name="Google Shape;132;p22"/>
          <p:cNvSpPr/>
          <p:nvPr/>
        </p:nvSpPr>
        <p:spPr>
          <a:xfrm>
            <a:off x="3105875" y="1553175"/>
            <a:ext cx="2080500" cy="897300"/>
          </a:xfrm>
          <a:prstGeom prst="wedgeRoundRectCallout">
            <a:avLst>
              <a:gd fmla="val -20833" name="adj1"/>
              <a:gd fmla="val 62500" name="adj2"/>
              <a:gd fmla="val 0" name="adj3"/>
            </a:avLst>
          </a:prstGeom>
          <a:solidFill>
            <a:schemeClr val="lt1"/>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200">
              <a:solidFill>
                <a:schemeClr val="accent3"/>
              </a:solidFill>
              <a:latin typeface="Montserrat"/>
              <a:ea typeface="Montserrat"/>
              <a:cs typeface="Montserrat"/>
              <a:sym typeface="Montserrat"/>
            </a:endParaRPr>
          </a:p>
        </p:txBody>
      </p:sp>
      <p:sp>
        <p:nvSpPr>
          <p:cNvPr id="133" name="Google Shape;133;p22"/>
          <p:cNvSpPr/>
          <p:nvPr/>
        </p:nvSpPr>
        <p:spPr>
          <a:xfrm>
            <a:off x="4790375" y="2582500"/>
            <a:ext cx="2080500" cy="897300"/>
          </a:xfrm>
          <a:prstGeom prst="wedgeRoundRectCallout">
            <a:avLst>
              <a:gd fmla="val -20833" name="adj1"/>
              <a:gd fmla="val 62500" name="adj2"/>
              <a:gd fmla="val 0" name="adj3"/>
            </a:avLst>
          </a:prstGeom>
          <a:solidFill>
            <a:schemeClr val="lt1"/>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200">
              <a:solidFill>
                <a:schemeClr val="accent3"/>
              </a:solidFill>
              <a:latin typeface="Montserrat"/>
              <a:ea typeface="Montserrat"/>
              <a:cs typeface="Montserrat"/>
              <a:sym typeface="Montserrat"/>
            </a:endParaRPr>
          </a:p>
        </p:txBody>
      </p:sp>
      <p:sp>
        <p:nvSpPr>
          <p:cNvPr id="134" name="Google Shape;134;p22"/>
          <p:cNvSpPr/>
          <p:nvPr/>
        </p:nvSpPr>
        <p:spPr>
          <a:xfrm>
            <a:off x="7722350" y="1553175"/>
            <a:ext cx="2080500" cy="897300"/>
          </a:xfrm>
          <a:prstGeom prst="wedgeRoundRectCallout">
            <a:avLst>
              <a:gd fmla="val -20833" name="adj1"/>
              <a:gd fmla="val 62500" name="adj2"/>
              <a:gd fmla="val 0" name="adj3"/>
            </a:avLst>
          </a:prstGeom>
          <a:solidFill>
            <a:schemeClr val="lt1"/>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200">
              <a:solidFill>
                <a:schemeClr val="accent3"/>
              </a:solidFill>
              <a:latin typeface="Montserrat"/>
              <a:ea typeface="Montserrat"/>
              <a:cs typeface="Montserrat"/>
              <a:sym typeface="Montserrat"/>
            </a:endParaRPr>
          </a:p>
        </p:txBody>
      </p:sp>
      <p:sp>
        <p:nvSpPr>
          <p:cNvPr id="135" name="Google Shape;135;p22"/>
          <p:cNvSpPr/>
          <p:nvPr/>
        </p:nvSpPr>
        <p:spPr>
          <a:xfrm>
            <a:off x="7155400" y="4177200"/>
            <a:ext cx="2080500" cy="897300"/>
          </a:xfrm>
          <a:prstGeom prst="wedgeRoundRectCallout">
            <a:avLst>
              <a:gd fmla="val -20833" name="adj1"/>
              <a:gd fmla="val 62500" name="adj2"/>
              <a:gd fmla="val 0" name="adj3"/>
            </a:avLst>
          </a:prstGeom>
          <a:solidFill>
            <a:schemeClr val="lt1"/>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200">
              <a:solidFill>
                <a:schemeClr val="accent3"/>
              </a:solidFill>
              <a:latin typeface="Montserrat"/>
              <a:ea typeface="Montserrat"/>
              <a:cs typeface="Montserrat"/>
              <a:sym typeface="Montserrat"/>
            </a:endParaRPr>
          </a:p>
        </p:txBody>
      </p:sp>
      <p:sp>
        <p:nvSpPr>
          <p:cNvPr id="136" name="Google Shape;136;p22"/>
          <p:cNvSpPr/>
          <p:nvPr/>
        </p:nvSpPr>
        <p:spPr>
          <a:xfrm>
            <a:off x="8103750" y="4973925"/>
            <a:ext cx="2080500" cy="897300"/>
          </a:xfrm>
          <a:prstGeom prst="wedgeRoundRectCallout">
            <a:avLst>
              <a:gd fmla="val -20833" name="adj1"/>
              <a:gd fmla="val 62500" name="adj2"/>
              <a:gd fmla="val 0" name="adj3"/>
            </a:avLst>
          </a:prstGeom>
          <a:solidFill>
            <a:schemeClr val="lt1"/>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200">
              <a:solidFill>
                <a:schemeClr val="accent3"/>
              </a:solidFill>
              <a:latin typeface="Montserrat"/>
              <a:ea typeface="Montserrat"/>
              <a:cs typeface="Montserrat"/>
              <a:sym typeface="Montserrat"/>
            </a:endParaRPr>
          </a:p>
        </p:txBody>
      </p:sp>
      <p:sp>
        <p:nvSpPr>
          <p:cNvPr id="137" name="Google Shape;137;p22"/>
          <p:cNvSpPr/>
          <p:nvPr/>
        </p:nvSpPr>
        <p:spPr>
          <a:xfrm>
            <a:off x="4438450" y="5663925"/>
            <a:ext cx="2080500" cy="897300"/>
          </a:xfrm>
          <a:prstGeom prst="wedgeRoundRectCallout">
            <a:avLst>
              <a:gd fmla="val -20833" name="adj1"/>
              <a:gd fmla="val 62500" name="adj2"/>
              <a:gd fmla="val 0" name="adj3"/>
            </a:avLst>
          </a:prstGeom>
          <a:solidFill>
            <a:schemeClr val="lt1"/>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200">
              <a:solidFill>
                <a:schemeClr val="accent3"/>
              </a:solidFill>
              <a:latin typeface="Montserrat"/>
              <a:ea typeface="Montserrat"/>
              <a:cs typeface="Montserrat"/>
              <a:sym typeface="Montserrat"/>
            </a:endParaRPr>
          </a:p>
        </p:txBody>
      </p:sp>
      <p:sp>
        <p:nvSpPr>
          <p:cNvPr id="138" name="Google Shape;138;p22"/>
          <p:cNvSpPr/>
          <p:nvPr/>
        </p:nvSpPr>
        <p:spPr>
          <a:xfrm>
            <a:off x="7722350" y="7611075"/>
            <a:ext cx="2080500" cy="897300"/>
          </a:xfrm>
          <a:prstGeom prst="wedgeRoundRectCallout">
            <a:avLst>
              <a:gd fmla="val -20833" name="adj1"/>
              <a:gd fmla="val 62500" name="adj2"/>
              <a:gd fmla="val 0" name="adj3"/>
            </a:avLst>
          </a:prstGeom>
          <a:solidFill>
            <a:schemeClr val="lt1"/>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200">
              <a:solidFill>
                <a:schemeClr val="accent3"/>
              </a:solidFill>
              <a:latin typeface="Montserrat"/>
              <a:ea typeface="Montserrat"/>
              <a:cs typeface="Montserrat"/>
              <a:sym typeface="Montserrat"/>
            </a:endParaRPr>
          </a:p>
        </p:txBody>
      </p:sp>
      <p:sp>
        <p:nvSpPr>
          <p:cNvPr id="139" name="Google Shape;139;p22"/>
          <p:cNvSpPr/>
          <p:nvPr/>
        </p:nvSpPr>
        <p:spPr>
          <a:xfrm>
            <a:off x="2073400" y="7611075"/>
            <a:ext cx="2080500" cy="897300"/>
          </a:xfrm>
          <a:prstGeom prst="wedgeRoundRectCallout">
            <a:avLst>
              <a:gd fmla="val -20833" name="adj1"/>
              <a:gd fmla="val 62500" name="adj2"/>
              <a:gd fmla="val 0" name="adj3"/>
            </a:avLst>
          </a:prstGeom>
          <a:solidFill>
            <a:schemeClr val="lt1"/>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200">
              <a:solidFill>
                <a:schemeClr val="accent3"/>
              </a:solidFill>
              <a:latin typeface="Montserrat"/>
              <a:ea typeface="Montserrat"/>
              <a:cs typeface="Montserrat"/>
              <a:sym typeface="Montserrat"/>
            </a:endParaRPr>
          </a:p>
        </p:txBody>
      </p:sp>
      <p:sp>
        <p:nvSpPr>
          <p:cNvPr id="140" name="Google Shape;140;p22"/>
          <p:cNvSpPr txBox="1"/>
          <p:nvPr/>
        </p:nvSpPr>
        <p:spPr>
          <a:xfrm>
            <a:off x="10483975" y="736400"/>
            <a:ext cx="7441800" cy="9304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GB" sz="2600">
                <a:solidFill>
                  <a:schemeClr val="dk2"/>
                </a:solidFill>
                <a:latin typeface="Montserrat"/>
                <a:ea typeface="Montserrat"/>
                <a:cs typeface="Montserrat"/>
                <a:sym typeface="Montserrat"/>
              </a:rPr>
              <a:t>Si vous sortez de l’hôtel et traversez la rue, vous allez trouver un</a:t>
            </a:r>
            <a:r>
              <a:rPr b="1" lang="en-GB" sz="2600">
                <a:solidFill>
                  <a:schemeClr val="dk2"/>
                </a:solidFill>
                <a:latin typeface="Montserrat"/>
                <a:ea typeface="Montserrat"/>
                <a:cs typeface="Montserrat"/>
                <a:sym typeface="Montserrat"/>
              </a:rPr>
              <a:t> café</a:t>
            </a:r>
            <a:r>
              <a:rPr lang="en-GB" sz="2600">
                <a:solidFill>
                  <a:schemeClr val="dk2"/>
                </a:solidFill>
                <a:latin typeface="Montserrat"/>
                <a:ea typeface="Montserrat"/>
                <a:cs typeface="Montserrat"/>
                <a:sym typeface="Montserrat"/>
              </a:rPr>
              <a:t> avec une belle vue du parc. Le parc est en bas de la carte. À gauche, il y a une petite </a:t>
            </a:r>
            <a:r>
              <a:rPr b="1" lang="en-GB" sz="2600">
                <a:solidFill>
                  <a:schemeClr val="dk2"/>
                </a:solidFill>
                <a:latin typeface="Montserrat"/>
                <a:ea typeface="Montserrat"/>
                <a:cs typeface="Montserrat"/>
                <a:sym typeface="Montserrat"/>
              </a:rPr>
              <a:t>place</a:t>
            </a:r>
            <a:r>
              <a:rPr lang="en-GB" sz="2600">
                <a:solidFill>
                  <a:schemeClr val="dk2"/>
                </a:solidFill>
                <a:latin typeface="Montserrat"/>
                <a:ea typeface="Montserrat"/>
                <a:cs typeface="Montserrat"/>
                <a:sym typeface="Montserrat"/>
              </a:rPr>
              <a:t>. À droite on trouve le</a:t>
            </a:r>
            <a:r>
              <a:rPr b="1" lang="en-GB" sz="2600">
                <a:solidFill>
                  <a:schemeClr val="dk2"/>
                </a:solidFill>
                <a:latin typeface="Montserrat"/>
                <a:ea typeface="Montserrat"/>
                <a:cs typeface="Montserrat"/>
                <a:sym typeface="Montserrat"/>
              </a:rPr>
              <a:t> jardin </a:t>
            </a:r>
            <a:r>
              <a:rPr lang="en-GB" sz="2600">
                <a:solidFill>
                  <a:schemeClr val="dk2"/>
                </a:solidFill>
                <a:latin typeface="Montserrat"/>
                <a:ea typeface="Montserrat"/>
                <a:cs typeface="Montserrat"/>
                <a:sym typeface="Montserrat"/>
              </a:rPr>
              <a:t>anglais.</a:t>
            </a:r>
            <a:endParaRPr sz="26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2600">
                <a:solidFill>
                  <a:schemeClr val="dk2"/>
                </a:solidFill>
                <a:latin typeface="Montserrat"/>
                <a:ea typeface="Montserrat"/>
                <a:cs typeface="Montserrat"/>
                <a:sym typeface="Montserrat"/>
              </a:rPr>
              <a:t>Près du parc il y a le </a:t>
            </a:r>
            <a:r>
              <a:rPr b="1" lang="en-GB" sz="2600">
                <a:solidFill>
                  <a:schemeClr val="dk2"/>
                </a:solidFill>
                <a:latin typeface="Montserrat"/>
                <a:ea typeface="Montserrat"/>
                <a:cs typeface="Montserrat"/>
                <a:sym typeface="Montserrat"/>
              </a:rPr>
              <a:t>musée </a:t>
            </a:r>
            <a:r>
              <a:rPr lang="en-GB" sz="2600">
                <a:solidFill>
                  <a:schemeClr val="dk2"/>
                </a:solidFill>
                <a:latin typeface="Montserrat"/>
                <a:ea typeface="Montserrat"/>
                <a:cs typeface="Montserrat"/>
                <a:sym typeface="Montserrat"/>
              </a:rPr>
              <a:t>local de Saint-Clair-des-Monts. C’est un lieu populaire</a:t>
            </a:r>
            <a:r>
              <a:rPr baseline="30000" lang="en-GB" sz="2600">
                <a:solidFill>
                  <a:schemeClr val="dk2"/>
                </a:solidFill>
                <a:latin typeface="Montserrat"/>
                <a:ea typeface="Montserrat"/>
                <a:cs typeface="Montserrat"/>
                <a:sym typeface="Montserrat"/>
              </a:rPr>
              <a:t>3</a:t>
            </a:r>
            <a:r>
              <a:rPr lang="en-GB" sz="2600">
                <a:solidFill>
                  <a:schemeClr val="dk2"/>
                </a:solidFill>
                <a:latin typeface="Montserrat"/>
                <a:ea typeface="Montserrat"/>
                <a:cs typeface="Montserrat"/>
                <a:sym typeface="Montserrat"/>
              </a:rPr>
              <a:t>, et il y a toujours</a:t>
            </a:r>
            <a:r>
              <a:rPr baseline="30000" lang="en-GB" sz="2600">
                <a:solidFill>
                  <a:schemeClr val="dk2"/>
                </a:solidFill>
                <a:latin typeface="Montserrat"/>
                <a:ea typeface="Montserrat"/>
                <a:cs typeface="Montserrat"/>
                <a:sym typeface="Montserrat"/>
              </a:rPr>
              <a:t>4</a:t>
            </a:r>
            <a:r>
              <a:rPr lang="en-GB" sz="2600">
                <a:solidFill>
                  <a:schemeClr val="dk2"/>
                </a:solidFill>
                <a:latin typeface="Montserrat"/>
                <a:ea typeface="Montserrat"/>
                <a:cs typeface="Montserrat"/>
                <a:sym typeface="Montserrat"/>
              </a:rPr>
              <a:t> un grand bus devant le bâtiment. À côté du musée, vous trouvez </a:t>
            </a:r>
            <a:r>
              <a:rPr b="1" lang="en-GB" sz="2600">
                <a:solidFill>
                  <a:schemeClr val="dk2"/>
                </a:solidFill>
                <a:latin typeface="Montserrat"/>
                <a:ea typeface="Montserrat"/>
                <a:cs typeface="Montserrat"/>
                <a:sym typeface="Montserrat"/>
              </a:rPr>
              <a:t>l’école</a:t>
            </a: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2600">
                <a:solidFill>
                  <a:schemeClr val="dk2"/>
                </a:solidFill>
                <a:latin typeface="Montserrat"/>
                <a:ea typeface="Montserrat"/>
                <a:cs typeface="Montserrat"/>
                <a:sym typeface="Montserrat"/>
              </a:rPr>
              <a:t>En haut de la carte il y a un grand </a:t>
            </a:r>
            <a:r>
              <a:rPr b="1" lang="en-GB" sz="2600">
                <a:solidFill>
                  <a:schemeClr val="dk2"/>
                </a:solidFill>
                <a:latin typeface="Montserrat"/>
                <a:ea typeface="Montserrat"/>
                <a:cs typeface="Montserrat"/>
                <a:sym typeface="Montserrat"/>
              </a:rPr>
              <a:t>magasin. </a:t>
            </a:r>
            <a:r>
              <a:rPr lang="en-GB" sz="2600">
                <a:solidFill>
                  <a:schemeClr val="dk2"/>
                </a:solidFill>
                <a:latin typeface="Montserrat"/>
                <a:ea typeface="Montserrat"/>
                <a:cs typeface="Montserrat"/>
                <a:sym typeface="Montserrat"/>
              </a:rPr>
              <a:t>Le magasin est entre deux autres bâtiments, la </a:t>
            </a:r>
            <a:r>
              <a:rPr b="1" lang="en-GB" sz="2600">
                <a:solidFill>
                  <a:schemeClr val="dk2"/>
                </a:solidFill>
                <a:latin typeface="Montserrat"/>
                <a:ea typeface="Montserrat"/>
                <a:cs typeface="Montserrat"/>
                <a:sym typeface="Montserrat"/>
              </a:rPr>
              <a:t>banque</a:t>
            </a:r>
            <a:r>
              <a:rPr lang="en-GB" sz="2600">
                <a:solidFill>
                  <a:schemeClr val="dk2"/>
                </a:solidFill>
                <a:latin typeface="Montserrat"/>
                <a:ea typeface="Montserrat"/>
                <a:cs typeface="Montserrat"/>
                <a:sym typeface="Montserrat"/>
              </a:rPr>
              <a:t> et la </a:t>
            </a:r>
            <a:r>
              <a:rPr b="1" lang="en-GB" sz="2600">
                <a:solidFill>
                  <a:schemeClr val="dk2"/>
                </a:solidFill>
                <a:latin typeface="Montserrat"/>
                <a:ea typeface="Montserrat"/>
                <a:cs typeface="Montserrat"/>
                <a:sym typeface="Montserrat"/>
              </a:rPr>
              <a:t>poste</a:t>
            </a:r>
            <a:r>
              <a:rPr lang="en-GB" sz="2600">
                <a:solidFill>
                  <a:schemeClr val="dk2"/>
                </a:solidFill>
                <a:latin typeface="Montserrat"/>
                <a:ea typeface="Montserrat"/>
                <a:cs typeface="Montserrat"/>
                <a:sym typeface="Montserrat"/>
              </a:rPr>
              <a:t>. Le bâtiment qui est moins petit est la </a:t>
            </a:r>
            <a:r>
              <a:rPr b="1" lang="en-GB" sz="2600">
                <a:solidFill>
                  <a:schemeClr val="dk2"/>
                </a:solidFill>
                <a:latin typeface="Montserrat"/>
                <a:ea typeface="Montserrat"/>
                <a:cs typeface="Montserrat"/>
                <a:sym typeface="Montserrat"/>
              </a:rPr>
              <a:t>poste</a:t>
            </a: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2600">
              <a:solidFill>
                <a:schemeClr val="dk2"/>
              </a:solidFill>
              <a:latin typeface="Montserrat"/>
              <a:ea typeface="Montserrat"/>
              <a:cs typeface="Montserrat"/>
              <a:sym typeface="Montserrat"/>
            </a:endParaRPr>
          </a:p>
          <a:p>
            <a:pPr indent="0" lvl="0" marL="0" rtl="0" algn="l">
              <a:lnSpc>
                <a:spcPct val="100000"/>
              </a:lnSpc>
              <a:spcBef>
                <a:spcPts val="1200"/>
              </a:spcBef>
              <a:spcAft>
                <a:spcPts val="1200"/>
              </a:spcAft>
              <a:buNone/>
            </a:pPr>
            <a:r>
              <a:rPr baseline="30000" lang="en-GB" sz="2600">
                <a:solidFill>
                  <a:schemeClr val="dk2"/>
                </a:solidFill>
                <a:latin typeface="Montserrat"/>
                <a:ea typeface="Montserrat"/>
                <a:cs typeface="Montserrat"/>
                <a:sym typeface="Montserrat"/>
              </a:rPr>
              <a:t>1</a:t>
            </a:r>
            <a:r>
              <a:rPr lang="en-GB" sz="2600">
                <a:solidFill>
                  <a:schemeClr val="dk2"/>
                </a:solidFill>
                <a:latin typeface="Montserrat"/>
                <a:ea typeface="Montserrat"/>
                <a:cs typeface="Montserrat"/>
                <a:sym typeface="Montserrat"/>
              </a:rPr>
              <a:t>bienvenue = welcome</a:t>
            </a:r>
            <a:br>
              <a:rPr lang="en-GB" sz="2600">
                <a:solidFill>
                  <a:schemeClr val="dk2"/>
                </a:solidFill>
                <a:latin typeface="Montserrat"/>
                <a:ea typeface="Montserrat"/>
                <a:cs typeface="Montserrat"/>
                <a:sym typeface="Montserrat"/>
              </a:rPr>
            </a:br>
            <a:r>
              <a:rPr baseline="30000" lang="en-GB" sz="2600">
                <a:solidFill>
                  <a:schemeClr val="dk2"/>
                </a:solidFill>
                <a:latin typeface="Montserrat"/>
                <a:ea typeface="Montserrat"/>
                <a:cs typeface="Montserrat"/>
                <a:sym typeface="Montserrat"/>
              </a:rPr>
              <a:t>2</a:t>
            </a:r>
            <a:r>
              <a:rPr lang="en-GB" sz="2600">
                <a:solidFill>
                  <a:schemeClr val="dk2"/>
                </a:solidFill>
                <a:latin typeface="Montserrat"/>
                <a:ea typeface="Montserrat"/>
                <a:cs typeface="Montserrat"/>
                <a:sym typeface="Montserrat"/>
              </a:rPr>
              <a:t> le plan = map</a:t>
            </a:r>
            <a:br>
              <a:rPr lang="en-GB" sz="2600">
                <a:solidFill>
                  <a:schemeClr val="dk2"/>
                </a:solidFill>
                <a:latin typeface="Montserrat"/>
                <a:ea typeface="Montserrat"/>
                <a:cs typeface="Montserrat"/>
                <a:sym typeface="Montserrat"/>
              </a:rPr>
            </a:br>
            <a:r>
              <a:rPr baseline="30000" lang="en-GB" sz="2600">
                <a:solidFill>
                  <a:schemeClr val="dk2"/>
                </a:solidFill>
                <a:latin typeface="Montserrat"/>
                <a:ea typeface="Montserrat"/>
                <a:cs typeface="Montserrat"/>
                <a:sym typeface="Montserrat"/>
              </a:rPr>
              <a:t>3</a:t>
            </a:r>
            <a:r>
              <a:rPr lang="en-GB" sz="2600">
                <a:solidFill>
                  <a:schemeClr val="dk2"/>
                </a:solidFill>
                <a:latin typeface="Montserrat"/>
                <a:ea typeface="Montserrat"/>
                <a:cs typeface="Montserrat"/>
                <a:sym typeface="Montserrat"/>
              </a:rPr>
              <a:t>populaire = popular         	              </a:t>
            </a:r>
            <a:r>
              <a:rPr baseline="30000" lang="en-GB" sz="2600">
                <a:solidFill>
                  <a:schemeClr val="dk2"/>
                </a:solidFill>
                <a:latin typeface="Montserrat"/>
                <a:ea typeface="Montserrat"/>
                <a:cs typeface="Montserrat"/>
                <a:sym typeface="Montserrat"/>
              </a:rPr>
              <a:t>4</a:t>
            </a:r>
            <a:r>
              <a:rPr lang="en-GB" sz="2600">
                <a:solidFill>
                  <a:schemeClr val="dk2"/>
                </a:solidFill>
                <a:latin typeface="Montserrat"/>
                <a:ea typeface="Montserrat"/>
                <a:cs typeface="Montserrat"/>
                <a:sym typeface="Montserrat"/>
              </a:rPr>
              <a:t>toujours = always</a:t>
            </a:r>
            <a:endParaRPr sz="2600">
              <a:solidFill>
                <a:schemeClr val="dk2"/>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