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EC9863-9485-4213-B924-286813E71589}">
  <a:tblStyle styleId="{2CEC9863-9485-4213-B924-286813E7158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24BD462-FEA0-4B8D-8D00-F1A4CF57E01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CambriaMat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What’s the same/different about their responses? </a:t>
            </a:r>
            <a:r>
              <a:rPr lang="en-GB" sz="1100">
                <a:solidFill>
                  <a:srgbClr val="FF0000"/>
                </a:solidFill>
              </a:rPr>
              <a:t>Some example comments:</a:t>
            </a:r>
            <a:endParaRPr/>
          </a:p>
          <a:p>
            <a:pPr indent="-26670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solidFill>
                  <a:srgbClr val="FF0000"/>
                </a:solidFill>
              </a:rPr>
              <a:t>cm and m are formal units, they are the same anywhere.</a:t>
            </a:r>
            <a:endParaRPr/>
          </a:p>
          <a:p>
            <a:pPr indent="-26670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solidFill>
                  <a:srgbClr val="FF0000"/>
                </a:solidFill>
              </a:rPr>
              <a:t>sticks and hands* are informal units, they depend on the stick or hand we chose.</a:t>
            </a:r>
            <a:endParaRPr/>
          </a:p>
          <a:p>
            <a:pPr indent="-26670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solidFill>
                  <a:srgbClr val="FF0000"/>
                </a:solidFill>
              </a:rPr>
              <a:t>The formal unit compare exactly: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300cm=3m </a:t>
            </a:r>
            <a:r>
              <a:rPr lang="en-GB" sz="1100">
                <a:solidFill>
                  <a:srgbClr val="FF0000"/>
                </a:solidFill>
              </a:rPr>
              <a:t>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250cm=2.5m</a:t>
            </a:r>
            <a:endParaRPr sz="1100">
              <a:solidFill>
                <a:srgbClr val="FF0000"/>
              </a:solidFill>
            </a:endParaRPr>
          </a:p>
          <a:p>
            <a:pPr indent="-266700" lvl="0" marL="266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GB" sz="1100">
                <a:solidFill>
                  <a:srgbClr val="FF0000"/>
                </a:solidFill>
              </a:rPr>
              <a:t>The relative sizes of A and B are measured differently with the sticks (A is </a:t>
            </a: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1 1/3</a:t>
            </a:r>
            <a:r>
              <a:rPr lang="en-GB" sz="1100">
                <a:solidFill>
                  <a:srgbClr val="FF0000"/>
                </a:solidFill>
              </a:rPr>
              <a:t> x B) compared to the hands and the m and cm (A is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1 1/</a:t>
            </a: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</a:t>
            </a:r>
            <a:r>
              <a:rPr lang="en-GB" sz="1100">
                <a:solidFill>
                  <a:srgbClr val="FF0000"/>
                </a:solidFill>
              </a:rPr>
              <a:t> x B).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GB" sz="1100">
                <a:solidFill>
                  <a:srgbClr val="FF0000"/>
                </a:solidFill>
              </a:rPr>
              <a:t>* A ‘hand’ is a formal unit e.g. measuring the height of a horse. It is 4 inches (101.6mm). But here we are talking about the person’s actual hand.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Describing perimeters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Lesson 1 of 8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18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" name="Google Shape;97;p18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98" name="Google Shape;98;p18"/>
          <p:cNvGraphicFramePr/>
          <p:nvPr/>
        </p:nvGraphicFramePr>
        <p:xfrm>
          <a:off x="1033921" y="36799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{2CEC9863-9485-4213-B924-286813E71589}</a:tableStyleId>
              </a:tblPr>
              <a:tblGrid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EABAB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9" name="Google Shape;99;p18"/>
          <p:cNvSpPr txBox="1"/>
          <p:nvPr/>
        </p:nvSpPr>
        <p:spPr>
          <a:xfrm>
            <a:off x="1033921" y="2128438"/>
            <a:ext cx="1250365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shapes can you draw on a centimeter square grid that have a perimeter of 12 cm?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5" name="Google Shape;105;p1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6" name="Google Shape;106;p19"/>
          <p:cNvSpPr txBox="1"/>
          <p:nvPr/>
        </p:nvSpPr>
        <p:spPr>
          <a:xfrm>
            <a:off x="1173085" y="1892392"/>
            <a:ext cx="1183368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perimeter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a shape is the length of its boundary.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students are comparing the perimeters of A and B.   </a:t>
            </a:r>
            <a:endParaRPr/>
          </a:p>
        </p:txBody>
      </p:sp>
      <p:grpSp>
        <p:nvGrpSpPr>
          <p:cNvPr id="107" name="Google Shape;107;p19"/>
          <p:cNvGrpSpPr/>
          <p:nvPr/>
        </p:nvGrpSpPr>
        <p:grpSpPr>
          <a:xfrm>
            <a:off x="6433872" y="4851060"/>
            <a:ext cx="2556419" cy="2720197"/>
            <a:chOff x="2810787" y="2672244"/>
            <a:chExt cx="1708665" cy="1964409"/>
          </a:xfrm>
        </p:grpSpPr>
        <p:sp>
          <p:nvSpPr>
            <p:cNvPr id="108" name="Google Shape;108;p19"/>
            <p:cNvSpPr/>
            <p:nvPr/>
          </p:nvSpPr>
          <p:spPr>
            <a:xfrm>
              <a:off x="2810787" y="2672244"/>
              <a:ext cx="1708665" cy="1964409"/>
            </a:xfrm>
            <a:custGeom>
              <a:rect b="b" l="l" r="r" t="t"/>
              <a:pathLst>
                <a:path extrusionOk="0" h="2458387" w="1903751">
                  <a:moveTo>
                    <a:pt x="0" y="1963711"/>
                  </a:moveTo>
                  <a:lnTo>
                    <a:pt x="809469" y="2458387"/>
                  </a:lnTo>
                  <a:lnTo>
                    <a:pt x="1903751" y="1109272"/>
                  </a:lnTo>
                  <a:lnTo>
                    <a:pt x="479685" y="0"/>
                  </a:lnTo>
                  <a:lnTo>
                    <a:pt x="0" y="1963711"/>
                  </a:ln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19"/>
            <p:cNvSpPr txBox="1"/>
            <p:nvPr/>
          </p:nvSpPr>
          <p:spPr>
            <a:xfrm>
              <a:off x="3363489" y="3339590"/>
              <a:ext cx="5774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4000" u="none" cap="none" strike="noStrike">
                  <a:solidFill>
                    <a:srgbClr val="0070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</p:grpSp>
      <p:grpSp>
        <p:nvGrpSpPr>
          <p:cNvPr id="110" name="Google Shape;110;p19"/>
          <p:cNvGrpSpPr/>
          <p:nvPr/>
        </p:nvGrpSpPr>
        <p:grpSpPr>
          <a:xfrm>
            <a:off x="8929770" y="5009671"/>
            <a:ext cx="2979234" cy="2496606"/>
            <a:chOff x="4639469" y="2985834"/>
            <a:chExt cx="1623515" cy="1049288"/>
          </a:xfrm>
        </p:grpSpPr>
        <p:sp>
          <p:nvSpPr>
            <p:cNvPr id="111" name="Google Shape;111;p19"/>
            <p:cNvSpPr/>
            <p:nvPr/>
          </p:nvSpPr>
          <p:spPr>
            <a:xfrm>
              <a:off x="4639469" y="2985834"/>
              <a:ext cx="1623515" cy="1049288"/>
            </a:xfrm>
            <a:custGeom>
              <a:rect b="b" l="l" r="r" t="t"/>
              <a:pathLst>
                <a:path extrusionOk="0" h="2520142" w="2548074">
                  <a:moveTo>
                    <a:pt x="1947018" y="167819"/>
                  </a:moveTo>
                  <a:cubicBezTo>
                    <a:pt x="1679383" y="-32285"/>
                    <a:pt x="280611" y="-67027"/>
                    <a:pt x="103228" y="137839"/>
                  </a:cubicBezTo>
                  <a:cubicBezTo>
                    <a:pt x="-74155" y="342705"/>
                    <a:pt x="892710" y="1009767"/>
                    <a:pt x="882717" y="1397013"/>
                  </a:cubicBezTo>
                  <a:cubicBezTo>
                    <a:pt x="872724" y="1784259"/>
                    <a:pt x="-229053" y="2316409"/>
                    <a:pt x="43268" y="2461314"/>
                  </a:cubicBezTo>
                  <a:cubicBezTo>
                    <a:pt x="315589" y="2606219"/>
                    <a:pt x="2304285" y="2461314"/>
                    <a:pt x="2516645" y="2266442"/>
                  </a:cubicBezTo>
                  <a:cubicBezTo>
                    <a:pt x="2729005" y="2071570"/>
                    <a:pt x="1798981" y="1685736"/>
                    <a:pt x="1709040" y="1338464"/>
                  </a:cubicBezTo>
                  <a:cubicBezTo>
                    <a:pt x="1619099" y="991192"/>
                    <a:pt x="2214653" y="367923"/>
                    <a:pt x="1947018" y="16781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19"/>
            <p:cNvSpPr txBox="1"/>
            <p:nvPr/>
          </p:nvSpPr>
          <p:spPr>
            <a:xfrm>
              <a:off x="5262165" y="3191051"/>
              <a:ext cx="5774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4000" u="none" cap="none" strike="noStrike">
                  <a:solidFill>
                    <a:srgbClr val="00706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</p:grpSp>
      <p:sp>
        <p:nvSpPr>
          <p:cNvPr id="113" name="Google Shape;113;p19"/>
          <p:cNvSpPr/>
          <p:nvPr/>
        </p:nvSpPr>
        <p:spPr>
          <a:xfrm>
            <a:off x="3407270" y="6072432"/>
            <a:ext cx="2160000" cy="1116000"/>
          </a:xfrm>
          <a:prstGeom prst="wedgeRoundRectCallout">
            <a:avLst>
              <a:gd fmla="val -59792" name="adj1"/>
              <a:gd fmla="val 4716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-6950" l="0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12357891" y="6144217"/>
            <a:ext cx="2160000" cy="1080000"/>
          </a:xfrm>
          <a:prstGeom prst="wedgeRoundRectCallout">
            <a:avLst>
              <a:gd fmla="val 60595" name="adj1"/>
              <a:gd fmla="val -26517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-8839" l="-2517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3407270" y="3498575"/>
            <a:ext cx="4320000" cy="1080000"/>
          </a:xfrm>
          <a:prstGeom prst="wedgeRoundRectCallout">
            <a:avLst>
              <a:gd fmla="val -55561" name="adj1"/>
              <a:gd fmla="val 29459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-8839" l="0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11256691" y="3706089"/>
            <a:ext cx="2577809" cy="1080000"/>
          </a:xfrm>
          <a:prstGeom prst="wedgeRoundRectCallout">
            <a:avLst>
              <a:gd fmla="val 64708" name="adj1"/>
              <a:gd fmla="val 4018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-8839" l="-2044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117" name="Google Shape;117;p19"/>
          <p:cNvGrpSpPr/>
          <p:nvPr/>
        </p:nvGrpSpPr>
        <p:grpSpPr>
          <a:xfrm rot="-2145568">
            <a:off x="2123123" y="6417004"/>
            <a:ext cx="1058399" cy="426842"/>
            <a:chOff x="2127426" y="5628653"/>
            <a:chExt cx="1058369" cy="426830"/>
          </a:xfrm>
        </p:grpSpPr>
        <p:sp>
          <p:nvSpPr>
            <p:cNvPr id="118" name="Google Shape;118;p19"/>
            <p:cNvSpPr/>
            <p:nvPr/>
          </p:nvSpPr>
          <p:spPr>
            <a:xfrm>
              <a:off x="2127426" y="5628653"/>
              <a:ext cx="448247" cy="426829"/>
            </a:xfrm>
            <a:prstGeom prst="snip2SameRect">
              <a:avLst>
                <a:gd fmla="val 31532" name="adj1"/>
                <a:gd fmla="val 0" name="adj2"/>
              </a:avLst>
            </a:prstGeom>
            <a:solidFill>
              <a:srgbClr val="0070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flipH="1" rot="10800000">
              <a:off x="2576002" y="6029954"/>
              <a:ext cx="586902" cy="255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3163464" y="5992659"/>
              <a:ext cx="22331" cy="62824"/>
            </a:xfrm>
            <a:prstGeom prst="rect">
              <a:avLst/>
            </a:prstGeom>
            <a:solidFill>
              <a:srgbClr val="0070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2191832" y="5692689"/>
              <a:ext cx="316647" cy="33138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2" name="Google Shape;122;p19"/>
          <p:cNvSpPr/>
          <p:nvPr/>
        </p:nvSpPr>
        <p:spPr>
          <a:xfrm flipH="1" rot="726915">
            <a:off x="15202996" y="5543166"/>
            <a:ext cx="58605" cy="2282131"/>
          </a:xfrm>
          <a:prstGeom prst="rect">
            <a:avLst/>
          </a:prstGeom>
          <a:solidFill>
            <a:srgbClr val="004B45"/>
          </a:solidFill>
          <a:ln cap="flat" cmpd="sng" w="25400">
            <a:solidFill>
              <a:srgbClr val="B1DE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6966" y="3879617"/>
            <a:ext cx="430716" cy="13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>
            <a:off x="3258524" y="8319483"/>
            <a:ext cx="12306636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What’s the same/different about their responses?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2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p20"/>
          <p:cNvSpPr txBox="1"/>
          <p:nvPr/>
        </p:nvSpPr>
        <p:spPr>
          <a:xfrm>
            <a:off x="774558" y="1842941"/>
            <a:ext cx="13061588" cy="142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Five squares and four isosceles triangles were combined.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Link the calculations to the perimeter:</a:t>
            </a:r>
            <a:endParaRPr/>
          </a:p>
        </p:txBody>
      </p:sp>
      <p:grpSp>
        <p:nvGrpSpPr>
          <p:cNvPr id="132" name="Google Shape;132;p20"/>
          <p:cNvGrpSpPr/>
          <p:nvPr/>
        </p:nvGrpSpPr>
        <p:grpSpPr>
          <a:xfrm>
            <a:off x="12445911" y="2913075"/>
            <a:ext cx="5067531" cy="5737189"/>
            <a:chOff x="3301631" y="1200642"/>
            <a:chExt cx="3096000" cy="3284307"/>
          </a:xfrm>
        </p:grpSpPr>
        <p:sp>
          <p:nvSpPr>
            <p:cNvPr id="133" name="Google Shape;133;p20"/>
            <p:cNvSpPr/>
            <p:nvPr/>
          </p:nvSpPr>
          <p:spPr>
            <a:xfrm>
              <a:off x="3301631" y="1388949"/>
              <a:ext cx="3096000" cy="3096000"/>
            </a:xfrm>
            <a:prstGeom prst="quadArrow">
              <a:avLst>
                <a:gd fmla="val 27304" name="adj1"/>
                <a:gd fmla="val 13652" name="adj2"/>
                <a:gd fmla="val 12521" name="adj3"/>
              </a:avLst>
            </a:prstGeom>
            <a:solidFill>
              <a:srgbClr val="DFF1DA"/>
            </a:solidFill>
            <a:ln cap="flat" cmpd="sng" w="25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4" name="Google Shape;134;p20"/>
            <p:cNvCxnSpPr/>
            <p:nvPr/>
          </p:nvCxnSpPr>
          <p:spPr>
            <a:xfrm>
              <a:off x="4902631" y="1348353"/>
              <a:ext cx="437056" cy="357984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triangle"/>
              <a:tailEnd len="sm" w="sm" type="triangle"/>
            </a:ln>
          </p:spPr>
        </p:cxnSp>
        <p:sp>
          <p:nvSpPr>
            <p:cNvPr id="135" name="Google Shape;135;p20"/>
            <p:cNvSpPr txBox="1"/>
            <p:nvPr/>
          </p:nvSpPr>
          <p:spPr>
            <a:xfrm>
              <a:off x="5117669" y="1200642"/>
              <a:ext cx="619147" cy="2995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36" name="Google Shape;136;p20"/>
            <p:cNvCxnSpPr/>
            <p:nvPr/>
          </p:nvCxnSpPr>
          <p:spPr>
            <a:xfrm>
              <a:off x="5376212" y="1765129"/>
              <a:ext cx="0" cy="71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triangle"/>
              <a:tailEnd len="sm" w="sm" type="triangle"/>
            </a:ln>
          </p:spPr>
        </p:cxnSp>
        <p:sp>
          <p:nvSpPr>
            <p:cNvPr id="137" name="Google Shape;137;p20"/>
            <p:cNvSpPr txBox="1"/>
            <p:nvPr/>
          </p:nvSpPr>
          <p:spPr>
            <a:xfrm>
              <a:off x="5339687" y="1912664"/>
              <a:ext cx="619147" cy="29952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38" name="Google Shape;138;p20"/>
            <p:cNvCxnSpPr/>
            <p:nvPr/>
          </p:nvCxnSpPr>
          <p:spPr>
            <a:xfrm>
              <a:off x="4429264" y="1774049"/>
              <a:ext cx="851954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20"/>
            <p:cNvCxnSpPr/>
            <p:nvPr/>
          </p:nvCxnSpPr>
          <p:spPr>
            <a:xfrm>
              <a:off x="4424804" y="2510778"/>
              <a:ext cx="851954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p20"/>
            <p:cNvCxnSpPr/>
            <p:nvPr/>
          </p:nvCxnSpPr>
          <p:spPr>
            <a:xfrm>
              <a:off x="4429264" y="3354548"/>
              <a:ext cx="851954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20"/>
            <p:cNvCxnSpPr/>
            <p:nvPr/>
          </p:nvCxnSpPr>
          <p:spPr>
            <a:xfrm>
              <a:off x="4424804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2" name="Google Shape;142;p20"/>
            <p:cNvCxnSpPr/>
            <p:nvPr/>
          </p:nvCxnSpPr>
          <p:spPr>
            <a:xfrm>
              <a:off x="4424804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3" name="Google Shape;143;p20"/>
            <p:cNvCxnSpPr/>
            <p:nvPr/>
          </p:nvCxnSpPr>
          <p:spPr>
            <a:xfrm>
              <a:off x="4424804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4" name="Google Shape;144;p20"/>
            <p:cNvCxnSpPr/>
            <p:nvPr/>
          </p:nvCxnSpPr>
          <p:spPr>
            <a:xfrm>
              <a:off x="4424804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5" name="Google Shape;145;p20"/>
            <p:cNvCxnSpPr/>
            <p:nvPr/>
          </p:nvCxnSpPr>
          <p:spPr>
            <a:xfrm>
              <a:off x="5269614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20"/>
            <p:cNvCxnSpPr/>
            <p:nvPr/>
          </p:nvCxnSpPr>
          <p:spPr>
            <a:xfrm>
              <a:off x="6017800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7" name="Google Shape;147;p20"/>
            <p:cNvCxnSpPr/>
            <p:nvPr/>
          </p:nvCxnSpPr>
          <p:spPr>
            <a:xfrm>
              <a:off x="3687030" y="2510778"/>
              <a:ext cx="0" cy="84377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148" name="Google Shape;148;p20"/>
            <p:cNvCxnSpPr/>
            <p:nvPr/>
          </p:nvCxnSpPr>
          <p:spPr>
            <a:xfrm>
              <a:off x="4424804" y="4098149"/>
              <a:ext cx="851954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149" name="Google Shape;149;p20"/>
          <p:cNvSpPr/>
          <p:nvPr/>
        </p:nvSpPr>
        <p:spPr>
          <a:xfrm>
            <a:off x="969356" y="3585565"/>
            <a:ext cx="4702158" cy="1426031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6071896" y="3577653"/>
            <a:ext cx="4702158" cy="1426031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4335042" y="6866555"/>
            <a:ext cx="3091675" cy="797177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7700729" y="6866555"/>
            <a:ext cx="3096448" cy="797177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969355" y="6866556"/>
            <a:ext cx="3091675" cy="797177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894218" y="6141077"/>
            <a:ext cx="977863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shapes for the following perimeter calculations: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758283" y="3298170"/>
            <a:ext cx="8564138" cy="4052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shapes in the diagram to the right are drawn on a 1 cm grid. Write down the perimeters of the shapes.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 or different about the shapes in Q1?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Hint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Compare the perimeters of the shapes in the top row to the bottom row.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0634" y="3298170"/>
            <a:ext cx="7159083" cy="4977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847493" y="2642597"/>
            <a:ext cx="17105970" cy="632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shape pattern is created by ‘cutting’ out a single 1 cm square and ‘pasting’ it as shown: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are the perimeters of the shapes drawn above?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will the perimeter of the next shape in the pattern be?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lphaL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will the perimeter of the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sixth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shape in the pattern be?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493" y="3165817"/>
            <a:ext cx="16280780" cy="3770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23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2" name="Google Shape;172;p23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aphicFrame>
        <p:nvGraphicFramePr>
          <p:cNvPr id="173" name="Google Shape;173;p23"/>
          <p:cNvGraphicFramePr/>
          <p:nvPr/>
        </p:nvGraphicFramePr>
        <p:xfrm>
          <a:off x="8333547" y="40074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{C24BD462-FEA0-4B8D-8D00-F1A4CF57E01D}</a:tableStyleId>
              </a:tblPr>
              <a:tblGrid>
                <a:gridCol w="1980000"/>
                <a:gridCol w="1980000"/>
                <a:gridCol w="198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" name="Google Shape;174;p23"/>
          <p:cNvGraphicFramePr/>
          <p:nvPr/>
        </p:nvGraphicFramePr>
        <p:xfrm>
          <a:off x="12020759" y="65609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{C24BD462-FEA0-4B8D-8D00-F1A4CF57E01D}</a:tableStyleId>
              </a:tblPr>
              <a:tblGrid>
                <a:gridCol w="1980000"/>
                <a:gridCol w="1980000"/>
                <a:gridCol w="198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oogle Shape;175;p23"/>
          <p:cNvGraphicFramePr/>
          <p:nvPr/>
        </p:nvGraphicFramePr>
        <p:xfrm>
          <a:off x="10313547" y="21702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{C24BD462-FEA0-4B8D-8D00-F1A4CF57E01D}</a:tableStyleId>
              </a:tblPr>
              <a:tblGrid>
                <a:gridCol w="198000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1212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6" name="Google Shape;176;p23"/>
          <p:cNvSpPr txBox="1"/>
          <p:nvPr/>
        </p:nvSpPr>
        <p:spPr>
          <a:xfrm>
            <a:off x="847493" y="2210029"/>
            <a:ext cx="83840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grid below uses nine identical rectangles:</a:t>
            </a: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847493" y="3930289"/>
            <a:ext cx="67393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perimeter of this shape?</a:t>
            </a: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847493" y="6404017"/>
            <a:ext cx="120901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the effect on the perimeter when rectangles are removed:</a:t>
            </a:r>
            <a:endParaRPr/>
          </a:p>
        </p:txBody>
      </p:sp>
      <p:grpSp>
        <p:nvGrpSpPr>
          <p:cNvPr id="179" name="Google Shape;179;p23"/>
          <p:cNvGrpSpPr/>
          <p:nvPr/>
        </p:nvGrpSpPr>
        <p:grpSpPr>
          <a:xfrm>
            <a:off x="9400940" y="1598880"/>
            <a:ext cx="2892608" cy="1291329"/>
            <a:chOff x="15003808" y="2196585"/>
            <a:chExt cx="2892608" cy="1291329"/>
          </a:xfrm>
        </p:grpSpPr>
        <p:cxnSp>
          <p:nvCxnSpPr>
            <p:cNvPr id="180" name="Google Shape;180;p23"/>
            <p:cNvCxnSpPr/>
            <p:nvPr/>
          </p:nvCxnSpPr>
          <p:spPr>
            <a:xfrm>
              <a:off x="15816416" y="2767914"/>
              <a:ext cx="0" cy="720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sp>
          <p:nvSpPr>
            <p:cNvPr id="181" name="Google Shape;181;p23"/>
            <p:cNvSpPr txBox="1"/>
            <p:nvPr/>
          </p:nvSpPr>
          <p:spPr>
            <a:xfrm>
              <a:off x="16473781" y="2196585"/>
              <a:ext cx="874727" cy="5232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32557" l="0" r="-13193" t="-1046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182" name="Google Shape;182;p23"/>
            <p:cNvCxnSpPr/>
            <p:nvPr/>
          </p:nvCxnSpPr>
          <p:spPr>
            <a:xfrm>
              <a:off x="15870734" y="2671694"/>
              <a:ext cx="2025681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sp>
          <p:nvSpPr>
            <p:cNvPr id="183" name="Google Shape;183;p23"/>
            <p:cNvSpPr txBox="1"/>
            <p:nvPr/>
          </p:nvSpPr>
          <p:spPr>
            <a:xfrm>
              <a:off x="15003808" y="2821376"/>
              <a:ext cx="862608" cy="52322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2556" l="0" r="-13378" t="-1162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