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368087-850D-4D80-91DF-6A5FAF3ECE73}">
  <a:tblStyle styleId="{BC368087-850D-4D80-91DF-6A5FAF3ECE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bec2d36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bec2d36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ebf2b7df8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ebf2b7df8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Phonics practice slide [Presentation slide to practice cluster words.</a:t>
            </a:r>
            <a:endParaRPr b="1"/>
          </a:p>
          <a:p>
            <a:pPr indent="0" lvl="0" marL="0" rtl="0" algn="l">
              <a:spcBef>
                <a:spcPts val="0"/>
              </a:spcBef>
              <a:spcAft>
                <a:spcPts val="0"/>
              </a:spcAft>
              <a:buNone/>
            </a:pPr>
            <a:br>
              <a:rPr b="1" lang="en-GB"/>
            </a:br>
            <a:r>
              <a:rPr lang="en-GB"/>
              <a:t>Phonics template - grapheme in the middle - space for NCELP picture.  These words have been chosen based on their frequency and the fact that there are limited other ‘sounds’ within the word. All pictures are copyright free.</a:t>
            </a:r>
            <a:br>
              <a:rPr lang="en-GB"/>
            </a:br>
            <a:br>
              <a:rPr lang="en-GB"/>
            </a:br>
            <a:r>
              <a:rPr lang="en-GB"/>
              <a:t>Timing: 1 minute</a:t>
            </a:r>
            <a:endParaRPr/>
          </a:p>
          <a:p>
            <a:pPr indent="0" lvl="0" marL="0" rtl="0" algn="l">
              <a:spcBef>
                <a:spcPts val="0"/>
              </a:spcBef>
              <a:spcAft>
                <a:spcPts val="0"/>
              </a:spcAft>
              <a:buNone/>
            </a:pPr>
            <a:r>
              <a:rPr lang="en-GB"/>
              <a:t>Procedure:</a:t>
            </a:r>
            <a:br>
              <a:rPr lang="en-GB"/>
            </a:br>
            <a:r>
              <a:rPr lang="en-GB"/>
              <a:t>1. Say the SSC sound</a:t>
            </a:r>
            <a:br>
              <a:rPr lang="en-GB"/>
            </a:br>
            <a:r>
              <a:rPr lang="en-GB"/>
              <a:t>2. Ask student to repeat (use TL for ‘repeat’).</a:t>
            </a:r>
            <a:br>
              <a:rPr lang="en-GB"/>
            </a:br>
            <a:r>
              <a:rPr lang="en-GB"/>
              <a:t>3. Bring on five CLUSTER words which have the same sound.  Ask student to repeat.  Then you say each word and leave space for the student to say them after you.</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ebf2b7df8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ebf2b7df8_0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Phonics practice slide [Presentation slide to practice cluster words.</a:t>
            </a:r>
            <a:endParaRPr b="1"/>
          </a:p>
          <a:p>
            <a:pPr indent="0" lvl="0" marL="0" rtl="0" algn="l">
              <a:spcBef>
                <a:spcPts val="0"/>
              </a:spcBef>
              <a:spcAft>
                <a:spcPts val="0"/>
              </a:spcAft>
              <a:buNone/>
            </a:pPr>
            <a:br>
              <a:rPr b="1" lang="en-GB"/>
            </a:br>
            <a:r>
              <a:rPr lang="en-GB"/>
              <a:t>Phonics template - grapheme in the middle - space for NCELP picture.  These words have been chosen based on their frequency and the fact that there are limited other ‘sounds’ within the word. All pictures are copyright free.</a:t>
            </a:r>
            <a:br>
              <a:rPr lang="en-GB"/>
            </a:br>
            <a:br>
              <a:rPr lang="en-GB"/>
            </a:br>
            <a:r>
              <a:rPr lang="en-GB"/>
              <a:t>Timing: 1 minute</a:t>
            </a:r>
            <a:endParaRPr/>
          </a:p>
          <a:p>
            <a:pPr indent="0" lvl="0" marL="0" rtl="0" algn="l">
              <a:spcBef>
                <a:spcPts val="0"/>
              </a:spcBef>
              <a:spcAft>
                <a:spcPts val="0"/>
              </a:spcAft>
              <a:buNone/>
            </a:pPr>
            <a:r>
              <a:rPr lang="en-GB"/>
              <a:t>Procedure:</a:t>
            </a:r>
            <a:br>
              <a:rPr lang="en-GB"/>
            </a:br>
            <a:r>
              <a:rPr lang="en-GB"/>
              <a:t>1. Say the SSC sound</a:t>
            </a:r>
            <a:br>
              <a:rPr lang="en-GB"/>
            </a:br>
            <a:r>
              <a:rPr lang="en-GB"/>
              <a:t>2. Ask student to repeat (use TL for ‘repeat’).</a:t>
            </a:r>
            <a:br>
              <a:rPr lang="en-GB"/>
            </a:br>
            <a:r>
              <a:rPr lang="en-GB"/>
              <a:t>3. Bring on five CLUSTER words which have the same sound.  Ask student to repeat.  Then you say each word and leave space for the student to say them after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bf2b7df8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ebf2b7df8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Phonics practice slide [Presentation slide to practice cluster words.</a:t>
            </a:r>
            <a:endParaRPr b="1"/>
          </a:p>
          <a:p>
            <a:pPr indent="0" lvl="0" marL="0" rtl="0" algn="l">
              <a:spcBef>
                <a:spcPts val="0"/>
              </a:spcBef>
              <a:spcAft>
                <a:spcPts val="0"/>
              </a:spcAft>
              <a:buNone/>
            </a:pPr>
            <a:br>
              <a:rPr b="1" lang="en-GB"/>
            </a:br>
            <a:r>
              <a:rPr lang="en-GB"/>
              <a:t>Phonics template - grapheme in the middle - space for NCELP picture.  These words have been chosen based on their frequency and the fact that there are limited other ‘sounds’ within the word. All pictures are copyright free.</a:t>
            </a:r>
            <a:br>
              <a:rPr lang="en-GB"/>
            </a:br>
            <a:br>
              <a:rPr lang="en-GB"/>
            </a:br>
            <a:r>
              <a:rPr lang="en-GB"/>
              <a:t>Timing: 1 minute</a:t>
            </a:r>
            <a:endParaRPr/>
          </a:p>
          <a:p>
            <a:pPr indent="0" lvl="0" marL="0" rtl="0" algn="l">
              <a:spcBef>
                <a:spcPts val="0"/>
              </a:spcBef>
              <a:spcAft>
                <a:spcPts val="0"/>
              </a:spcAft>
              <a:buNone/>
            </a:pPr>
            <a:r>
              <a:rPr lang="en-GB"/>
              <a:t>Procedure:</a:t>
            </a:r>
            <a:br>
              <a:rPr lang="en-GB"/>
            </a:br>
            <a:r>
              <a:rPr lang="en-GB"/>
              <a:t>1. Say the SSC sound</a:t>
            </a:r>
            <a:br>
              <a:rPr lang="en-GB"/>
            </a:br>
            <a:r>
              <a:rPr lang="en-GB"/>
              <a:t>2. Ask student to repeat (use TL for ‘repeat’).</a:t>
            </a:r>
            <a:br>
              <a:rPr lang="en-GB"/>
            </a:br>
            <a:r>
              <a:rPr lang="en-GB"/>
              <a:t>3. Bring on five CLUSTER words which have the same sound.  Ask student to repeat.  Then you say each word and leave space for the student to say them after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bec2d367f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bec2d367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Min font size = 28 for the words on the slide.  Nothing below the acorn.</a:t>
            </a:r>
            <a:endParaRPr b="1"/>
          </a:p>
          <a:p>
            <a:pPr indent="0" lvl="0" marL="0" rtl="0" algn="l">
              <a:spcBef>
                <a:spcPts val="0"/>
              </a:spcBef>
              <a:spcAft>
                <a:spcPts val="0"/>
              </a:spcAft>
              <a:buNone/>
            </a:pPr>
            <a:r>
              <a:t/>
            </a:r>
            <a:endParaRPr/>
          </a:p>
          <a:p>
            <a:pPr indent="0" lvl="0" marL="0" rtl="0" algn="l">
              <a:spcBef>
                <a:spcPts val="0"/>
              </a:spcBef>
              <a:spcAft>
                <a:spcPts val="0"/>
              </a:spcAft>
              <a:buNone/>
            </a:pPr>
            <a:r>
              <a:rPr i="1" lang="en-GB" sz="1200">
                <a:solidFill>
                  <a:schemeClr val="dk1"/>
                </a:solidFill>
              </a:rPr>
              <a:t>On the screen, you can see the French words.  You’ll notice the English has disappeared.  Later this lesson, you’ll boost your learning, by trying to remember the English yourself.  I’d like you to write down the French words now.  Écris les mots français.  </a:t>
            </a:r>
            <a:r>
              <a:rPr i="1" lang="en-GB" sz="1200">
                <a:solidFill>
                  <a:srgbClr val="002060"/>
                </a:solidFill>
              </a:rPr>
              <a:t>Maintenant, mets la vidéo en pause.</a:t>
            </a:r>
            <a:endParaRPr i="1" sz="1200">
              <a:solidFill>
                <a:srgbClr val="002060"/>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bfdd1e08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bfdd1e08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Sample slide to show how to introduce a grammar rule.  Make sure your slides are not overcrowded and  that you chunk the content into logical parts.  It’s ok to have more than one slide to explain the content.  Explanations need to be really concise. Think really carefully about the words you are using - then use the language from this slide consistently throughout the lesson when reinforcing the grammar point.</a:t>
            </a:r>
            <a:endParaRPr b="1"/>
          </a:p>
          <a:p>
            <a:pPr indent="0" lvl="0" marL="0" rtl="0" algn="l">
              <a:spcBef>
                <a:spcPts val="0"/>
              </a:spcBef>
              <a:spcAft>
                <a:spcPts val="0"/>
              </a:spcAft>
              <a:buNone/>
            </a:pPr>
            <a:r>
              <a:t/>
            </a:r>
            <a:endParaRPr/>
          </a:p>
          <a:p>
            <a:pPr indent="0" lvl="0" marL="0" rtl="0" algn="l">
              <a:spcBef>
                <a:spcPts val="0"/>
              </a:spcBef>
              <a:spcAft>
                <a:spcPts val="0"/>
              </a:spcAft>
              <a:buNone/>
            </a:pPr>
            <a:r>
              <a:rPr i="1" lang="en-GB"/>
              <a:t>“The verb devoir is an irregular verb.  This means that we have to learn the conjugation of this verb by heart as it doesn’t follow the usual rules and patterns.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Tu dois means you must or you have to.  We use tu dois to refer to one specific person.  The word dois ends in an ‘s’ when  it is conjugated with tu.</a:t>
            </a:r>
            <a:br>
              <a:rPr i="1" lang="en-GB"/>
            </a:br>
            <a:r>
              <a:rPr i="1" lang="en-GB"/>
              <a:t>On doit means you must, or you have to as well.  We use on doit to refer to people in general.  The word doit ends in a ‘t’ when it is conjugated with ‘on’”</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ebf2b7df8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ebf2b7df8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Sample slide to show how to introduce a grammar rule.  Make sure your slides are not overcrowded and  that you chunk the content into logical parts.  It’s ok to have more than one slide to explain the content.  Explanations need to be really concise. Think really carefully about the words you are using - then use the language from this slide consistently throughout the lesson when reinforcing the grammar point.</a:t>
            </a:r>
            <a:endParaRPr b="1"/>
          </a:p>
          <a:p>
            <a:pPr indent="0" lvl="0" marL="0" rtl="0" algn="l">
              <a:spcBef>
                <a:spcPts val="0"/>
              </a:spcBef>
              <a:spcAft>
                <a:spcPts val="0"/>
              </a:spcAft>
              <a:buNone/>
            </a:pPr>
            <a:r>
              <a:t/>
            </a:r>
            <a:endParaRPr/>
          </a:p>
          <a:p>
            <a:pPr indent="0" lvl="0" marL="0" rtl="0" algn="l">
              <a:spcBef>
                <a:spcPts val="0"/>
              </a:spcBef>
              <a:spcAft>
                <a:spcPts val="0"/>
              </a:spcAft>
              <a:buNone/>
            </a:pPr>
            <a:r>
              <a:rPr i="1" lang="en-GB"/>
              <a:t>“The verb devoir is an irregular verb.  This means that we have to learn the conjugation of this verb by heart as it doesn’t follow the usual rules and patterns.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Tu dois means you must or you have to.  We use tu dois to refer to one specific person.  The word dois ends in an ‘s’ when  it is conjugated with tu.</a:t>
            </a:r>
            <a:br>
              <a:rPr i="1" lang="en-GB"/>
            </a:br>
            <a:r>
              <a:rPr i="1" lang="en-GB"/>
              <a:t>On doit means you must, or you have to as well.  We use on doit to refer to people in general.  The word doit ends in a ‘t’ when it is conjugated with ‘on’”</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bfdd1e08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bfdd1e0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At the end of the lesson you need to bring all of the learning together to ensure the student has a detailed understanding of the concepts introduced.  Obviously there is no checking for understanding in these video lessons so this is one way to ensure the don’t leave the lesson with misconceptions.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Template slide for a sentence gap fill to consolidate / check understanding.  There are lots more ways to do this.</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u="sng"/>
              <a:t>“On the screen you can see 6 sentence starters.  I want you to copy down the sentence starter and then complete rest of the sentence.  Mets la vidéo  en pause maintenant.”</a:t>
            </a:r>
            <a:endParaRPr i="1"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Describe what people have </a:t>
            </a:r>
            <a:r>
              <a:rPr lang="en-GB" sz="3000">
                <a:solidFill>
                  <a:srgbClr val="4B3241"/>
                </a:solidFill>
              </a:rPr>
              <a:t>[1 / 2]</a:t>
            </a:r>
            <a:endParaRPr sz="3000">
              <a:solidFill>
                <a:srgbClr val="4B3241"/>
              </a:solidFill>
            </a:endParaRPr>
          </a:p>
          <a:p>
            <a:pPr indent="-508000" lvl="0" marL="457200" rtl="0" algn="l">
              <a:spcBef>
                <a:spcPts val="0"/>
              </a:spcBef>
              <a:spcAft>
                <a:spcPts val="0"/>
              </a:spcAft>
              <a:buClr>
                <a:srgbClr val="4B3241"/>
              </a:buClr>
              <a:buSzPts val="4400"/>
              <a:buChar char="-"/>
            </a:pPr>
            <a:r>
              <a:rPr lang="en-GB">
                <a:solidFill>
                  <a:srgbClr val="4B3241"/>
                </a:solidFill>
              </a:rPr>
              <a:t>Definite articles </a:t>
            </a:r>
            <a:endParaRPr>
              <a:solidFill>
                <a:srgbClr val="4B3241"/>
              </a:solidFill>
            </a:endParaRPr>
          </a:p>
          <a:p>
            <a:pPr indent="0" lvl="0" marL="0" rtl="0" algn="l">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p:txBody>
      </p:sp>
      <p:sp>
        <p:nvSpPr>
          <p:cNvPr id="80" name="Google Shape;80;p1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French </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Madame Sooden</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txBox="1"/>
          <p:nvPr/>
        </p:nvSpPr>
        <p:spPr>
          <a:xfrm>
            <a:off x="1980200" y="2381025"/>
            <a:ext cx="35349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fran</a:t>
            </a:r>
            <a:r>
              <a:rPr lang="en-GB" sz="6000">
                <a:solidFill>
                  <a:schemeClr val="accent5"/>
                </a:solidFill>
                <a:latin typeface="Montserrat"/>
                <a:ea typeface="Montserrat"/>
                <a:cs typeface="Montserrat"/>
                <a:sym typeface="Montserrat"/>
              </a:rPr>
              <a:t>ç</a:t>
            </a:r>
            <a:r>
              <a:rPr lang="en-GB" sz="6000">
                <a:solidFill>
                  <a:schemeClr val="dk2"/>
                </a:solidFill>
                <a:latin typeface="Montserrat"/>
                <a:ea typeface="Montserrat"/>
                <a:cs typeface="Montserrat"/>
                <a:sym typeface="Montserrat"/>
              </a:rPr>
              <a:t>ais</a:t>
            </a:r>
            <a:endParaRPr>
              <a:solidFill>
                <a:schemeClr val="accent5"/>
              </a:solidFill>
              <a:latin typeface="Montserrat"/>
              <a:ea typeface="Montserrat"/>
              <a:cs typeface="Montserrat"/>
              <a:sym typeface="Montserrat"/>
            </a:endParaRPr>
          </a:p>
        </p:txBody>
      </p:sp>
      <p:sp>
        <p:nvSpPr>
          <p:cNvPr id="87" name="Google Shape;87;p15"/>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gar</a:t>
            </a:r>
            <a:r>
              <a:rPr lang="en-GB" sz="6000">
                <a:solidFill>
                  <a:schemeClr val="accent5"/>
                </a:solidFill>
                <a:latin typeface="Montserrat"/>
                <a:ea typeface="Montserrat"/>
                <a:cs typeface="Montserrat"/>
                <a:sym typeface="Montserrat"/>
              </a:rPr>
              <a:t>ç</a:t>
            </a:r>
            <a:r>
              <a:rPr lang="en-GB" sz="6000">
                <a:solidFill>
                  <a:schemeClr val="dk2"/>
                </a:solidFill>
                <a:latin typeface="Montserrat"/>
                <a:ea typeface="Montserrat"/>
                <a:cs typeface="Montserrat"/>
                <a:sym typeface="Montserrat"/>
              </a:rPr>
              <a:t>on</a:t>
            </a:r>
            <a:endParaRPr>
              <a:solidFill>
                <a:schemeClr val="accent5"/>
              </a:solidFill>
              <a:latin typeface="Montserrat"/>
              <a:ea typeface="Montserrat"/>
              <a:cs typeface="Montserrat"/>
              <a:sym typeface="Montserrat"/>
            </a:endParaRPr>
          </a:p>
        </p:txBody>
      </p:sp>
      <p:sp>
        <p:nvSpPr>
          <p:cNvPr id="88" name="Google Shape;88;p15"/>
          <p:cNvSpPr txBox="1"/>
          <p:nvPr/>
        </p:nvSpPr>
        <p:spPr>
          <a:xfrm>
            <a:off x="7515121" y="39557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accent5"/>
                </a:solidFill>
                <a:latin typeface="Montserrat"/>
                <a:ea typeface="Montserrat"/>
                <a:cs typeface="Montserrat"/>
                <a:sym typeface="Montserrat"/>
              </a:rPr>
              <a:t>c</a:t>
            </a:r>
            <a:r>
              <a:rPr lang="en-GB" sz="6000">
                <a:solidFill>
                  <a:schemeClr val="dk2"/>
                </a:solidFill>
                <a:latin typeface="Montserrat"/>
                <a:ea typeface="Montserrat"/>
                <a:cs typeface="Montserrat"/>
                <a:sym typeface="Montserrat"/>
              </a:rPr>
              <a:t>inéma</a:t>
            </a:r>
            <a:endParaRPr>
              <a:solidFill>
                <a:schemeClr val="accent5"/>
              </a:solidFill>
              <a:latin typeface="Montserrat"/>
              <a:ea typeface="Montserrat"/>
              <a:cs typeface="Montserrat"/>
              <a:sym typeface="Montserrat"/>
            </a:endParaRPr>
          </a:p>
        </p:txBody>
      </p:sp>
      <p:pic>
        <p:nvPicPr>
          <p:cNvPr id="89" name="Google Shape;89;p15"/>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90" name="Google Shape;90;p15"/>
          <p:cNvSpPr txBox="1"/>
          <p:nvPr/>
        </p:nvSpPr>
        <p:spPr>
          <a:xfrm>
            <a:off x="6680250" y="573625"/>
            <a:ext cx="5123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ç / c ]</a:t>
            </a:r>
            <a:endParaRPr b="1" sz="10000">
              <a:solidFill>
                <a:schemeClr val="accent5"/>
              </a:solidFill>
              <a:latin typeface="Montserrat"/>
              <a:ea typeface="Montserrat"/>
              <a:cs typeface="Montserrat"/>
              <a:sym typeface="Montserrat"/>
            </a:endParaRPr>
          </a:p>
        </p:txBody>
      </p:sp>
      <p:pic>
        <p:nvPicPr>
          <p:cNvPr id="91" name="Google Shape;91;p15"/>
          <p:cNvPicPr preferRelativeResize="0"/>
          <p:nvPr/>
        </p:nvPicPr>
        <p:blipFill rotWithShape="1">
          <a:blip r:embed="rId4">
            <a:alphaModFix/>
          </a:blip>
          <a:srcRect b="51590" l="13611" r="70844" t="29550"/>
          <a:stretch/>
        </p:blipFill>
        <p:spPr>
          <a:xfrm>
            <a:off x="2326336" y="3550828"/>
            <a:ext cx="2842627" cy="1940001"/>
          </a:xfrm>
          <a:prstGeom prst="rect">
            <a:avLst/>
          </a:prstGeom>
          <a:noFill/>
          <a:ln>
            <a:noFill/>
          </a:ln>
        </p:spPr>
      </p:pic>
      <p:pic>
        <p:nvPicPr>
          <p:cNvPr id="92" name="Google Shape;92;p15"/>
          <p:cNvPicPr preferRelativeResize="0"/>
          <p:nvPr/>
        </p:nvPicPr>
        <p:blipFill rotWithShape="1">
          <a:blip r:embed="rId5">
            <a:alphaModFix/>
          </a:blip>
          <a:srcRect b="42288" l="71985" r="12470" t="27958"/>
          <a:stretch/>
        </p:blipFill>
        <p:spPr>
          <a:xfrm>
            <a:off x="13152024" y="3613176"/>
            <a:ext cx="2842651" cy="3060650"/>
          </a:xfrm>
          <a:prstGeom prst="rect">
            <a:avLst/>
          </a:prstGeom>
          <a:noFill/>
          <a:ln>
            <a:noFill/>
          </a:ln>
        </p:spPr>
      </p:pic>
      <p:pic>
        <p:nvPicPr>
          <p:cNvPr id="93" name="Google Shape;93;p15"/>
          <p:cNvPicPr preferRelativeResize="0"/>
          <p:nvPr/>
        </p:nvPicPr>
        <p:blipFill rotWithShape="1">
          <a:blip r:embed="rId6">
            <a:alphaModFix/>
          </a:blip>
          <a:srcRect b="34957" l="13067" r="71388" t="39520"/>
          <a:stretch/>
        </p:blipFill>
        <p:spPr>
          <a:xfrm>
            <a:off x="7651400" y="4979975"/>
            <a:ext cx="2842651" cy="262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6"/>
          <p:cNvSpPr txBox="1"/>
          <p:nvPr/>
        </p:nvSpPr>
        <p:spPr>
          <a:xfrm>
            <a:off x="2356098" y="2381025"/>
            <a:ext cx="31590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ic</a:t>
            </a:r>
            <a:r>
              <a:rPr lang="en-GB" sz="6000">
                <a:solidFill>
                  <a:schemeClr val="accent5"/>
                </a:solidFill>
                <a:latin typeface="Montserrat"/>
                <a:ea typeface="Montserrat"/>
                <a:cs typeface="Montserrat"/>
                <a:sym typeface="Montserrat"/>
              </a:rPr>
              <a:t>i</a:t>
            </a:r>
            <a:endParaRPr>
              <a:solidFill>
                <a:schemeClr val="accent5"/>
              </a:solidFill>
              <a:latin typeface="Montserrat"/>
              <a:ea typeface="Montserrat"/>
              <a:cs typeface="Montserrat"/>
              <a:sym typeface="Montserrat"/>
            </a:endParaRPr>
          </a:p>
        </p:txBody>
      </p:sp>
      <p:sp>
        <p:nvSpPr>
          <p:cNvPr id="99" name="Google Shape;99;p16"/>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qu</a:t>
            </a:r>
            <a:r>
              <a:rPr lang="en-GB" sz="6000">
                <a:solidFill>
                  <a:schemeClr val="accent5"/>
                </a:solidFill>
                <a:latin typeface="Montserrat"/>
                <a:ea typeface="Montserrat"/>
                <a:cs typeface="Montserrat"/>
                <a:sym typeface="Montserrat"/>
              </a:rPr>
              <a:t>i</a:t>
            </a:r>
            <a:r>
              <a:rPr lang="en-GB" sz="6000">
                <a:solidFill>
                  <a:schemeClr val="dk2"/>
                </a:solidFill>
                <a:latin typeface="Montserrat"/>
                <a:ea typeface="Montserrat"/>
                <a:cs typeface="Montserrat"/>
                <a:sym typeface="Montserrat"/>
              </a:rPr>
              <a:t> ?</a:t>
            </a:r>
            <a:endParaRPr>
              <a:solidFill>
                <a:schemeClr val="accent5"/>
              </a:solidFill>
              <a:latin typeface="Montserrat"/>
              <a:ea typeface="Montserrat"/>
              <a:cs typeface="Montserrat"/>
              <a:sym typeface="Montserrat"/>
            </a:endParaRPr>
          </a:p>
        </p:txBody>
      </p:sp>
      <p:sp>
        <p:nvSpPr>
          <p:cNvPr id="100" name="Google Shape;100;p16"/>
          <p:cNvSpPr txBox="1"/>
          <p:nvPr/>
        </p:nvSpPr>
        <p:spPr>
          <a:xfrm>
            <a:off x="6981721" y="47177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accent5"/>
                </a:solidFill>
                <a:latin typeface="Montserrat"/>
                <a:ea typeface="Montserrat"/>
                <a:cs typeface="Montserrat"/>
                <a:sym typeface="Montserrat"/>
              </a:rPr>
              <a:t>i</a:t>
            </a:r>
            <a:r>
              <a:rPr lang="en-GB" sz="6000">
                <a:solidFill>
                  <a:schemeClr val="dk2"/>
                </a:solidFill>
                <a:latin typeface="Montserrat"/>
                <a:ea typeface="Montserrat"/>
                <a:cs typeface="Montserrat"/>
                <a:sym typeface="Montserrat"/>
              </a:rPr>
              <a:t>l</a:t>
            </a:r>
            <a:endParaRPr>
              <a:solidFill>
                <a:schemeClr val="accent5"/>
              </a:solidFill>
              <a:latin typeface="Montserrat"/>
              <a:ea typeface="Montserrat"/>
              <a:cs typeface="Montserrat"/>
              <a:sym typeface="Montserrat"/>
            </a:endParaRPr>
          </a:p>
        </p:txBody>
      </p:sp>
      <p:pic>
        <p:nvPicPr>
          <p:cNvPr id="101" name="Google Shape;101;p16"/>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02" name="Google Shape;102;p16"/>
          <p:cNvSpPr txBox="1"/>
          <p:nvPr/>
        </p:nvSpPr>
        <p:spPr>
          <a:xfrm>
            <a:off x="7169250" y="914475"/>
            <a:ext cx="4634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i ]</a:t>
            </a:r>
            <a:endParaRPr b="1" sz="10000">
              <a:solidFill>
                <a:schemeClr val="accent5"/>
              </a:solidFill>
              <a:latin typeface="Montserrat"/>
              <a:ea typeface="Montserrat"/>
              <a:cs typeface="Montserrat"/>
              <a:sym typeface="Montserrat"/>
            </a:endParaRPr>
          </a:p>
        </p:txBody>
      </p:sp>
      <p:pic>
        <p:nvPicPr>
          <p:cNvPr id="103" name="Google Shape;103;p16"/>
          <p:cNvPicPr preferRelativeResize="0"/>
          <p:nvPr/>
        </p:nvPicPr>
        <p:blipFill rotWithShape="1">
          <a:blip r:embed="rId4">
            <a:alphaModFix/>
          </a:blip>
          <a:srcRect b="38961" l="14060" r="69845" t="36464"/>
          <a:stretch/>
        </p:blipFill>
        <p:spPr>
          <a:xfrm>
            <a:off x="1454850" y="3594975"/>
            <a:ext cx="2943226" cy="2527999"/>
          </a:xfrm>
          <a:prstGeom prst="rect">
            <a:avLst/>
          </a:prstGeom>
          <a:noFill/>
          <a:ln>
            <a:noFill/>
          </a:ln>
        </p:spPr>
      </p:pic>
      <p:pic>
        <p:nvPicPr>
          <p:cNvPr id="104" name="Google Shape;104;p16"/>
          <p:cNvPicPr preferRelativeResize="0"/>
          <p:nvPr/>
        </p:nvPicPr>
        <p:blipFill rotWithShape="1">
          <a:blip r:embed="rId4">
            <a:alphaModFix/>
          </a:blip>
          <a:srcRect b="38055" l="41952" r="41952" t="43086"/>
          <a:stretch/>
        </p:blipFill>
        <p:spPr>
          <a:xfrm>
            <a:off x="7067713" y="5917150"/>
            <a:ext cx="2943226" cy="1940001"/>
          </a:xfrm>
          <a:prstGeom prst="rect">
            <a:avLst/>
          </a:prstGeom>
          <a:noFill/>
          <a:ln>
            <a:noFill/>
          </a:ln>
        </p:spPr>
      </p:pic>
      <p:pic>
        <p:nvPicPr>
          <p:cNvPr id="105" name="Google Shape;105;p16"/>
          <p:cNvPicPr preferRelativeResize="0"/>
          <p:nvPr/>
        </p:nvPicPr>
        <p:blipFill rotWithShape="1">
          <a:blip r:embed="rId4">
            <a:alphaModFix/>
          </a:blip>
          <a:srcRect b="38961" l="76655" r="18816" t="36464"/>
          <a:stretch/>
        </p:blipFill>
        <p:spPr>
          <a:xfrm>
            <a:off x="13747376" y="3594975"/>
            <a:ext cx="828048" cy="2527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7"/>
          <p:cNvSpPr txBox="1"/>
          <p:nvPr/>
        </p:nvSpPr>
        <p:spPr>
          <a:xfrm>
            <a:off x="2356098" y="2381025"/>
            <a:ext cx="31590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un p</a:t>
            </a:r>
            <a:r>
              <a:rPr lang="en-GB" sz="6000">
                <a:solidFill>
                  <a:schemeClr val="accent5"/>
                </a:solidFill>
                <a:latin typeface="Montserrat"/>
                <a:ea typeface="Montserrat"/>
                <a:cs typeface="Montserrat"/>
                <a:sym typeface="Montserrat"/>
              </a:rPr>
              <a:t>eu</a:t>
            </a:r>
            <a:endParaRPr>
              <a:solidFill>
                <a:schemeClr val="accent5"/>
              </a:solidFill>
              <a:latin typeface="Montserrat"/>
              <a:ea typeface="Montserrat"/>
              <a:cs typeface="Montserrat"/>
              <a:sym typeface="Montserrat"/>
            </a:endParaRPr>
          </a:p>
        </p:txBody>
      </p:sp>
      <p:sp>
        <p:nvSpPr>
          <p:cNvPr id="111" name="Google Shape;111;p17"/>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j</a:t>
            </a:r>
            <a:r>
              <a:rPr lang="en-GB" sz="6000">
                <a:solidFill>
                  <a:schemeClr val="accent5"/>
                </a:solidFill>
                <a:latin typeface="Montserrat"/>
                <a:ea typeface="Montserrat"/>
                <a:cs typeface="Montserrat"/>
                <a:sym typeface="Montserrat"/>
              </a:rPr>
              <a:t>eu</a:t>
            </a:r>
            <a:endParaRPr>
              <a:solidFill>
                <a:schemeClr val="accent5"/>
              </a:solidFill>
              <a:latin typeface="Montserrat"/>
              <a:ea typeface="Montserrat"/>
              <a:cs typeface="Montserrat"/>
              <a:sym typeface="Montserrat"/>
            </a:endParaRPr>
          </a:p>
        </p:txBody>
      </p:sp>
      <p:sp>
        <p:nvSpPr>
          <p:cNvPr id="112" name="Google Shape;112;p17"/>
          <p:cNvSpPr txBox="1"/>
          <p:nvPr/>
        </p:nvSpPr>
        <p:spPr>
          <a:xfrm>
            <a:off x="7515121" y="59369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dk2"/>
                </a:solidFill>
                <a:latin typeface="Montserrat"/>
                <a:ea typeface="Montserrat"/>
                <a:cs typeface="Montserrat"/>
                <a:sym typeface="Montserrat"/>
              </a:rPr>
              <a:t>li</a:t>
            </a:r>
            <a:r>
              <a:rPr lang="en-GB" sz="6000">
                <a:solidFill>
                  <a:schemeClr val="accent5"/>
                </a:solidFill>
                <a:latin typeface="Montserrat"/>
                <a:ea typeface="Montserrat"/>
                <a:cs typeface="Montserrat"/>
                <a:sym typeface="Montserrat"/>
              </a:rPr>
              <a:t>eu</a:t>
            </a:r>
            <a:r>
              <a:rPr lang="en-GB" sz="6000">
                <a:solidFill>
                  <a:schemeClr val="dk2"/>
                </a:solidFill>
                <a:latin typeface="Montserrat"/>
                <a:ea typeface="Montserrat"/>
                <a:cs typeface="Montserrat"/>
                <a:sym typeface="Montserrat"/>
              </a:rPr>
              <a:t>x</a:t>
            </a:r>
            <a:endParaRPr>
              <a:solidFill>
                <a:schemeClr val="accent5"/>
              </a:solidFill>
              <a:latin typeface="Montserrat"/>
              <a:ea typeface="Montserrat"/>
              <a:cs typeface="Montserrat"/>
              <a:sym typeface="Montserrat"/>
            </a:endParaRPr>
          </a:p>
        </p:txBody>
      </p:sp>
      <p:pic>
        <p:nvPicPr>
          <p:cNvPr id="113" name="Google Shape;113;p17"/>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14" name="Google Shape;114;p17"/>
          <p:cNvSpPr txBox="1"/>
          <p:nvPr/>
        </p:nvSpPr>
        <p:spPr>
          <a:xfrm>
            <a:off x="6969125" y="874275"/>
            <a:ext cx="4634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eu ]</a:t>
            </a:r>
            <a:endParaRPr b="1" sz="10000">
              <a:solidFill>
                <a:schemeClr val="accent5"/>
              </a:solidFill>
              <a:latin typeface="Montserrat"/>
              <a:ea typeface="Montserrat"/>
              <a:cs typeface="Montserrat"/>
              <a:sym typeface="Montserrat"/>
            </a:endParaRPr>
          </a:p>
        </p:txBody>
      </p:sp>
      <p:pic>
        <p:nvPicPr>
          <p:cNvPr id="115" name="Google Shape;115;p17"/>
          <p:cNvPicPr preferRelativeResize="0"/>
          <p:nvPr/>
        </p:nvPicPr>
        <p:blipFill rotWithShape="1">
          <a:blip r:embed="rId4">
            <a:alphaModFix/>
          </a:blip>
          <a:srcRect b="27639" l="71619" r="11346" t="49891"/>
          <a:stretch/>
        </p:blipFill>
        <p:spPr>
          <a:xfrm>
            <a:off x="12472875" y="3608375"/>
            <a:ext cx="3115200" cy="2311400"/>
          </a:xfrm>
          <a:prstGeom prst="rect">
            <a:avLst/>
          </a:prstGeom>
          <a:noFill/>
          <a:ln>
            <a:noFill/>
          </a:ln>
        </p:spPr>
      </p:pic>
      <p:sp>
        <p:nvSpPr>
          <p:cNvPr id="116" name="Google Shape;116;p17"/>
          <p:cNvSpPr/>
          <p:nvPr/>
        </p:nvSpPr>
        <p:spPr>
          <a:xfrm>
            <a:off x="2907075" y="3608375"/>
            <a:ext cx="18780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[a little]</a:t>
            </a:r>
            <a:endParaRPr>
              <a:solidFill>
                <a:schemeClr val="dk2"/>
              </a:solidFill>
              <a:latin typeface="Montserrat"/>
              <a:ea typeface="Montserrat"/>
              <a:cs typeface="Montserrat"/>
              <a:sym typeface="Montserrat"/>
            </a:endParaRPr>
          </a:p>
        </p:txBody>
      </p:sp>
      <p:sp>
        <p:nvSpPr>
          <p:cNvPr id="117" name="Google Shape;117;p17"/>
          <p:cNvSpPr/>
          <p:nvPr/>
        </p:nvSpPr>
        <p:spPr>
          <a:xfrm>
            <a:off x="8205000" y="7033700"/>
            <a:ext cx="18780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[place]</a:t>
            </a:r>
            <a:endParaRPr>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16485550" y="2501093"/>
            <a:ext cx="1734250" cy="1377200"/>
          </a:xfrm>
          <a:prstGeom prst="rect">
            <a:avLst/>
          </a:prstGeom>
          <a:noFill/>
          <a:ln>
            <a:noFill/>
          </a:ln>
        </p:spPr>
      </p:pic>
      <p:sp>
        <p:nvSpPr>
          <p:cNvPr id="123" name="Google Shape;123;p18"/>
          <p:cNvSpPr txBox="1"/>
          <p:nvPr/>
        </p:nvSpPr>
        <p:spPr>
          <a:xfrm>
            <a:off x="16959920" y="553558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3</a:t>
            </a:r>
            <a:endParaRPr b="1" sz="6400">
              <a:solidFill>
                <a:srgbClr val="115076"/>
              </a:solidFill>
              <a:latin typeface="Montserrat"/>
              <a:ea typeface="Montserrat"/>
              <a:cs typeface="Montserrat"/>
              <a:sym typeface="Montserrat"/>
            </a:endParaRPr>
          </a:p>
        </p:txBody>
      </p:sp>
      <p:sp>
        <p:nvSpPr>
          <p:cNvPr id="124" name="Google Shape;124;p18"/>
          <p:cNvSpPr txBox="1"/>
          <p:nvPr/>
        </p:nvSpPr>
        <p:spPr>
          <a:xfrm>
            <a:off x="16959920" y="630991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2</a:t>
            </a:r>
            <a:endParaRPr b="1" sz="6400">
              <a:solidFill>
                <a:srgbClr val="115076"/>
              </a:solidFill>
              <a:latin typeface="Montserrat"/>
              <a:ea typeface="Montserrat"/>
              <a:cs typeface="Montserrat"/>
              <a:sym typeface="Montserrat"/>
            </a:endParaRPr>
          </a:p>
        </p:txBody>
      </p:sp>
      <p:sp>
        <p:nvSpPr>
          <p:cNvPr id="125" name="Google Shape;125;p18"/>
          <p:cNvSpPr txBox="1"/>
          <p:nvPr/>
        </p:nvSpPr>
        <p:spPr>
          <a:xfrm>
            <a:off x="17013541" y="7045934"/>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1</a:t>
            </a:r>
            <a:endParaRPr b="1" sz="6400">
              <a:solidFill>
                <a:srgbClr val="115076"/>
              </a:solidFill>
              <a:latin typeface="Montserrat"/>
              <a:ea typeface="Montserrat"/>
              <a:cs typeface="Montserrat"/>
              <a:sym typeface="Montserrat"/>
            </a:endParaRPr>
          </a:p>
          <a:p>
            <a:pPr indent="0" lvl="0" marL="0" rtl="0" algn="l">
              <a:spcBef>
                <a:spcPts val="0"/>
              </a:spcBef>
              <a:spcAft>
                <a:spcPts val="0"/>
              </a:spcAft>
              <a:buNone/>
            </a:pPr>
            <a:r>
              <a:t/>
            </a:r>
            <a:endParaRPr b="1" sz="5000">
              <a:solidFill>
                <a:srgbClr val="115076"/>
              </a:solidFill>
              <a:latin typeface="Montserrat"/>
              <a:ea typeface="Montserrat"/>
              <a:cs typeface="Montserrat"/>
              <a:sym typeface="Montserrat"/>
            </a:endParaRPr>
          </a:p>
        </p:txBody>
      </p:sp>
      <p:sp>
        <p:nvSpPr>
          <p:cNvPr id="126" name="Google Shape;126;p18"/>
          <p:cNvSpPr txBox="1"/>
          <p:nvPr/>
        </p:nvSpPr>
        <p:spPr>
          <a:xfrm>
            <a:off x="16959920" y="3952050"/>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5</a:t>
            </a:r>
            <a:endParaRPr b="1" sz="6400">
              <a:solidFill>
                <a:srgbClr val="115076"/>
              </a:solidFill>
              <a:latin typeface="Montserrat"/>
              <a:ea typeface="Montserrat"/>
              <a:cs typeface="Montserrat"/>
              <a:sym typeface="Montserrat"/>
            </a:endParaRPr>
          </a:p>
        </p:txBody>
      </p:sp>
      <p:sp>
        <p:nvSpPr>
          <p:cNvPr id="127" name="Google Shape;127;p18"/>
          <p:cNvSpPr txBox="1"/>
          <p:nvPr/>
        </p:nvSpPr>
        <p:spPr>
          <a:xfrm>
            <a:off x="16906299" y="4707226"/>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4</a:t>
            </a:r>
            <a:endParaRPr b="1" sz="6400">
              <a:solidFill>
                <a:srgbClr val="115076"/>
              </a:solidFill>
              <a:latin typeface="Montserrat"/>
              <a:ea typeface="Montserrat"/>
              <a:cs typeface="Montserrat"/>
              <a:sym typeface="Montserrat"/>
            </a:endParaRPr>
          </a:p>
        </p:txBody>
      </p:sp>
      <p:graphicFrame>
        <p:nvGraphicFramePr>
          <p:cNvPr id="128" name="Google Shape;128;p18"/>
          <p:cNvGraphicFramePr/>
          <p:nvPr/>
        </p:nvGraphicFramePr>
        <p:xfrm>
          <a:off x="1115350" y="2216650"/>
          <a:ext cx="3000000" cy="3000000"/>
        </p:xfrm>
        <a:graphic>
          <a:graphicData uri="http://schemas.openxmlformats.org/drawingml/2006/table">
            <a:tbl>
              <a:tblPr>
                <a:noFill/>
                <a:tableStyleId>{BC368087-850D-4D80-91DF-6A5FAF3ECE73}</a:tableStyleId>
              </a:tblPr>
              <a:tblGrid>
                <a:gridCol w="7020850"/>
                <a:gridCol w="6823150"/>
              </a:tblGrid>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 f</a:t>
                      </a:r>
                      <a:r>
                        <a:rPr lang="en-GB" sz="3200">
                          <a:highlight>
                            <a:srgbClr val="FFFF00"/>
                          </a:highlight>
                          <a:latin typeface="Montserrat"/>
                          <a:ea typeface="Montserrat"/>
                          <a:cs typeface="Montserrat"/>
                          <a:sym typeface="Montserrat"/>
                        </a:rPr>
                        <a:t>i</a:t>
                      </a:r>
                      <a:r>
                        <a:rPr lang="en-GB" sz="3200">
                          <a:latin typeface="Montserrat"/>
                          <a:ea typeface="Montserrat"/>
                          <a:cs typeface="Montserrat"/>
                          <a:sym typeface="Montserrat"/>
                        </a:rPr>
                        <a:t>lle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girl</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le gar</a:t>
                      </a:r>
                      <a:r>
                        <a:rPr lang="en-GB" sz="3200">
                          <a:highlight>
                            <a:srgbClr val="FFFF00"/>
                          </a:highlight>
                          <a:latin typeface="Montserrat"/>
                          <a:ea typeface="Montserrat"/>
                          <a:cs typeface="Montserrat"/>
                          <a:sym typeface="Montserrat"/>
                        </a:rPr>
                        <a:t>ç</a:t>
                      </a:r>
                      <a:r>
                        <a:rPr lang="en-GB" sz="3200">
                          <a:latin typeface="Montserrat"/>
                          <a:ea typeface="Montserrat"/>
                          <a:cs typeface="Montserrat"/>
                          <a:sym typeface="Montserrat"/>
                        </a:rPr>
                        <a:t>on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boy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 femme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woman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l’homme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man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t>
                      </a:r>
                      <a:r>
                        <a:rPr lang="en-GB" sz="3200">
                          <a:latin typeface="Montserrat"/>
                          <a:ea typeface="Montserrat"/>
                          <a:cs typeface="Montserrat"/>
                          <a:sym typeface="Montserrat"/>
                        </a:rPr>
                        <a:t>am</a:t>
                      </a:r>
                      <a:r>
                        <a:rPr lang="en-GB" sz="3200">
                          <a:highlight>
                            <a:srgbClr val="FFFF00"/>
                          </a:highlight>
                          <a:latin typeface="Montserrat"/>
                          <a:ea typeface="Montserrat"/>
                          <a:cs typeface="Montserrat"/>
                          <a:sym typeface="Montserrat"/>
                        </a:rPr>
                        <a:t>i</a:t>
                      </a:r>
                      <a:endParaRPr sz="3200">
                        <a:highlight>
                          <a:srgbClr val="FFFF00"/>
                        </a:highlight>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friend</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t>
                      </a:r>
                      <a:r>
                        <a:rPr lang="en-GB" sz="3200">
                          <a:latin typeface="Montserrat"/>
                          <a:ea typeface="Montserrat"/>
                          <a:cs typeface="Montserrat"/>
                          <a:sym typeface="Montserrat"/>
                        </a:rPr>
                        <a:t>e </a:t>
                      </a:r>
                      <a:r>
                        <a:rPr lang="en-GB" sz="3200">
                          <a:latin typeface="Montserrat"/>
                          <a:ea typeface="Montserrat"/>
                          <a:cs typeface="Montserrat"/>
                          <a:sym typeface="Montserrat"/>
                        </a:rPr>
                        <a:t>médecin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doctor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t>
                      </a:r>
                      <a:r>
                        <a:rPr lang="en-GB" sz="3200">
                          <a:latin typeface="Montserrat"/>
                          <a:ea typeface="Montserrat"/>
                          <a:cs typeface="Montserrat"/>
                          <a:sym typeface="Montserrat"/>
                        </a:rPr>
                        <a:t>e profess</a:t>
                      </a:r>
                      <a:r>
                        <a:rPr lang="en-GB" sz="3200">
                          <a:highlight>
                            <a:srgbClr val="FFFF00"/>
                          </a:highlight>
                          <a:latin typeface="Montserrat"/>
                          <a:ea typeface="Montserrat"/>
                          <a:cs typeface="Montserrat"/>
                          <a:sym typeface="Montserrat"/>
                        </a:rPr>
                        <a:t>eu</a:t>
                      </a:r>
                      <a:r>
                        <a:rPr lang="en-GB" sz="3200">
                          <a:latin typeface="Montserrat"/>
                          <a:ea typeface="Montserrat"/>
                          <a:cs typeface="Montserrat"/>
                          <a:sym typeface="Montserrat"/>
                        </a:rPr>
                        <a:t>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teacher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29" name="Google Shape;129;p18"/>
          <p:cNvPicPr preferRelativeResize="0"/>
          <p:nvPr/>
        </p:nvPicPr>
        <p:blipFill>
          <a:blip r:embed="rId4">
            <a:alphaModFix/>
          </a:blip>
          <a:stretch>
            <a:fillRect/>
          </a:stretch>
        </p:blipFill>
        <p:spPr>
          <a:xfrm>
            <a:off x="16478050" y="-1"/>
            <a:ext cx="1734250" cy="1734250"/>
          </a:xfrm>
          <a:prstGeom prst="rect">
            <a:avLst/>
          </a:prstGeom>
          <a:noFill/>
          <a:ln>
            <a:noFill/>
          </a:ln>
        </p:spPr>
      </p:pic>
      <p:sp>
        <p:nvSpPr>
          <p:cNvPr id="130" name="Google Shape;130;p18"/>
          <p:cNvSpPr txBox="1"/>
          <p:nvPr/>
        </p:nvSpPr>
        <p:spPr>
          <a:xfrm>
            <a:off x="265750" y="291700"/>
            <a:ext cx="12772200" cy="74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4400">
                <a:solidFill>
                  <a:schemeClr val="accent4"/>
                </a:solidFill>
                <a:latin typeface="Montserrat"/>
                <a:ea typeface="Montserrat"/>
                <a:cs typeface="Montserrat"/>
                <a:sym typeface="Montserrat"/>
              </a:rPr>
              <a:t>Vocabulary list for this lesson:</a:t>
            </a:r>
            <a:endParaRPr b="1" sz="4400">
              <a:solidFill>
                <a:schemeClr val="accent4"/>
              </a:solidFill>
              <a:latin typeface="Montserrat"/>
              <a:ea typeface="Montserrat"/>
              <a:cs typeface="Montserrat"/>
              <a:sym typeface="Montserrat"/>
            </a:endParaRPr>
          </a:p>
        </p:txBody>
      </p:sp>
      <p:sp>
        <p:nvSpPr>
          <p:cNvPr id="131" name="Google Shape;131;p18"/>
          <p:cNvSpPr txBox="1"/>
          <p:nvPr/>
        </p:nvSpPr>
        <p:spPr>
          <a:xfrm>
            <a:off x="3191950" y="1604850"/>
            <a:ext cx="3075900" cy="74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solidFill>
                  <a:srgbClr val="786EC8"/>
                </a:solidFill>
                <a:latin typeface="Montserrat"/>
                <a:ea typeface="Montserrat"/>
                <a:cs typeface="Montserrat"/>
                <a:sym typeface="Montserrat"/>
              </a:rPr>
              <a:t>En français</a:t>
            </a:r>
            <a:endParaRPr sz="3600">
              <a:solidFill>
                <a:srgbClr val="786EC8"/>
              </a:solidFill>
              <a:latin typeface="Montserrat"/>
              <a:ea typeface="Montserrat"/>
              <a:cs typeface="Montserrat"/>
              <a:sym typeface="Montserrat"/>
            </a:endParaRPr>
          </a:p>
        </p:txBody>
      </p:sp>
      <p:sp>
        <p:nvSpPr>
          <p:cNvPr id="132" name="Google Shape;132;p18"/>
          <p:cNvSpPr txBox="1"/>
          <p:nvPr/>
        </p:nvSpPr>
        <p:spPr>
          <a:xfrm>
            <a:off x="10371000" y="1604850"/>
            <a:ext cx="3075900" cy="74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solidFill>
                  <a:srgbClr val="786EC8"/>
                </a:solidFill>
                <a:latin typeface="Montserrat"/>
                <a:ea typeface="Montserrat"/>
                <a:cs typeface="Montserrat"/>
                <a:sym typeface="Montserrat"/>
              </a:rPr>
              <a:t>En anglais</a:t>
            </a:r>
            <a:endParaRPr sz="3600">
              <a:solidFill>
                <a:srgbClr val="786EC8"/>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8" name="Google Shape;138;p19"/>
          <p:cNvSpPr txBox="1"/>
          <p:nvPr>
            <p:ph type="title"/>
          </p:nvPr>
        </p:nvSpPr>
        <p:spPr>
          <a:xfrm>
            <a:off x="1264975" y="890075"/>
            <a:ext cx="69150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dk2"/>
                </a:solidFill>
              </a:rPr>
              <a:t>D</a:t>
            </a:r>
            <a:r>
              <a:rPr lang="en-GB" sz="4700">
                <a:solidFill>
                  <a:schemeClr val="dk2"/>
                </a:solidFill>
              </a:rPr>
              <a:t>efinite articles</a:t>
            </a:r>
            <a:endParaRPr sz="4700">
              <a:solidFill>
                <a:schemeClr val="dk2"/>
              </a:solidFill>
            </a:endParaRPr>
          </a:p>
        </p:txBody>
      </p:sp>
      <p:sp>
        <p:nvSpPr>
          <p:cNvPr id="139" name="Google Shape;139;p19"/>
          <p:cNvSpPr/>
          <p:nvPr/>
        </p:nvSpPr>
        <p:spPr>
          <a:xfrm>
            <a:off x="3450125" y="5279825"/>
            <a:ext cx="1437900" cy="667800"/>
          </a:xfrm>
          <a:prstGeom prst="rect">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3450125" y="7325825"/>
            <a:ext cx="1437900" cy="667800"/>
          </a:xfrm>
          <a:prstGeom prst="rect">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1" name="Google Shape;141;p19"/>
          <p:cNvGraphicFramePr/>
          <p:nvPr/>
        </p:nvGraphicFramePr>
        <p:xfrm>
          <a:off x="2095500" y="2447325"/>
          <a:ext cx="3000000" cy="3000000"/>
        </p:xfrm>
        <a:graphic>
          <a:graphicData uri="http://schemas.openxmlformats.org/drawingml/2006/table">
            <a:tbl>
              <a:tblPr>
                <a:noFill/>
                <a:tableStyleId>{BC368087-850D-4D80-91DF-6A5FAF3ECE73}</a:tableStyleId>
              </a:tblPr>
              <a:tblGrid>
                <a:gridCol w="4095750"/>
                <a:gridCol w="4095750"/>
                <a:gridCol w="4095750"/>
              </a:tblGrid>
              <a:tr h="1523000">
                <a:tc>
                  <a:txBody>
                    <a:bodyPr/>
                    <a:lstStyle/>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Masculine</a:t>
                      </a:r>
                      <a:endParaRPr b="1" sz="4000">
                        <a:solidFill>
                          <a:srgbClr val="002060"/>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Feminine</a:t>
                      </a:r>
                      <a:endParaRPr b="1" sz="4000">
                        <a:solidFill>
                          <a:srgbClr val="002060"/>
                        </a:solidFill>
                        <a:latin typeface="Montserrat"/>
                        <a:ea typeface="Montserrat"/>
                        <a:cs typeface="Montserrat"/>
                        <a:sym typeface="Montserrat"/>
                      </a:endParaRPr>
                    </a:p>
                  </a:txBody>
                  <a:tcPr marT="91425" marB="91425" marR="91425" marL="91425"/>
                </a:tc>
              </a:tr>
              <a:tr h="1523000">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Definite</a:t>
                      </a:r>
                      <a:endParaRPr b="1" sz="4000">
                        <a:solidFill>
                          <a:srgbClr val="002060"/>
                        </a:solidFill>
                        <a:latin typeface="Montserrat"/>
                        <a:ea typeface="Montserrat"/>
                        <a:cs typeface="Montserrat"/>
                        <a:sym typeface="Montserrat"/>
                      </a:endParaRPr>
                    </a:p>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p>
                      <a:pPr indent="0" lvl="0" marL="0" rtl="0" algn="ctr">
                        <a:spcBef>
                          <a:spcPts val="0"/>
                        </a:spcBef>
                        <a:spcAft>
                          <a:spcPts val="0"/>
                        </a:spcAft>
                        <a:buNone/>
                      </a:pPr>
                      <a:r>
                        <a:rPr lang="en-GB" sz="4000">
                          <a:solidFill>
                            <a:srgbClr val="FFFFFF"/>
                          </a:solidFill>
                          <a:latin typeface="Montserrat"/>
                          <a:ea typeface="Montserrat"/>
                          <a:cs typeface="Montserrat"/>
                          <a:sym typeface="Montserrat"/>
                        </a:rPr>
                        <a:t>the</a:t>
                      </a:r>
                      <a:endParaRPr sz="4000">
                        <a:solidFill>
                          <a:srgbClr val="FFFFFF"/>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C9DAF8"/>
                          </a:highlight>
                          <a:latin typeface="Montserrat"/>
                          <a:ea typeface="Montserrat"/>
                          <a:cs typeface="Montserrat"/>
                          <a:sym typeface="Montserrat"/>
                        </a:rPr>
                        <a:t>le</a:t>
                      </a:r>
                      <a:endParaRPr sz="4000">
                        <a:solidFill>
                          <a:srgbClr val="002060"/>
                        </a:solidFill>
                        <a:highlight>
                          <a:srgbClr val="C9DAF8"/>
                        </a:highlight>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F4CCCC"/>
                          </a:highlight>
                          <a:latin typeface="Montserrat"/>
                          <a:ea typeface="Montserrat"/>
                          <a:cs typeface="Montserrat"/>
                          <a:sym typeface="Montserrat"/>
                        </a:rPr>
                        <a:t>la</a:t>
                      </a:r>
                      <a:endParaRPr sz="4000">
                        <a:solidFill>
                          <a:srgbClr val="002060"/>
                        </a:solidFill>
                        <a:highlight>
                          <a:srgbClr val="F4CCCC"/>
                        </a:highlight>
                        <a:latin typeface="Montserrat"/>
                        <a:ea typeface="Montserrat"/>
                        <a:cs typeface="Montserrat"/>
                        <a:sym typeface="Montserrat"/>
                      </a:endParaRPr>
                    </a:p>
                  </a:txBody>
                  <a:tcPr marT="91425" marB="91425" marR="91425" marL="91425"/>
                </a:tc>
              </a:tr>
              <a:tr h="1523000">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Indefinite</a:t>
                      </a:r>
                      <a:endParaRPr b="1" sz="4000">
                        <a:solidFill>
                          <a:srgbClr val="002060"/>
                        </a:solidFill>
                        <a:latin typeface="Montserrat"/>
                        <a:ea typeface="Montserrat"/>
                        <a:cs typeface="Montserrat"/>
                        <a:sym typeface="Montserrat"/>
                      </a:endParaRPr>
                    </a:p>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p>
                      <a:pPr indent="0" lvl="0" marL="0" rtl="0" algn="ctr">
                        <a:spcBef>
                          <a:spcPts val="0"/>
                        </a:spcBef>
                        <a:spcAft>
                          <a:spcPts val="0"/>
                        </a:spcAft>
                        <a:buNone/>
                      </a:pPr>
                      <a:r>
                        <a:rPr lang="en-GB" sz="4000">
                          <a:solidFill>
                            <a:srgbClr val="FFFFFF"/>
                          </a:solidFill>
                          <a:latin typeface="Montserrat"/>
                          <a:ea typeface="Montserrat"/>
                          <a:cs typeface="Montserrat"/>
                          <a:sym typeface="Montserrat"/>
                        </a:rPr>
                        <a:t>a</a:t>
                      </a:r>
                      <a:endParaRPr sz="4000">
                        <a:solidFill>
                          <a:srgbClr val="FFFFFF"/>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C9DAF8"/>
                          </a:highlight>
                          <a:latin typeface="Montserrat"/>
                          <a:ea typeface="Montserrat"/>
                          <a:cs typeface="Montserrat"/>
                          <a:sym typeface="Montserrat"/>
                        </a:rPr>
                        <a:t>un</a:t>
                      </a:r>
                      <a:endParaRPr sz="4000">
                        <a:solidFill>
                          <a:srgbClr val="002060"/>
                        </a:solidFill>
                        <a:highlight>
                          <a:srgbClr val="C9DAF8"/>
                        </a:highlight>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F4CCCC"/>
                          </a:highlight>
                          <a:latin typeface="Montserrat"/>
                          <a:ea typeface="Montserrat"/>
                          <a:cs typeface="Montserrat"/>
                          <a:sym typeface="Montserrat"/>
                        </a:rPr>
                        <a:t>une</a:t>
                      </a:r>
                      <a:endParaRPr sz="4000">
                        <a:solidFill>
                          <a:srgbClr val="002060"/>
                        </a:solidFill>
                        <a:highlight>
                          <a:srgbClr val="F4CCCC"/>
                        </a:highlight>
                        <a:latin typeface="Montserrat"/>
                        <a:ea typeface="Montserrat"/>
                        <a:cs typeface="Montserrat"/>
                        <a:sym typeface="Montserrat"/>
                      </a:endParaRPr>
                    </a:p>
                  </a:txBody>
                  <a:tcPr marT="91425" marB="91425" marR="91425" marL="91425"/>
                </a:tc>
              </a:tr>
            </a:tbl>
          </a:graphicData>
        </a:graphic>
      </p:graphicFrame>
      <p:sp>
        <p:nvSpPr>
          <p:cNvPr id="142" name="Google Shape;142;p19"/>
          <p:cNvSpPr/>
          <p:nvPr/>
        </p:nvSpPr>
        <p:spPr>
          <a:xfrm>
            <a:off x="6240150" y="3440000"/>
            <a:ext cx="8105700" cy="2240100"/>
          </a:xfrm>
          <a:prstGeom prst="donut">
            <a:avLst>
              <a:gd fmla="val 6329" name="adj"/>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39"/>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4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48" name="Google Shape;148;p20"/>
          <p:cNvSpPr txBox="1"/>
          <p:nvPr>
            <p:ph type="title"/>
          </p:nvPr>
        </p:nvSpPr>
        <p:spPr>
          <a:xfrm>
            <a:off x="579175" y="661475"/>
            <a:ext cx="110217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dk2"/>
                </a:solidFill>
              </a:rPr>
              <a:t>Definite articles</a:t>
            </a:r>
            <a:endParaRPr sz="4700">
              <a:solidFill>
                <a:schemeClr val="dk2"/>
              </a:solidFill>
            </a:endParaRPr>
          </a:p>
        </p:txBody>
      </p:sp>
      <p:graphicFrame>
        <p:nvGraphicFramePr>
          <p:cNvPr id="149" name="Google Shape;149;p20"/>
          <p:cNvGraphicFramePr/>
          <p:nvPr/>
        </p:nvGraphicFramePr>
        <p:xfrm>
          <a:off x="579175" y="3060850"/>
          <a:ext cx="3000000" cy="3000000"/>
        </p:xfrm>
        <a:graphic>
          <a:graphicData uri="http://schemas.openxmlformats.org/drawingml/2006/table">
            <a:tbl>
              <a:tblPr>
                <a:noFill/>
                <a:tableStyleId>{BC368087-850D-4D80-91DF-6A5FAF3ECE73}</a:tableStyleId>
              </a:tblPr>
              <a:tblGrid>
                <a:gridCol w="1056975"/>
                <a:gridCol w="2797200"/>
                <a:gridCol w="1238650"/>
                <a:gridCol w="2478025"/>
              </a:tblGrid>
              <a:tr h="1252700">
                <a:tc gridSpan="4">
                  <a:txBody>
                    <a:bodyPr/>
                    <a:lstStyle/>
                    <a:p>
                      <a:pPr indent="0" lvl="0" marL="0" rtl="0" algn="ctr">
                        <a:spcBef>
                          <a:spcPts val="0"/>
                        </a:spcBef>
                        <a:spcAft>
                          <a:spcPts val="0"/>
                        </a:spcAft>
                        <a:buNone/>
                      </a:pPr>
                      <a:r>
                        <a:rPr b="1" lang="en-GB" sz="3800">
                          <a:solidFill>
                            <a:schemeClr val="dk2"/>
                          </a:solidFill>
                          <a:highlight>
                            <a:srgbClr val="C9DAF8"/>
                          </a:highlight>
                          <a:latin typeface="Montserrat"/>
                          <a:ea typeface="Montserrat"/>
                          <a:cs typeface="Montserrat"/>
                          <a:sym typeface="Montserrat"/>
                        </a:rPr>
                        <a:t>Masculine </a:t>
                      </a:r>
                      <a:endParaRPr b="1" sz="3800">
                        <a:solidFill>
                          <a:schemeClr val="dk2"/>
                        </a:solidFill>
                        <a:highlight>
                          <a:srgbClr val="C9DAF8"/>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c hMerge="1"/>
                <a:tc hMerge="1"/>
              </a:tr>
              <a:tr h="1252700">
                <a:tc>
                  <a:txBody>
                    <a:bodyPr/>
                    <a:lstStyle/>
                    <a:p>
                      <a:pPr indent="0" lvl="0" marL="0" rtl="0" algn="ctr">
                        <a:spcBef>
                          <a:spcPts val="0"/>
                        </a:spcBef>
                        <a:spcAft>
                          <a:spcPts val="0"/>
                        </a:spcAft>
                        <a:buNone/>
                      </a:pPr>
                      <a:r>
                        <a:rPr b="1" lang="en-GB" sz="3800">
                          <a:solidFill>
                            <a:schemeClr val="dk2"/>
                          </a:solidFill>
                          <a:highlight>
                            <a:srgbClr val="C9DAF8"/>
                          </a:highlight>
                          <a:latin typeface="Montserrat"/>
                          <a:ea typeface="Montserrat"/>
                          <a:cs typeface="Montserrat"/>
                          <a:sym typeface="Montserrat"/>
                        </a:rPr>
                        <a:t>le</a:t>
                      </a:r>
                      <a:endParaRPr b="1" sz="3800">
                        <a:solidFill>
                          <a:schemeClr val="dk2"/>
                        </a:solidFill>
                        <a:highlight>
                          <a:srgbClr val="C9DAF8"/>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garçon</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800">
                          <a:solidFill>
                            <a:schemeClr val="dk2"/>
                          </a:solidFill>
                          <a:latin typeface="Montserrat"/>
                          <a:ea typeface="Montserrat"/>
                          <a:cs typeface="Montserrat"/>
                          <a:sym typeface="Montserrat"/>
                        </a:rPr>
                        <a:t>the</a:t>
                      </a:r>
                      <a:endParaRPr b="1"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boy</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252700">
                <a:tc>
                  <a:txBody>
                    <a:bodyPr/>
                    <a:lstStyle/>
                    <a:p>
                      <a:pPr indent="0" lvl="0" marL="0" rtl="0" algn="ctr">
                        <a:spcBef>
                          <a:spcPts val="0"/>
                        </a:spcBef>
                        <a:spcAft>
                          <a:spcPts val="0"/>
                        </a:spcAft>
                        <a:buNone/>
                      </a:pPr>
                      <a:r>
                        <a:rPr b="1" lang="en-GB" sz="3800">
                          <a:solidFill>
                            <a:schemeClr val="dk2"/>
                          </a:solidFill>
                          <a:highlight>
                            <a:srgbClr val="C9DAF8"/>
                          </a:highlight>
                          <a:latin typeface="Montserrat"/>
                          <a:ea typeface="Montserrat"/>
                          <a:cs typeface="Montserrat"/>
                          <a:sym typeface="Montserrat"/>
                        </a:rPr>
                        <a:t>l’</a:t>
                      </a:r>
                      <a:endParaRPr b="1" sz="3800">
                        <a:solidFill>
                          <a:schemeClr val="dk2"/>
                        </a:solidFill>
                        <a:highlight>
                          <a:srgbClr val="C9DAF8"/>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ami</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800">
                          <a:solidFill>
                            <a:schemeClr val="dk2"/>
                          </a:solidFill>
                          <a:latin typeface="Montserrat"/>
                          <a:ea typeface="Montserrat"/>
                          <a:cs typeface="Montserrat"/>
                          <a:sym typeface="Montserrat"/>
                        </a:rPr>
                        <a:t>the</a:t>
                      </a:r>
                      <a:endParaRPr b="1"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friend</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graphicFrame>
        <p:nvGraphicFramePr>
          <p:cNvPr id="150" name="Google Shape;150;p20"/>
          <p:cNvGraphicFramePr/>
          <p:nvPr/>
        </p:nvGraphicFramePr>
        <p:xfrm>
          <a:off x="9467975" y="3060850"/>
          <a:ext cx="3000000" cy="3000000"/>
        </p:xfrm>
        <a:graphic>
          <a:graphicData uri="http://schemas.openxmlformats.org/drawingml/2006/table">
            <a:tbl>
              <a:tblPr>
                <a:noFill/>
                <a:tableStyleId>{BC368087-850D-4D80-91DF-6A5FAF3ECE73}</a:tableStyleId>
              </a:tblPr>
              <a:tblGrid>
                <a:gridCol w="1464750"/>
                <a:gridCol w="2648550"/>
                <a:gridCol w="1272225"/>
                <a:gridCol w="2620450"/>
              </a:tblGrid>
              <a:tr h="1252700">
                <a:tc gridSpan="4">
                  <a:txBody>
                    <a:bodyPr/>
                    <a:lstStyle/>
                    <a:p>
                      <a:pPr indent="0" lvl="0" marL="0" rtl="0" algn="ctr">
                        <a:spcBef>
                          <a:spcPts val="0"/>
                        </a:spcBef>
                        <a:spcAft>
                          <a:spcPts val="0"/>
                        </a:spcAft>
                        <a:buNone/>
                      </a:pPr>
                      <a:r>
                        <a:rPr b="1" lang="en-GB" sz="3800">
                          <a:solidFill>
                            <a:schemeClr val="dk2"/>
                          </a:solidFill>
                          <a:highlight>
                            <a:srgbClr val="EAD1DC"/>
                          </a:highlight>
                          <a:latin typeface="Montserrat"/>
                          <a:ea typeface="Montserrat"/>
                          <a:cs typeface="Montserrat"/>
                          <a:sym typeface="Montserrat"/>
                        </a:rPr>
                        <a:t>Feminine </a:t>
                      </a:r>
                      <a:endParaRPr b="1" sz="3800">
                        <a:solidFill>
                          <a:schemeClr val="dk2"/>
                        </a:solidFill>
                        <a:highlight>
                          <a:srgbClr val="EAD1DC"/>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c hMerge="1"/>
                <a:tc hMerge="1"/>
              </a:tr>
              <a:tr h="1252700">
                <a:tc>
                  <a:txBody>
                    <a:bodyPr/>
                    <a:lstStyle/>
                    <a:p>
                      <a:pPr indent="0" lvl="0" marL="0" rtl="0" algn="ctr">
                        <a:spcBef>
                          <a:spcPts val="0"/>
                        </a:spcBef>
                        <a:spcAft>
                          <a:spcPts val="0"/>
                        </a:spcAft>
                        <a:buNone/>
                      </a:pPr>
                      <a:r>
                        <a:rPr b="1" lang="en-GB" sz="3800">
                          <a:solidFill>
                            <a:schemeClr val="dk2"/>
                          </a:solidFill>
                          <a:highlight>
                            <a:srgbClr val="EAD1DC"/>
                          </a:highlight>
                          <a:latin typeface="Montserrat"/>
                          <a:ea typeface="Montserrat"/>
                          <a:cs typeface="Montserrat"/>
                          <a:sym typeface="Montserrat"/>
                        </a:rPr>
                        <a:t>la</a:t>
                      </a:r>
                      <a:endParaRPr b="1" sz="3800">
                        <a:solidFill>
                          <a:schemeClr val="dk2"/>
                        </a:solidFill>
                        <a:highlight>
                          <a:srgbClr val="EAD1DC"/>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fille</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800">
                          <a:solidFill>
                            <a:schemeClr val="dk2"/>
                          </a:solidFill>
                          <a:latin typeface="Montserrat"/>
                          <a:ea typeface="Montserrat"/>
                          <a:cs typeface="Montserrat"/>
                          <a:sym typeface="Montserrat"/>
                        </a:rPr>
                        <a:t>the</a:t>
                      </a:r>
                      <a:endParaRPr b="1"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girl</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252700">
                <a:tc>
                  <a:txBody>
                    <a:bodyPr/>
                    <a:lstStyle/>
                    <a:p>
                      <a:pPr indent="0" lvl="0" marL="0" rtl="0" algn="ctr">
                        <a:spcBef>
                          <a:spcPts val="0"/>
                        </a:spcBef>
                        <a:spcAft>
                          <a:spcPts val="0"/>
                        </a:spcAft>
                        <a:buNone/>
                      </a:pPr>
                      <a:r>
                        <a:rPr b="1" lang="en-GB" sz="3800">
                          <a:solidFill>
                            <a:schemeClr val="dk2"/>
                          </a:solidFill>
                          <a:highlight>
                            <a:srgbClr val="EAD1DC"/>
                          </a:highlight>
                          <a:latin typeface="Montserrat"/>
                          <a:ea typeface="Montserrat"/>
                          <a:cs typeface="Montserrat"/>
                          <a:sym typeface="Montserrat"/>
                        </a:rPr>
                        <a:t>l’</a:t>
                      </a:r>
                      <a:endParaRPr b="1" sz="3800">
                        <a:solidFill>
                          <a:schemeClr val="dk2"/>
                        </a:solidFill>
                        <a:highlight>
                          <a:srgbClr val="EAD1DC"/>
                        </a:highlight>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amie</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800">
                          <a:solidFill>
                            <a:schemeClr val="dk2"/>
                          </a:solidFill>
                          <a:latin typeface="Montserrat"/>
                          <a:ea typeface="Montserrat"/>
                          <a:cs typeface="Montserrat"/>
                          <a:sym typeface="Montserrat"/>
                        </a:rPr>
                        <a:t>the</a:t>
                      </a:r>
                      <a:endParaRPr b="1"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3800">
                          <a:solidFill>
                            <a:schemeClr val="dk2"/>
                          </a:solidFill>
                          <a:latin typeface="Montserrat"/>
                          <a:ea typeface="Montserrat"/>
                          <a:cs typeface="Montserrat"/>
                          <a:sym typeface="Montserrat"/>
                        </a:rPr>
                        <a:t>friend</a:t>
                      </a:r>
                      <a:endParaRPr sz="3800">
                        <a:solidFill>
                          <a:schemeClr val="dk2"/>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151" name="Google Shape;151;p20"/>
          <p:cNvSpPr txBox="1"/>
          <p:nvPr/>
        </p:nvSpPr>
        <p:spPr>
          <a:xfrm>
            <a:off x="443400" y="1434775"/>
            <a:ext cx="17896800" cy="8235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chemeClr val="dk2"/>
              </a:buClr>
              <a:buSzPts val="3600"/>
              <a:buFont typeface="Montserrat"/>
              <a:buChar char="●"/>
            </a:pPr>
            <a:r>
              <a:rPr lang="en-GB" sz="3600">
                <a:solidFill>
                  <a:schemeClr val="dk2"/>
                </a:solidFill>
                <a:highlight>
                  <a:srgbClr val="FFFFFF"/>
                </a:highlight>
                <a:latin typeface="Montserrat"/>
                <a:ea typeface="Montserrat"/>
                <a:cs typeface="Montserrat"/>
                <a:sym typeface="Montserrat"/>
              </a:rPr>
              <a:t>In English we have the </a:t>
            </a:r>
            <a:r>
              <a:rPr b="1" lang="en-GB" sz="3600">
                <a:solidFill>
                  <a:schemeClr val="dk2"/>
                </a:solidFill>
                <a:highlight>
                  <a:srgbClr val="FFFFFF"/>
                </a:highlight>
                <a:latin typeface="Montserrat"/>
                <a:ea typeface="Montserrat"/>
                <a:cs typeface="Montserrat"/>
                <a:sym typeface="Montserrat"/>
              </a:rPr>
              <a:t>definite </a:t>
            </a:r>
            <a:r>
              <a:rPr lang="en-GB" sz="3600">
                <a:solidFill>
                  <a:schemeClr val="dk2"/>
                </a:solidFill>
                <a:highlight>
                  <a:srgbClr val="FFFFFF"/>
                </a:highlight>
                <a:latin typeface="Montserrat"/>
                <a:ea typeface="Montserrat"/>
                <a:cs typeface="Montserrat"/>
                <a:sym typeface="Montserrat"/>
              </a:rPr>
              <a:t>article the : </a:t>
            </a:r>
            <a:r>
              <a:rPr b="1" i="1" lang="en-GB" sz="3600">
                <a:solidFill>
                  <a:schemeClr val="dk2"/>
                </a:solidFill>
                <a:highlight>
                  <a:srgbClr val="C9DAF8"/>
                </a:highlight>
                <a:latin typeface="Montserrat"/>
                <a:ea typeface="Montserrat"/>
                <a:cs typeface="Montserrat"/>
                <a:sym typeface="Montserrat"/>
              </a:rPr>
              <a:t>le</a:t>
            </a:r>
            <a:r>
              <a:rPr b="1" i="1" lang="en-GB" sz="3600">
                <a:solidFill>
                  <a:schemeClr val="dk2"/>
                </a:solidFill>
                <a:latin typeface="Montserrat"/>
                <a:ea typeface="Montserrat"/>
                <a:cs typeface="Montserrat"/>
                <a:sym typeface="Montserrat"/>
              </a:rPr>
              <a:t> </a:t>
            </a:r>
            <a:r>
              <a:rPr lang="en-GB" sz="3600">
                <a:solidFill>
                  <a:schemeClr val="dk2"/>
                </a:solidFill>
                <a:highlight>
                  <a:schemeClr val="lt1"/>
                </a:highlight>
                <a:latin typeface="Montserrat"/>
                <a:ea typeface="Montserrat"/>
                <a:cs typeface="Montserrat"/>
                <a:sym typeface="Montserrat"/>
              </a:rPr>
              <a:t>, </a:t>
            </a:r>
            <a:r>
              <a:rPr b="1" i="1" lang="en-GB" sz="3600">
                <a:solidFill>
                  <a:schemeClr val="dk2"/>
                </a:solidFill>
                <a:highlight>
                  <a:srgbClr val="EAD1DC"/>
                </a:highlight>
                <a:latin typeface="Montserrat"/>
                <a:ea typeface="Montserrat"/>
                <a:cs typeface="Montserrat"/>
                <a:sym typeface="Montserrat"/>
              </a:rPr>
              <a:t>la</a:t>
            </a:r>
            <a:r>
              <a:rPr b="1" i="1" lang="en-GB" sz="3600">
                <a:solidFill>
                  <a:schemeClr val="dk2"/>
                </a:solidFill>
                <a:highlight>
                  <a:srgbClr val="FFFFFF"/>
                </a:highlight>
                <a:latin typeface="Montserrat"/>
                <a:ea typeface="Montserrat"/>
                <a:cs typeface="Montserrat"/>
                <a:sym typeface="Montserrat"/>
              </a:rPr>
              <a:t> and  </a:t>
            </a:r>
            <a:r>
              <a:rPr b="1" i="1" lang="en-GB" sz="3600">
                <a:solidFill>
                  <a:schemeClr val="dk2"/>
                </a:solidFill>
                <a:highlight>
                  <a:srgbClr val="D9D2E9"/>
                </a:highlight>
                <a:latin typeface="Montserrat"/>
                <a:ea typeface="Montserrat"/>
                <a:cs typeface="Montserrat"/>
                <a:sym typeface="Montserrat"/>
              </a:rPr>
              <a:t>l’ </a:t>
            </a:r>
            <a:endParaRPr i="1" sz="3600">
              <a:solidFill>
                <a:schemeClr val="dk2"/>
              </a:solidFill>
              <a:highlight>
                <a:srgbClr val="B6D7A8"/>
              </a:highlight>
              <a:latin typeface="Montserrat"/>
              <a:ea typeface="Montserrat"/>
              <a:cs typeface="Montserrat"/>
              <a:sym typeface="Montserrat"/>
            </a:endParaRPr>
          </a:p>
          <a:p>
            <a:pPr indent="0" lvl="0" marL="457200" rtl="0" algn="l">
              <a:spcBef>
                <a:spcPts val="0"/>
              </a:spcBef>
              <a:spcAft>
                <a:spcPts val="0"/>
              </a:spcAft>
              <a:buNone/>
            </a:pPr>
            <a:r>
              <a:t/>
            </a:r>
            <a:endParaRPr i="1" sz="3600">
              <a:solidFill>
                <a:schemeClr val="dk2"/>
              </a:solidFill>
              <a:highlight>
                <a:schemeClr val="lt1"/>
              </a:highlight>
              <a:latin typeface="Montserrat"/>
              <a:ea typeface="Montserrat"/>
              <a:cs typeface="Montserrat"/>
              <a:sym typeface="Montserrat"/>
            </a:endParaRPr>
          </a:p>
          <a:p>
            <a:pPr indent="0" lvl="0" marL="457200" rtl="0" algn="l">
              <a:spcBef>
                <a:spcPts val="0"/>
              </a:spcBef>
              <a:spcAft>
                <a:spcPts val="0"/>
              </a:spcAft>
              <a:buNone/>
            </a:pPr>
            <a:r>
              <a:t/>
            </a:r>
            <a:endParaRPr sz="3600">
              <a:solidFill>
                <a:schemeClr val="dk2"/>
              </a:solidFill>
              <a:highlight>
                <a:srgbClr val="FFFFFF"/>
              </a:highlight>
              <a:latin typeface="Montserrat"/>
              <a:ea typeface="Montserrat"/>
              <a:cs typeface="Montserrat"/>
              <a:sym typeface="Montserrat"/>
            </a:endParaRPr>
          </a:p>
        </p:txBody>
      </p:sp>
      <p:sp>
        <p:nvSpPr>
          <p:cNvPr id="152" name="Google Shape;152;p20"/>
          <p:cNvSpPr txBox="1"/>
          <p:nvPr/>
        </p:nvSpPr>
        <p:spPr>
          <a:xfrm>
            <a:off x="788700" y="7705650"/>
            <a:ext cx="165582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800">
                <a:solidFill>
                  <a:schemeClr val="dk2"/>
                </a:solidFill>
                <a:latin typeface="Montserrat"/>
                <a:ea typeface="Montserrat"/>
                <a:cs typeface="Montserrat"/>
                <a:sym typeface="Montserrat"/>
              </a:rPr>
              <a:t>To say </a:t>
            </a:r>
            <a:r>
              <a:rPr b="1" lang="en-GB" sz="3800">
                <a:solidFill>
                  <a:schemeClr val="dk2"/>
                </a:solidFill>
                <a:latin typeface="Montserrat"/>
                <a:ea typeface="Montserrat"/>
                <a:cs typeface="Montserrat"/>
                <a:sym typeface="Montserrat"/>
              </a:rPr>
              <a:t>the</a:t>
            </a:r>
            <a:r>
              <a:rPr lang="en-GB" sz="3800">
                <a:solidFill>
                  <a:schemeClr val="dk2"/>
                </a:solidFill>
                <a:latin typeface="Montserrat"/>
                <a:ea typeface="Montserrat"/>
                <a:cs typeface="Montserrat"/>
                <a:sym typeface="Montserrat"/>
              </a:rPr>
              <a:t> in French before a noun, you use </a:t>
            </a:r>
            <a:r>
              <a:rPr b="1" i="1" lang="en-GB" sz="3800">
                <a:solidFill>
                  <a:schemeClr val="dk2"/>
                </a:solidFill>
                <a:highlight>
                  <a:srgbClr val="C9DAF8"/>
                </a:highlight>
                <a:latin typeface="Montserrat"/>
                <a:ea typeface="Montserrat"/>
                <a:cs typeface="Montserrat"/>
                <a:sym typeface="Montserrat"/>
              </a:rPr>
              <a:t>le</a:t>
            </a:r>
            <a:r>
              <a:rPr lang="en-GB" sz="3800">
                <a:solidFill>
                  <a:schemeClr val="dk2"/>
                </a:solidFill>
                <a:highlight>
                  <a:srgbClr val="C9DAF8"/>
                </a:highlight>
                <a:latin typeface="Montserrat"/>
                <a:ea typeface="Montserrat"/>
                <a:cs typeface="Montserrat"/>
                <a:sym typeface="Montserrat"/>
              </a:rPr>
              <a:t> </a:t>
            </a:r>
            <a:r>
              <a:rPr lang="en-GB" sz="3800">
                <a:solidFill>
                  <a:schemeClr val="dk2"/>
                </a:solidFill>
                <a:latin typeface="Montserrat"/>
                <a:ea typeface="Montserrat"/>
                <a:cs typeface="Montserrat"/>
                <a:sym typeface="Montserrat"/>
              </a:rPr>
              <a:t>or </a:t>
            </a:r>
            <a:r>
              <a:rPr b="1" i="1" lang="en-GB" sz="3800">
                <a:solidFill>
                  <a:schemeClr val="dk2"/>
                </a:solidFill>
                <a:highlight>
                  <a:srgbClr val="EAD1DC"/>
                </a:highlight>
                <a:latin typeface="Montserrat"/>
                <a:ea typeface="Montserrat"/>
                <a:cs typeface="Montserrat"/>
                <a:sym typeface="Montserrat"/>
              </a:rPr>
              <a:t>la</a:t>
            </a:r>
            <a:r>
              <a:rPr i="1" lang="en-GB" sz="3800">
                <a:solidFill>
                  <a:schemeClr val="dk2"/>
                </a:solidFill>
                <a:latin typeface="Montserrat"/>
                <a:ea typeface="Montserrat"/>
                <a:cs typeface="Montserrat"/>
                <a:sym typeface="Montserrat"/>
              </a:rPr>
              <a:t>, </a:t>
            </a:r>
            <a:r>
              <a:rPr lang="en-GB" sz="3800">
                <a:solidFill>
                  <a:schemeClr val="dk2"/>
                </a:solidFill>
                <a:latin typeface="Montserrat"/>
                <a:ea typeface="Montserrat"/>
                <a:cs typeface="Montserrat"/>
                <a:sym typeface="Montserrat"/>
              </a:rPr>
              <a:t>according to whether the noun is </a:t>
            </a:r>
            <a:r>
              <a:rPr lang="en-GB" sz="3800">
                <a:solidFill>
                  <a:schemeClr val="dk2"/>
                </a:solidFill>
                <a:highlight>
                  <a:srgbClr val="D0E0E3"/>
                </a:highlight>
                <a:latin typeface="Montserrat"/>
                <a:ea typeface="Montserrat"/>
                <a:cs typeface="Montserrat"/>
                <a:sym typeface="Montserrat"/>
              </a:rPr>
              <a:t>masculine </a:t>
            </a:r>
            <a:r>
              <a:rPr lang="en-GB" sz="3800">
                <a:solidFill>
                  <a:schemeClr val="dk2"/>
                </a:solidFill>
                <a:latin typeface="Montserrat"/>
                <a:ea typeface="Montserrat"/>
                <a:cs typeface="Montserrat"/>
                <a:sym typeface="Montserrat"/>
              </a:rPr>
              <a:t>or </a:t>
            </a:r>
            <a:r>
              <a:rPr lang="en-GB" sz="3800">
                <a:solidFill>
                  <a:schemeClr val="dk2"/>
                </a:solidFill>
                <a:highlight>
                  <a:srgbClr val="EAD1DC"/>
                </a:highlight>
                <a:latin typeface="Montserrat"/>
                <a:ea typeface="Montserrat"/>
                <a:cs typeface="Montserrat"/>
                <a:sym typeface="Montserrat"/>
              </a:rPr>
              <a:t>feminine</a:t>
            </a:r>
            <a:r>
              <a:rPr lang="en-GB" sz="3800">
                <a:solidFill>
                  <a:schemeClr val="dk2"/>
                </a:solidFill>
                <a:latin typeface="Montserrat"/>
                <a:ea typeface="Montserrat"/>
                <a:cs typeface="Montserrat"/>
                <a:sym typeface="Montserrat"/>
              </a:rPr>
              <a:t>.</a:t>
            </a:r>
            <a:endParaRPr sz="38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3800">
              <a:solidFill>
                <a:schemeClr val="dk2"/>
              </a:solidFill>
              <a:latin typeface="Montserrat"/>
              <a:ea typeface="Montserrat"/>
              <a:cs typeface="Montserrat"/>
              <a:sym typeface="Montserrat"/>
            </a:endParaRPr>
          </a:p>
        </p:txBody>
      </p:sp>
      <p:sp>
        <p:nvSpPr>
          <p:cNvPr id="153" name="Google Shape;153;p20"/>
          <p:cNvSpPr/>
          <p:nvPr/>
        </p:nvSpPr>
        <p:spPr>
          <a:xfrm>
            <a:off x="11152725" y="5343175"/>
            <a:ext cx="2133600" cy="1241100"/>
          </a:xfrm>
          <a:prstGeom prst="donut">
            <a:avLst>
              <a:gd fmla="val 10838" name="adj"/>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a:off x="1960075" y="5301913"/>
            <a:ext cx="2133600" cy="1241100"/>
          </a:xfrm>
          <a:prstGeom prst="donut">
            <a:avLst>
              <a:gd fmla="val 10838" name="adj"/>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917950" y="7575450"/>
            <a:ext cx="16087500" cy="176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3800">
                <a:solidFill>
                  <a:schemeClr val="dk2"/>
                </a:solidFill>
                <a:latin typeface="Montserrat"/>
                <a:ea typeface="Montserrat"/>
                <a:cs typeface="Montserrat"/>
                <a:sym typeface="Montserrat"/>
              </a:rPr>
              <a:t>In certain cases, you use </a:t>
            </a:r>
            <a:r>
              <a:rPr b="1" i="1" lang="en-GB" sz="3800">
                <a:solidFill>
                  <a:schemeClr val="dk2"/>
                </a:solidFill>
                <a:highlight>
                  <a:srgbClr val="C9DAF8"/>
                </a:highlight>
                <a:latin typeface="Montserrat"/>
                <a:ea typeface="Montserrat"/>
                <a:cs typeface="Montserrat"/>
                <a:sym typeface="Montserrat"/>
              </a:rPr>
              <a:t>l’</a:t>
            </a:r>
            <a:r>
              <a:rPr b="1" i="1" lang="en-GB" sz="3800">
                <a:solidFill>
                  <a:srgbClr val="FFFFFF"/>
                </a:solidFill>
                <a:highlight>
                  <a:srgbClr val="C9DAF8"/>
                </a:highlight>
                <a:latin typeface="Montserrat"/>
                <a:ea typeface="Montserrat"/>
                <a:cs typeface="Montserrat"/>
                <a:sym typeface="Montserrat"/>
              </a:rPr>
              <a:t> </a:t>
            </a:r>
            <a:r>
              <a:rPr lang="en-GB" sz="3800">
                <a:solidFill>
                  <a:schemeClr val="dk2"/>
                </a:solidFill>
                <a:latin typeface="Montserrat"/>
                <a:ea typeface="Montserrat"/>
                <a:cs typeface="Montserrat"/>
                <a:sym typeface="Montserrat"/>
              </a:rPr>
              <a:t>or </a:t>
            </a:r>
            <a:r>
              <a:rPr b="1" i="1" lang="en-GB" sz="3800">
                <a:solidFill>
                  <a:schemeClr val="dk2"/>
                </a:solidFill>
                <a:highlight>
                  <a:srgbClr val="EAD1DC"/>
                </a:highlight>
                <a:latin typeface="Montserrat"/>
                <a:ea typeface="Montserrat"/>
                <a:cs typeface="Montserrat"/>
                <a:sym typeface="Montserrat"/>
              </a:rPr>
              <a:t>l’</a:t>
            </a:r>
            <a:r>
              <a:rPr i="1" lang="en-GB" sz="3800">
                <a:solidFill>
                  <a:schemeClr val="dk2"/>
                </a:solidFill>
                <a:latin typeface="Montserrat"/>
                <a:ea typeface="Montserrat"/>
                <a:cs typeface="Montserrat"/>
                <a:sym typeface="Montserrat"/>
              </a:rPr>
              <a:t>, </a:t>
            </a:r>
            <a:r>
              <a:rPr lang="en-GB" sz="3800">
                <a:solidFill>
                  <a:schemeClr val="dk2"/>
                </a:solidFill>
                <a:latin typeface="Montserrat"/>
                <a:ea typeface="Montserrat"/>
                <a:cs typeface="Montserrat"/>
                <a:sym typeface="Montserrat"/>
              </a:rPr>
              <a:t>before a noun when the first letter of a noun begins with a vowel or an h</a:t>
            </a:r>
            <a:endParaRPr sz="3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graphicFrame>
        <p:nvGraphicFramePr>
          <p:cNvPr id="160" name="Google Shape;160;p21"/>
          <p:cNvGraphicFramePr/>
          <p:nvPr/>
        </p:nvGraphicFramePr>
        <p:xfrm>
          <a:off x="535125" y="2174800"/>
          <a:ext cx="3000000" cy="3000000"/>
        </p:xfrm>
        <a:graphic>
          <a:graphicData uri="http://schemas.openxmlformats.org/drawingml/2006/table">
            <a:tbl>
              <a:tblPr>
                <a:noFill/>
                <a:tableStyleId>{BC368087-850D-4D80-91DF-6A5FAF3ECE73}</a:tableStyleId>
              </a:tblPr>
              <a:tblGrid>
                <a:gridCol w="845700"/>
                <a:gridCol w="11585275"/>
                <a:gridCol w="3713750"/>
              </a:tblGrid>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1</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Name a feminine definite article</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rgbClr val="FFFFFF"/>
                          </a:solidFill>
                          <a:latin typeface="Montserrat"/>
                          <a:ea typeface="Montserrat"/>
                          <a:cs typeface="Montserrat"/>
                          <a:sym typeface="Montserrat"/>
                        </a:rPr>
                        <a:t>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2</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Name a masculine definite article</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3</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What definite article goes before a vowel?</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4</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What is ‘girl’ in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5</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What is ‘doctor’ in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6</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Translate ‘the boy has a bike’ into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bl>
          </a:graphicData>
        </a:graphic>
      </p:graphicFrame>
      <p:sp>
        <p:nvSpPr>
          <p:cNvPr id="161" name="Google Shape;161;p21"/>
          <p:cNvSpPr/>
          <p:nvPr/>
        </p:nvSpPr>
        <p:spPr>
          <a:xfrm>
            <a:off x="2209800" y="470975"/>
            <a:ext cx="13038600" cy="111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300">
                <a:solidFill>
                  <a:srgbClr val="00A099"/>
                </a:solidFill>
                <a:latin typeface="Montserrat"/>
                <a:ea typeface="Montserrat"/>
                <a:cs typeface="Montserrat"/>
                <a:sym typeface="Montserrat"/>
              </a:rPr>
              <a:t>Describe what people have</a:t>
            </a:r>
            <a:endParaRPr b="1" sz="6300">
              <a:solidFill>
                <a:srgbClr val="00A099"/>
              </a:solidFill>
              <a:latin typeface="Montserrat"/>
              <a:ea typeface="Montserrat"/>
              <a:cs typeface="Montserrat"/>
              <a:sym typeface="Montserrat"/>
            </a:endParaRPr>
          </a:p>
        </p:txBody>
      </p:sp>
      <p:sp>
        <p:nvSpPr>
          <p:cNvPr id="162" name="Google Shape;162;p21"/>
          <p:cNvSpPr txBox="1"/>
          <p:nvPr/>
        </p:nvSpPr>
        <p:spPr>
          <a:xfrm>
            <a:off x="13088050" y="232667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la</a:t>
            </a:r>
            <a:endParaRPr b="1" sz="3200">
              <a:solidFill>
                <a:srgbClr val="00A099"/>
              </a:solidFill>
              <a:latin typeface="Montserrat"/>
              <a:ea typeface="Montserrat"/>
              <a:cs typeface="Montserrat"/>
              <a:sym typeface="Montserrat"/>
            </a:endParaRPr>
          </a:p>
        </p:txBody>
      </p:sp>
      <p:sp>
        <p:nvSpPr>
          <p:cNvPr id="163" name="Google Shape;163;p21"/>
          <p:cNvSpPr txBox="1"/>
          <p:nvPr/>
        </p:nvSpPr>
        <p:spPr>
          <a:xfrm>
            <a:off x="13088050" y="3418650"/>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le</a:t>
            </a:r>
            <a:endParaRPr b="1" sz="3200">
              <a:solidFill>
                <a:srgbClr val="00A099"/>
              </a:solidFill>
              <a:latin typeface="Montserrat"/>
              <a:ea typeface="Montserrat"/>
              <a:cs typeface="Montserrat"/>
              <a:sym typeface="Montserrat"/>
            </a:endParaRPr>
          </a:p>
        </p:txBody>
      </p:sp>
      <p:sp>
        <p:nvSpPr>
          <p:cNvPr id="164" name="Google Shape;164;p21"/>
          <p:cNvSpPr txBox="1"/>
          <p:nvPr/>
        </p:nvSpPr>
        <p:spPr>
          <a:xfrm>
            <a:off x="13088050" y="453647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a:t>
            </a:r>
            <a:endParaRPr b="1" sz="3200">
              <a:solidFill>
                <a:srgbClr val="00A099"/>
              </a:solidFill>
              <a:latin typeface="Montserrat"/>
              <a:ea typeface="Montserrat"/>
              <a:cs typeface="Montserrat"/>
              <a:sym typeface="Montserrat"/>
            </a:endParaRPr>
          </a:p>
        </p:txBody>
      </p:sp>
      <p:sp>
        <p:nvSpPr>
          <p:cNvPr id="165" name="Google Shape;165;p21"/>
          <p:cNvSpPr txBox="1"/>
          <p:nvPr/>
        </p:nvSpPr>
        <p:spPr>
          <a:xfrm>
            <a:off x="13088161" y="5628450"/>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a:t>
            </a:r>
            <a:r>
              <a:rPr b="1" lang="en-GB" sz="3200">
                <a:solidFill>
                  <a:srgbClr val="00A099"/>
                </a:solidFill>
                <a:latin typeface="Montserrat"/>
                <a:ea typeface="Montserrat"/>
                <a:cs typeface="Montserrat"/>
                <a:sym typeface="Montserrat"/>
              </a:rPr>
              <a:t>a fille</a:t>
            </a:r>
            <a:endParaRPr b="1" sz="3200">
              <a:solidFill>
                <a:srgbClr val="00A099"/>
              </a:solidFill>
              <a:latin typeface="Montserrat"/>
              <a:ea typeface="Montserrat"/>
              <a:cs typeface="Montserrat"/>
              <a:sym typeface="Montserrat"/>
            </a:endParaRPr>
          </a:p>
        </p:txBody>
      </p:sp>
      <p:sp>
        <p:nvSpPr>
          <p:cNvPr id="166" name="Google Shape;166;p21"/>
          <p:cNvSpPr txBox="1"/>
          <p:nvPr/>
        </p:nvSpPr>
        <p:spPr>
          <a:xfrm>
            <a:off x="13088050" y="672042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le médecin</a:t>
            </a:r>
            <a:endParaRPr b="1" sz="3200">
              <a:solidFill>
                <a:srgbClr val="00A099"/>
              </a:solidFill>
              <a:latin typeface="Montserrat"/>
              <a:ea typeface="Montserrat"/>
              <a:cs typeface="Montserrat"/>
              <a:sym typeface="Montserrat"/>
            </a:endParaRPr>
          </a:p>
          <a:p>
            <a:pPr indent="0" lvl="0" marL="0" rtl="0" algn="ctr">
              <a:spcBef>
                <a:spcPts val="0"/>
              </a:spcBef>
              <a:spcAft>
                <a:spcPts val="0"/>
              </a:spcAft>
              <a:buNone/>
            </a:pPr>
            <a:r>
              <a:t/>
            </a:r>
            <a:endParaRPr b="1" sz="3200">
              <a:solidFill>
                <a:srgbClr val="00A099"/>
              </a:solidFill>
              <a:latin typeface="Montserrat"/>
              <a:ea typeface="Montserrat"/>
              <a:cs typeface="Montserrat"/>
              <a:sym typeface="Montserrat"/>
            </a:endParaRPr>
          </a:p>
        </p:txBody>
      </p:sp>
      <p:sp>
        <p:nvSpPr>
          <p:cNvPr id="167" name="Google Shape;167;p21"/>
          <p:cNvSpPr txBox="1"/>
          <p:nvPr/>
        </p:nvSpPr>
        <p:spPr>
          <a:xfrm>
            <a:off x="13032250" y="7736200"/>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a:t>
            </a:r>
            <a:r>
              <a:rPr b="1" lang="en-GB" sz="3200">
                <a:solidFill>
                  <a:srgbClr val="00A099"/>
                </a:solidFill>
                <a:latin typeface="Montserrat"/>
                <a:ea typeface="Montserrat"/>
                <a:cs typeface="Montserrat"/>
                <a:sym typeface="Montserrat"/>
              </a:rPr>
              <a:t>e garçon a un vélo</a:t>
            </a:r>
            <a:endParaRPr b="1" sz="3200">
              <a:solidFill>
                <a:srgbClr val="00A099"/>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