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72C15B-29AF-430C-BF01-68A9463502ED}">
  <a:tblStyle styleId="{C172C15B-29AF-430C-BF01-68A9463502E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3610BB7-3E3E-4F76-8B20-B50B05308AD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7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eb5e48a8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eb5e48a8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57c10091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b57c1009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57c1009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b57c1009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57c1009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57c1009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57c1009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b57c1009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57c1009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b57c1009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57c10091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b57c10091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6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5" name="Google Shape;125;p26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Structures and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Further Ionic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458975" y="1726075"/>
            <a:ext cx="8226000" cy="269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2" name="Google Shape;13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075" y="33625"/>
            <a:ext cx="72798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diagram to show what happens when Calcium (Ca) Reacts with Chlorine (Cl)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the atoms outside shells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arrows to show how the electrons move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ions with brackets and charges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 is in group 2 and Cl is in group 7</a:t>
            </a:r>
            <a:endParaRPr b="1"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Giant ionic lattice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30"/>
          <p:cNvSpPr txBox="1"/>
          <p:nvPr>
            <p:ph idx="1" type="body"/>
          </p:nvPr>
        </p:nvSpPr>
        <p:spPr>
          <a:xfrm>
            <a:off x="458975" y="906900"/>
            <a:ext cx="38916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Ionic compounds form giant ionic lattices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Giant = Big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Ionic = Made of oppositely charged 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Lattice = Repeating structure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E.g. NaCl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459000" y="849013"/>
            <a:ext cx="8226000" cy="2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/>
              <a:t>Copy and complete the table. The first one has been completed for you.</a:t>
            </a:r>
            <a:endParaRPr sz="1400"/>
          </a:p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8" name="Google Shape;158;p31"/>
          <p:cNvGraphicFramePr/>
          <p:nvPr/>
        </p:nvGraphicFramePr>
        <p:xfrm>
          <a:off x="687938" y="125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{C172C15B-29AF-430C-BF01-68A9463502ED}</a:tableStyleId>
              </a:tblPr>
              <a:tblGrid>
                <a:gridCol w="2025250"/>
                <a:gridCol w="1273025"/>
                <a:gridCol w="1380475"/>
                <a:gridCol w="1645000"/>
              </a:tblGrid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ion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ion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Formula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oxide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</a:t>
                      </a:r>
                      <a:r>
                        <a:rPr baseline="30000"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 baseline="30000"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aseline="30000"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</a:t>
                      </a:r>
                      <a:endParaRPr baseline="30000"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</a:t>
                      </a:r>
                      <a:r>
                        <a:rPr baseline="-25000"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Magnesium oxide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iodide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Magnesium chloride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 chloride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chloride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oxide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34300" marL="343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9" name="Google Shape;159;p31"/>
          <p:cNvGraphicFramePr/>
          <p:nvPr/>
        </p:nvGraphicFramePr>
        <p:xfrm>
          <a:off x="7354363" y="125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{B3610BB7-3E3E-4F76-8B20-B50B05308ADF}</a:tableStyleId>
              </a:tblPr>
              <a:tblGrid>
                <a:gridCol w="690925"/>
                <a:gridCol w="690925"/>
              </a:tblGrid>
              <a:tr h="3716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 hMerge="1"/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 No.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 charge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  <a:tr h="37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Your turn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459000" y="855475"/>
            <a:ext cx="8226000" cy="11430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FFFFFF"/>
                </a:solidFill>
              </a:rPr>
              <a:t>Magnesium Oxide contains Magnesium (Mg</a:t>
            </a:r>
            <a:r>
              <a:rPr baseline="30000" i="1" lang="en-GB" sz="1800">
                <a:solidFill>
                  <a:srgbClr val="FFFFFF"/>
                </a:solidFill>
              </a:rPr>
              <a:t>2+</a:t>
            </a:r>
            <a:r>
              <a:rPr i="1" lang="en-GB" sz="1800">
                <a:solidFill>
                  <a:srgbClr val="FFFFFF"/>
                </a:solidFill>
              </a:rPr>
              <a:t>) ions and Oxide (O2</a:t>
            </a:r>
            <a:r>
              <a:rPr baseline="30000" i="1" lang="en-GB" sz="1800">
                <a:solidFill>
                  <a:srgbClr val="FFFFFF"/>
                </a:solidFill>
              </a:rPr>
              <a:t>-</a:t>
            </a:r>
            <a:r>
              <a:rPr i="1" lang="en-GB" sz="1800">
                <a:solidFill>
                  <a:srgbClr val="FFFFFF"/>
                </a:solidFill>
              </a:rPr>
              <a:t>) ions.</a:t>
            </a:r>
            <a:endParaRPr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FFFFFF"/>
                </a:solidFill>
              </a:rPr>
              <a:t>Describe in terms of electrons what happens when Magnesium reacts with Oxygen</a:t>
            </a:r>
            <a:endParaRPr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514350" y="3031388"/>
            <a:ext cx="70914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Change in the metal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Change in the non-metal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Attraction between opposite charges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Ionic formula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Your Turn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459000" y="855475"/>
            <a:ext cx="7698600" cy="15000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FFFFFF"/>
                </a:solidFill>
              </a:rPr>
              <a:t>Magnesium Bromide contains Magnesium (Mg</a:t>
            </a:r>
            <a:r>
              <a:rPr baseline="30000" i="1" lang="en-GB" sz="1800">
                <a:solidFill>
                  <a:srgbClr val="FFFFFF"/>
                </a:solidFill>
              </a:rPr>
              <a:t>2+</a:t>
            </a:r>
            <a:r>
              <a:rPr i="1" lang="en-GB" sz="1800">
                <a:solidFill>
                  <a:srgbClr val="FFFFFF"/>
                </a:solidFill>
              </a:rPr>
              <a:t>) ions and Bromide (Br</a:t>
            </a:r>
            <a:r>
              <a:rPr baseline="30000" i="1" lang="en-GB" sz="1800">
                <a:solidFill>
                  <a:srgbClr val="FFFFFF"/>
                </a:solidFill>
              </a:rPr>
              <a:t>-</a:t>
            </a:r>
            <a:r>
              <a:rPr i="1" lang="en-GB" sz="1800">
                <a:solidFill>
                  <a:srgbClr val="FFFFFF"/>
                </a:solidFill>
              </a:rPr>
              <a:t>) ions.</a:t>
            </a:r>
            <a:endParaRPr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FFFFFF"/>
                </a:solidFill>
              </a:rPr>
              <a:t>Describe in terms of electrons what happens when Magnesium reacts with Bromine</a:t>
            </a:r>
            <a:endParaRPr i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76" name="Google Shape;17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33"/>
          <p:cNvSpPr txBox="1"/>
          <p:nvPr/>
        </p:nvSpPr>
        <p:spPr>
          <a:xfrm>
            <a:off x="458975" y="3189113"/>
            <a:ext cx="5373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Change in the metal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Change in the non-metal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Attraction between opposite charges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Ionic formula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