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C8C93A2-F9E6-4B5E-820C-72A7C78E5281}">
  <a:tblStyle styleId="{BC8C93A2-F9E6-4B5E-820C-72A7C78E528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" name="Google Shape;4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1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1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>
                <a:solidFill>
                  <a:schemeClr val="dk2"/>
                </a:solidFill>
              </a:rPr>
              <a:t>Mean from a frequency table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>
                <a:solidFill>
                  <a:schemeClr val="dk2"/>
                </a:solidFill>
              </a:rPr>
              <a:t>Miss Davies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>
                <a:solidFill>
                  <a:schemeClr val="dk2"/>
                </a:solidFill>
              </a:rPr>
              <a:t>Mean from a frequency table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1. The ages of people in a drama club are recorded in the table in the below.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Calculate the mean age of the drama club. </a:t>
            </a:r>
            <a:endParaRPr sz="800"/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830450" y="924805"/>
            <a:ext cx="3816116" cy="4319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US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A teacher records time spent, in hours, on coursework for two groups X and Y.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US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    </a:t>
            </a:r>
            <a:r>
              <a:rPr b="0" i="0" lang="en-US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Group X	             Group Y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US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mean to decide which group of students has spent the least amount of time on their coursework.</a:t>
            </a:r>
            <a:endParaRPr/>
          </a:p>
        </p:txBody>
      </p:sp>
      <p:graphicFrame>
        <p:nvGraphicFramePr>
          <p:cNvPr id="42" name="Google Shape;42;p7"/>
          <p:cNvGraphicFramePr/>
          <p:nvPr/>
        </p:nvGraphicFramePr>
        <p:xfrm>
          <a:off x="458971" y="163736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{BC8C93A2-F9E6-4B5E-820C-72A7C78E5281}</a:tableStyleId>
              </a:tblPr>
              <a:tblGrid>
                <a:gridCol w="980150"/>
                <a:gridCol w="1102675"/>
              </a:tblGrid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Age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Frequency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solidFill>
                      <a:srgbClr val="B3E8F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</a:tbl>
          </a:graphicData>
        </a:graphic>
      </p:graphicFrame>
      <p:graphicFrame>
        <p:nvGraphicFramePr>
          <p:cNvPr id="43" name="Google Shape;43;p7"/>
          <p:cNvGraphicFramePr/>
          <p:nvPr/>
        </p:nvGraphicFramePr>
        <p:xfrm>
          <a:off x="5017237" y="220774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{BC8C93A2-F9E6-4B5E-820C-72A7C78E5281}</a:tableStyleId>
              </a:tblPr>
              <a:tblGrid>
                <a:gridCol w="725275"/>
                <a:gridCol w="815950"/>
              </a:tblGrid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 (H)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solidFill>
                      <a:srgbClr val="FCD6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Frequency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solidFill>
                      <a:srgbClr val="FCD6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</a:tbl>
          </a:graphicData>
        </a:graphic>
      </p:graphicFrame>
      <p:graphicFrame>
        <p:nvGraphicFramePr>
          <p:cNvPr id="44" name="Google Shape;44;p7"/>
          <p:cNvGraphicFramePr/>
          <p:nvPr/>
        </p:nvGraphicFramePr>
        <p:xfrm>
          <a:off x="6893357" y="220774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{BC8C93A2-F9E6-4B5E-820C-72A7C78E5281}</a:tableStyleId>
              </a:tblPr>
              <a:tblGrid>
                <a:gridCol w="817600"/>
                <a:gridCol w="817600"/>
              </a:tblGrid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 (H)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solidFill>
                      <a:srgbClr val="E3E1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Frequency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solidFill>
                      <a:srgbClr val="E3E1F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>
                <a:solidFill>
                  <a:schemeClr val="dk2"/>
                </a:solidFill>
              </a:rPr>
              <a:t>Mean from a frequency table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0" name="Google Shape;50;p8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0" t="-601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 </a:t>
            </a:r>
            <a:endParaRPr/>
          </a:p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52" name="Google Shape;52;p8"/>
          <p:cNvSpPr txBox="1"/>
          <p:nvPr/>
        </p:nvSpPr>
        <p:spPr>
          <a:xfrm>
            <a:off x="4830450" y="924805"/>
            <a:ext cx="3816116" cy="4319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US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The time take to run a race are recorded to the nearest second.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US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Complete the missing values in the table.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US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What is the mean time taken?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US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  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53" name="Google Shape;53;p8"/>
          <p:cNvGraphicFramePr/>
          <p:nvPr/>
        </p:nvGraphicFramePr>
        <p:xfrm>
          <a:off x="506266" y="19732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{BC8C93A2-F9E6-4B5E-820C-72A7C78E5281}</a:tableStyleId>
              </a:tblPr>
              <a:tblGrid>
                <a:gridCol w="1266325"/>
                <a:gridCol w="1266325"/>
                <a:gridCol w="1266325"/>
              </a:tblGrid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Size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Frequency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525" marB="0" marR="9525" marL="9525" anchor="b"/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64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81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solidFill>
                      <a:schemeClr val="dk2"/>
                    </a:solidFill>
                  </a:tcPr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56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430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</a:tbl>
          </a:graphicData>
        </a:graphic>
      </p:graphicFrame>
      <p:graphicFrame>
        <p:nvGraphicFramePr>
          <p:cNvPr id="54" name="Google Shape;54;p8"/>
          <p:cNvGraphicFramePr/>
          <p:nvPr/>
        </p:nvGraphicFramePr>
        <p:xfrm>
          <a:off x="4830450" y="2315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{BC8C93A2-F9E6-4B5E-820C-72A7C78E5281}</a:tableStyleId>
              </a:tblPr>
              <a:tblGrid>
                <a:gridCol w="1199150"/>
                <a:gridCol w="1151200"/>
                <a:gridCol w="1263100"/>
              </a:tblGrid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 (sec)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Frequency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16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64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17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19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1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0" name="Google Shape;60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US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62" name="Google Shape;62;p9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>
                <a:solidFill>
                  <a:schemeClr val="dk2"/>
                </a:solidFill>
              </a:rPr>
              <a:t>Mean from a frequency table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1. The ages of people in a drama club are recorded in the table in the below.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Calculate the mean age of the drama club. </a:t>
            </a:r>
            <a:endParaRPr sz="800"/>
          </a:p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71" name="Google Shape;71;p10"/>
          <p:cNvSpPr txBox="1"/>
          <p:nvPr/>
        </p:nvSpPr>
        <p:spPr>
          <a:xfrm>
            <a:off x="4830450" y="924805"/>
            <a:ext cx="3816116" cy="4319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US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A teacher records time spent, in hours, on coursework for two groups X and Y.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US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    </a:t>
            </a:r>
            <a:r>
              <a:rPr b="0" i="0" lang="en-US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Group X	             Group Y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US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mean to decide which group of students has spent the least amount of time on their coursework.</a:t>
            </a:r>
            <a:endParaRPr/>
          </a:p>
        </p:txBody>
      </p:sp>
      <p:graphicFrame>
        <p:nvGraphicFramePr>
          <p:cNvPr id="72" name="Google Shape;72;p10"/>
          <p:cNvGraphicFramePr/>
          <p:nvPr/>
        </p:nvGraphicFramePr>
        <p:xfrm>
          <a:off x="458971" y="163736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{BC8C93A2-F9E6-4B5E-820C-72A7C78E5281}</a:tableStyleId>
              </a:tblPr>
              <a:tblGrid>
                <a:gridCol w="903175"/>
                <a:gridCol w="1016050"/>
                <a:gridCol w="1016050"/>
              </a:tblGrid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Age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Frequency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solidFill>
                      <a:srgbClr val="B3E8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525" marB="0" marR="9525" marL="9525" anchor="b"/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32</a:t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63</a:t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90</a:t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154</a:t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120</a:t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91</a:t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70</a:t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</a:t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</a:t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680</a:t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</a:tbl>
          </a:graphicData>
        </a:graphic>
      </p:graphicFrame>
      <p:sp>
        <p:nvSpPr>
          <p:cNvPr id="73" name="Google Shape;73;p10"/>
          <p:cNvSpPr txBox="1"/>
          <p:nvPr/>
        </p:nvSpPr>
        <p:spPr>
          <a:xfrm>
            <a:off x="1121940" y="4120085"/>
            <a:ext cx="1609344" cy="3077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74" name="Google Shape;74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39992" y="2152626"/>
            <a:ext cx="3255445" cy="1408789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0"/>
          <p:cNvSpPr txBox="1"/>
          <p:nvPr/>
        </p:nvSpPr>
        <p:spPr>
          <a:xfrm>
            <a:off x="4823135" y="4451973"/>
            <a:ext cx="359176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sng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X = 6.8 hours </a:t>
            </a:r>
            <a:r>
              <a:rPr b="0" i="0" lang="en-US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and Y = 7 hours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>
                <a:solidFill>
                  <a:schemeClr val="dk2"/>
                </a:solidFill>
              </a:rPr>
              <a:t>Mean from a frequency table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1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0" t="-601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 </a:t>
            </a:r>
            <a:endParaRPr/>
          </a:p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83" name="Google Shape;83;p11"/>
          <p:cNvSpPr txBox="1"/>
          <p:nvPr/>
        </p:nvSpPr>
        <p:spPr>
          <a:xfrm>
            <a:off x="4830450" y="924805"/>
            <a:ext cx="3816116" cy="4319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US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The time take to run a race are recorded to the nearest second.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US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Complete the missing values in the table.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US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What is the mean time taken?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US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  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84" name="Google Shape;84;p11"/>
          <p:cNvGraphicFramePr/>
          <p:nvPr/>
        </p:nvGraphicFramePr>
        <p:xfrm>
          <a:off x="506266" y="19732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{BC8C93A2-F9E6-4B5E-820C-72A7C78E5281}</a:tableStyleId>
              </a:tblPr>
              <a:tblGrid>
                <a:gridCol w="1266325"/>
                <a:gridCol w="1266325"/>
                <a:gridCol w="1266325"/>
              </a:tblGrid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Size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Frequency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525" marB="0" marR="9525" marL="9525" anchor="b"/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64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81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55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solidFill>
                      <a:schemeClr val="dk2"/>
                    </a:solidFill>
                  </a:tcPr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56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430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/>
                </a:tc>
              </a:tr>
            </a:tbl>
          </a:graphicData>
        </a:graphic>
      </p:graphicFrame>
      <p:graphicFrame>
        <p:nvGraphicFramePr>
          <p:cNvPr id="85" name="Google Shape;85;p11"/>
          <p:cNvGraphicFramePr/>
          <p:nvPr/>
        </p:nvGraphicFramePr>
        <p:xfrm>
          <a:off x="4830450" y="2315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{BC8C93A2-F9E6-4B5E-820C-72A7C78E5281}</a:tableStyleId>
              </a:tblPr>
              <a:tblGrid>
                <a:gridCol w="1199150"/>
                <a:gridCol w="1151200"/>
                <a:gridCol w="1263100"/>
              </a:tblGrid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 (sec)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Frequency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16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64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17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85</a:t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180</a:t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19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</a:t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</a:t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429</a:t>
                      </a:r>
                      <a:endParaRPr b="0" i="0" sz="12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3B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6" name="Google Shape;86;p11"/>
          <p:cNvSpPr txBox="1"/>
          <p:nvPr/>
        </p:nvSpPr>
        <p:spPr>
          <a:xfrm>
            <a:off x="353846" y="4411312"/>
            <a:ext cx="347471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He didn’t divide by the sum of frequency.</a:t>
            </a:r>
            <a:endParaRPr/>
          </a:p>
        </p:txBody>
      </p:sp>
      <p:sp>
        <p:nvSpPr>
          <p:cNvPr id="87" name="Google Shape;87;p11"/>
          <p:cNvSpPr txBox="1"/>
          <p:nvPr/>
        </p:nvSpPr>
        <p:spPr>
          <a:xfrm>
            <a:off x="5018227" y="4411008"/>
            <a:ext cx="234086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17.16 seconds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