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287000" cx="18288000"/>
  <p:notesSz cx="6858000" cy="9144000"/>
  <p:embeddedFontLst>
    <p:embeddedFont>
      <p:font typeface="Montserrat SemiBold"/>
      <p:regular r:id="rId21"/>
      <p:bold r:id="rId22"/>
      <p:italic r:id="rId23"/>
      <p:boldItalic r:id="rId24"/>
    </p:embeddedFont>
    <p:embeddedFont>
      <p:font typeface="Montserrat"/>
      <p:regular r:id="rId25"/>
      <p:bold r:id="rId26"/>
      <p:italic r:id="rId27"/>
      <p:boldItalic r:id="rId28"/>
    </p:embeddedFont>
    <p:embeddedFont>
      <p:font typeface="Montserrat Medium"/>
      <p:regular r:id="rId29"/>
      <p:bold r:id="rId30"/>
      <p:italic r:id="rId31"/>
      <p:boldItalic r:id="rId32"/>
    </p:embeddedFont>
    <p:embeddedFont>
      <p:font typeface="Quicksand Light"/>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ABED93-9831-43FF-918A-DD7E43D2051D}">
  <a:tblStyle styleId="{DCABED93-9831-43FF-918A-DD7E43D2051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5.xml"/><Relationship Id="rId33" Type="http://schemas.openxmlformats.org/officeDocument/2006/relationships/font" Target="fonts/QuicksandLight-regular.fntdata"/><Relationship Id="rId10" Type="http://schemas.openxmlformats.org/officeDocument/2006/relationships/slide" Target="slides/slide4.xml"/><Relationship Id="rId32" Type="http://schemas.openxmlformats.org/officeDocument/2006/relationships/font" Target="fonts/MontserratMedium-bold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QuicksandLight-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c94393a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c94393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153a111f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153a111f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153a111f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153a111f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478c30f4a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478c30f4a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478c30f4a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9478c30f4a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478c30f4a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9478c30f4a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478c30f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478c30f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158079fb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158079fb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153a111f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153a111f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153a111f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153a111f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153a111f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153a111f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153a111f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153a111f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153a111f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153a111f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spTree>
      <p:nvGrpSpPr>
        <p:cNvPr id="76" name="Shape 76"/>
        <p:cNvGrpSpPr/>
        <p:nvPr/>
      </p:nvGrpSpPr>
      <p:grpSpPr>
        <a:xfrm>
          <a:off x="0" y="0"/>
          <a:ext cx="0" cy="0"/>
          <a:chOff x="0" y="0"/>
          <a:chExt cx="0" cy="0"/>
        </a:xfrm>
      </p:grpSpPr>
      <p:sp>
        <p:nvSpPr>
          <p:cNvPr id="77" name="Google Shape;77;p14"/>
          <p:cNvSpPr txBox="1"/>
          <p:nvPr>
            <p:ph idx="1" type="body"/>
          </p:nvPr>
        </p:nvSpPr>
        <p:spPr>
          <a:xfrm>
            <a:off x="621800" y="2035450"/>
            <a:ext cx="17042400" cy="76230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8" name="Google Shape;78;p14"/>
          <p:cNvSpPr txBox="1"/>
          <p:nvPr>
            <p:ph type="title"/>
          </p:nvPr>
        </p:nvSpPr>
        <p:spPr>
          <a:xfrm>
            <a:off x="621800" y="639200"/>
            <a:ext cx="17042400" cy="1417800"/>
          </a:xfrm>
          <a:prstGeom prst="rect">
            <a:avLst/>
          </a:prstGeom>
        </p:spPr>
        <p:txBody>
          <a:bodyPr anchorCtr="0" anchor="ctr" bIns="0" lIns="0" spcFirstLastPara="1" rIns="0" wrap="square" tIns="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9" name="Google Shape;79;p14"/>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lvl1pPr lvl="0" rtl="0">
              <a:buNone/>
              <a:defRPr sz="1600">
                <a:solidFill>
                  <a:srgbClr val="494985"/>
                </a:solidFill>
                <a:latin typeface="Quicksand Light"/>
                <a:ea typeface="Quicksand Light"/>
                <a:cs typeface="Quicksand Light"/>
                <a:sym typeface="Quicksand Light"/>
              </a:defRPr>
            </a:lvl1pPr>
            <a:lvl2pPr lvl="1" rtl="0">
              <a:buNone/>
              <a:defRPr sz="1600">
                <a:solidFill>
                  <a:srgbClr val="494985"/>
                </a:solidFill>
                <a:latin typeface="Quicksand Light"/>
                <a:ea typeface="Quicksand Light"/>
                <a:cs typeface="Quicksand Light"/>
                <a:sym typeface="Quicksand Light"/>
              </a:defRPr>
            </a:lvl2pPr>
            <a:lvl3pPr lvl="2" rtl="0">
              <a:buNone/>
              <a:defRPr sz="1600">
                <a:solidFill>
                  <a:srgbClr val="494985"/>
                </a:solidFill>
                <a:latin typeface="Quicksand Light"/>
                <a:ea typeface="Quicksand Light"/>
                <a:cs typeface="Quicksand Light"/>
                <a:sym typeface="Quicksand Light"/>
              </a:defRPr>
            </a:lvl3pPr>
            <a:lvl4pPr lvl="3" rtl="0">
              <a:buNone/>
              <a:defRPr sz="1600">
                <a:solidFill>
                  <a:srgbClr val="494985"/>
                </a:solidFill>
                <a:latin typeface="Quicksand Light"/>
                <a:ea typeface="Quicksand Light"/>
                <a:cs typeface="Quicksand Light"/>
                <a:sym typeface="Quicksand Light"/>
              </a:defRPr>
            </a:lvl4pPr>
            <a:lvl5pPr lvl="4" rtl="0">
              <a:buNone/>
              <a:defRPr sz="1600">
                <a:solidFill>
                  <a:srgbClr val="494985"/>
                </a:solidFill>
                <a:latin typeface="Quicksand Light"/>
                <a:ea typeface="Quicksand Light"/>
                <a:cs typeface="Quicksand Light"/>
                <a:sym typeface="Quicksand Light"/>
              </a:defRPr>
            </a:lvl5pPr>
            <a:lvl6pPr lvl="5" rtl="0">
              <a:buNone/>
              <a:defRPr sz="1600">
                <a:solidFill>
                  <a:srgbClr val="494985"/>
                </a:solidFill>
                <a:latin typeface="Quicksand Light"/>
                <a:ea typeface="Quicksand Light"/>
                <a:cs typeface="Quicksand Light"/>
                <a:sym typeface="Quicksand Light"/>
              </a:defRPr>
            </a:lvl6pPr>
            <a:lvl7pPr lvl="6" rtl="0">
              <a:buNone/>
              <a:defRPr sz="1600">
                <a:solidFill>
                  <a:srgbClr val="494985"/>
                </a:solidFill>
                <a:latin typeface="Quicksand Light"/>
                <a:ea typeface="Quicksand Light"/>
                <a:cs typeface="Quicksand Light"/>
                <a:sym typeface="Quicksand Light"/>
              </a:defRPr>
            </a:lvl7pPr>
            <a:lvl8pPr lvl="7" rtl="0">
              <a:buNone/>
              <a:defRPr sz="1600">
                <a:solidFill>
                  <a:srgbClr val="494985"/>
                </a:solidFill>
                <a:latin typeface="Quicksand Light"/>
                <a:ea typeface="Quicksand Light"/>
                <a:cs typeface="Quicksand Light"/>
                <a:sym typeface="Quicksand Light"/>
              </a:defRPr>
            </a:lvl8pPr>
            <a:lvl9pPr lvl="8" rtl="0">
              <a:buNone/>
              <a:defRPr sz="1600">
                <a:solidFill>
                  <a:srgbClr val="494985"/>
                </a:solidFill>
                <a:latin typeface="Quicksand Light"/>
                <a:ea typeface="Quicksand Light"/>
                <a:cs typeface="Quicksand Light"/>
                <a:sym typeface="Quicksand Light"/>
              </a:defRPr>
            </a:lvl9pPr>
          </a:lstStyle>
          <a:p>
            <a:pPr indent="0" lvl="0" marL="0" rtl="0" algn="l">
              <a:spcBef>
                <a:spcPts val="0"/>
              </a:spcBef>
              <a:spcAft>
                <a:spcPts val="0"/>
              </a:spcAft>
              <a:buNone/>
            </a:pPr>
            <a:fld id="{00000000-1234-1234-1234-123412341234}" type="slidenum">
              <a:rPr lang="en-GB"/>
              <a:t>‹#›</a:t>
            </a:fld>
            <a:endParaRPr/>
          </a:p>
        </p:txBody>
      </p:sp>
      <p:sp>
        <p:nvSpPr>
          <p:cNvPr id="80" name="Google Shape;80;p14"/>
          <p:cNvSpPr txBox="1"/>
          <p:nvPr>
            <p:ph idx="2" type="subTitle"/>
          </p:nvPr>
        </p:nvSpPr>
        <p:spPr>
          <a:xfrm>
            <a:off x="10515600" y="0"/>
            <a:ext cx="7129800" cy="628200"/>
          </a:xfrm>
          <a:prstGeom prst="rect">
            <a:avLst/>
          </a:prstGeom>
        </p:spPr>
        <p:txBody>
          <a:bodyPr anchorCtr="0" anchor="ctr" bIns="182850" lIns="182850" spcFirstLastPara="1" rIns="0" wrap="square" tIns="182850">
            <a:noAutofit/>
          </a:bodyPr>
          <a:lstStyle>
            <a:lvl1pPr lvl="0" rtl="0" algn="r">
              <a:lnSpc>
                <a:spcPct val="100000"/>
              </a:lnSpc>
              <a:spcBef>
                <a:spcPts val="0"/>
              </a:spcBef>
              <a:spcAft>
                <a:spcPts val="0"/>
              </a:spcAft>
              <a:buNone/>
              <a:defRPr b="1" sz="2400"/>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6" name="Shape 86"/>
        <p:cNvGrpSpPr/>
        <p:nvPr/>
      </p:nvGrpSpPr>
      <p:grpSpPr>
        <a:xfrm>
          <a:off x="0" y="0"/>
          <a:ext cx="0" cy="0"/>
          <a:chOff x="0" y="0"/>
          <a:chExt cx="0" cy="0"/>
        </a:xfrm>
      </p:grpSpPr>
      <p:sp>
        <p:nvSpPr>
          <p:cNvPr id="87" name="Google Shape;87;p16"/>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8" name="Google Shape;88;p16"/>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9" name="Google Shape;89;p16"/>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p17"/>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2" name="Google Shape;92;p17"/>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3" name="Google Shape;93;p17"/>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5" name="Google Shape;95;p17"/>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6" name="Shape 96"/>
        <p:cNvGrpSpPr/>
        <p:nvPr/>
      </p:nvGrpSpPr>
      <p:grpSpPr>
        <a:xfrm>
          <a:off x="0" y="0"/>
          <a:ext cx="0" cy="0"/>
          <a:chOff x="0" y="0"/>
          <a:chExt cx="0" cy="0"/>
        </a:xfrm>
      </p:grpSpPr>
      <p:sp>
        <p:nvSpPr>
          <p:cNvPr id="97" name="Google Shape;97;p1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8" name="Google Shape;98;p18"/>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800"/>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9" name="Google Shape;99;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83" name="Google Shape;83;p15"/>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84" name="Google Shape;84;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5"/>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19"/>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a:t>
            </a:r>
            <a:r>
              <a:rPr lang="en-GB" sz="7000">
                <a:solidFill>
                  <a:srgbClr val="4B3241"/>
                </a:solidFill>
              </a:rPr>
              <a:t>number 6</a:t>
            </a:r>
            <a:r>
              <a:rPr lang="en-GB" sz="7000">
                <a:solidFill>
                  <a:srgbClr val="4B3241"/>
                </a:solidFill>
              </a:rPr>
              <a:t>: Communicating responsibly</a:t>
            </a:r>
            <a:r>
              <a:rPr lang="en-GB" sz="7000">
                <a:solidFill>
                  <a:srgbClr val="4B3241"/>
                </a:solidFill>
              </a:rPr>
              <a:t> </a:t>
            </a:r>
            <a:br>
              <a:rPr lang="en-GB">
                <a:solidFill>
                  <a:srgbClr val="4B3241"/>
                </a:solidFill>
              </a:rPr>
            </a:br>
            <a:endParaRPr>
              <a:solidFill>
                <a:srgbClr val="4B3241"/>
              </a:solidFill>
            </a:endParaRPr>
          </a:p>
          <a:p>
            <a:pPr indent="0" lvl="0" marL="0" rtl="0" algn="l">
              <a:spcBef>
                <a:spcPts val="0"/>
              </a:spcBef>
              <a:spcAft>
                <a:spcPts val="0"/>
              </a:spcAft>
              <a:buNone/>
            </a:pPr>
            <a:r>
              <a:rPr lang="en-GB" sz="3000">
                <a:solidFill>
                  <a:srgbClr val="4B3241"/>
                </a:solidFill>
              </a:rPr>
              <a:t>Computing systems and networks - Communication</a:t>
            </a:r>
            <a:endParaRPr sz="3000">
              <a:solidFill>
                <a:srgbClr val="4B3241"/>
              </a:solidFill>
            </a:endParaRPr>
          </a:p>
        </p:txBody>
      </p:sp>
      <p:sp>
        <p:nvSpPr>
          <p:cNvPr id="105" name="Google Shape;105;p19"/>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06" name="Google Shape;106;p19"/>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Jane Adamson</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07" name="Google Shape;107;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8" name="Google Shape;108;p19"/>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01" name="Google Shape;201;p2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Methods of internet communication</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02" name="Google Shape;202;p28"/>
          <p:cNvSpPr txBox="1"/>
          <p:nvPr>
            <p:ph idx="1" type="body"/>
          </p:nvPr>
        </p:nvSpPr>
        <p:spPr>
          <a:xfrm>
            <a:off x="936800" y="2714750"/>
            <a:ext cx="12792600" cy="60015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b="1" lang="en-GB" sz="3000"/>
              <a:t>Twitter</a:t>
            </a:r>
            <a:r>
              <a:rPr lang="en-GB" sz="3000"/>
              <a:t> was launched in March 2006 as a ‘microblogging’ site. Users can post short messages of up to 280 characters and can attach photos or videos. Depending on the user’s preference, tweets are viewable to anyone, or only to their own followers. Twitter makes almost all of its revenue from advertising, which can be targeted based on the behaviour and location of users. You have to be aged 13 or older to set up a Twitter account.</a:t>
            </a:r>
            <a:endParaRPr sz="7200"/>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3400">
              <a:solidFill>
                <a:srgbClr val="000000"/>
              </a:solidFill>
              <a:latin typeface="Montserrat Medium"/>
              <a:ea typeface="Montserrat Medium"/>
              <a:cs typeface="Montserrat Medium"/>
              <a:sym typeface="Montserrat Medium"/>
            </a:endParaRPr>
          </a:p>
          <a:p>
            <a:pPr indent="0" lvl="0" marL="0" rtl="0" algn="l">
              <a:lnSpc>
                <a:spcPct val="138000"/>
              </a:lnSpc>
              <a:spcBef>
                <a:spcPts val="0"/>
              </a:spcBef>
              <a:spcAft>
                <a:spcPts val="0"/>
              </a:spcAft>
              <a:buNone/>
            </a:pPr>
            <a:r>
              <a:t/>
            </a:r>
            <a:endParaRPr b="1" sz="3300"/>
          </a:p>
          <a:p>
            <a:pPr indent="0" lvl="0" marL="0" rtl="0" algn="l">
              <a:spcBef>
                <a:spcPts val="0"/>
              </a:spcBef>
              <a:spcAft>
                <a:spcPts val="0"/>
              </a:spcAft>
              <a:buNone/>
            </a:pPr>
            <a:r>
              <a:t/>
            </a:r>
            <a:endParaRPr sz="3500"/>
          </a:p>
        </p:txBody>
      </p:sp>
      <p:sp>
        <p:nvSpPr>
          <p:cNvPr id="203" name="Google Shape;203;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4" name="Google Shape;204;p28"/>
          <p:cNvSpPr txBox="1"/>
          <p:nvPr>
            <p:ph idx="1" type="body"/>
          </p:nvPr>
        </p:nvSpPr>
        <p:spPr>
          <a:xfrm>
            <a:off x="936800" y="7806050"/>
            <a:ext cx="13201200" cy="9102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lang="en-GB" sz="3000"/>
              <a:t>We’ll go through the rest of the answers at the end of the task. Now complete the BBC Newsround section of your downloadable resource for Task 1.</a:t>
            </a:r>
            <a:endParaRPr sz="3000"/>
          </a:p>
        </p:txBody>
      </p:sp>
      <p:grpSp>
        <p:nvGrpSpPr>
          <p:cNvPr id="205" name="Google Shape;205;p28"/>
          <p:cNvGrpSpPr/>
          <p:nvPr/>
        </p:nvGrpSpPr>
        <p:grpSpPr>
          <a:xfrm>
            <a:off x="14119157" y="6259619"/>
            <a:ext cx="1258305" cy="1975297"/>
            <a:chOff x="3258050" y="2365375"/>
            <a:chExt cx="1121284" cy="1975297"/>
          </a:xfrm>
        </p:grpSpPr>
        <p:pic>
          <p:nvPicPr>
            <p:cNvPr id="206" name="Google Shape;206;p28"/>
            <p:cNvPicPr preferRelativeResize="0"/>
            <p:nvPr/>
          </p:nvPicPr>
          <p:blipFill>
            <a:blip r:embed="rId3">
              <a:alphaModFix/>
            </a:blip>
            <a:stretch>
              <a:fillRect/>
            </a:stretch>
          </p:blipFill>
          <p:spPr>
            <a:xfrm>
              <a:off x="3271500" y="2365375"/>
              <a:ext cx="1094400" cy="1421676"/>
            </a:xfrm>
            <a:prstGeom prst="rect">
              <a:avLst/>
            </a:prstGeom>
            <a:noFill/>
            <a:ln>
              <a:noFill/>
            </a:ln>
          </p:spPr>
        </p:pic>
        <p:pic>
          <p:nvPicPr>
            <p:cNvPr descr="A picture containing table&#10;&#10;Description automatically generated" id="207" name="Google Shape;207;p28"/>
            <p:cNvPicPr preferRelativeResize="0"/>
            <p:nvPr/>
          </p:nvPicPr>
          <p:blipFill rotWithShape="1">
            <a:blip r:embed="rId4">
              <a:alphaModFix/>
            </a:blip>
            <a:srcRect b="-1926" l="0" r="0" t="71153"/>
            <a:stretch/>
          </p:blipFill>
          <p:spPr>
            <a:xfrm>
              <a:off x="3258050" y="3710986"/>
              <a:ext cx="1121284" cy="62968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13" name="Google Shape;213;p2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Methods of internet communication</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14" name="Google Shape;214;p29"/>
          <p:cNvSpPr txBox="1"/>
          <p:nvPr>
            <p:ph idx="1" type="body"/>
          </p:nvPr>
        </p:nvSpPr>
        <p:spPr>
          <a:xfrm>
            <a:off x="936800" y="2714750"/>
            <a:ext cx="12792600" cy="60015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b="1" lang="en-GB" sz="3000"/>
              <a:t>Newsround </a:t>
            </a:r>
            <a:r>
              <a:rPr lang="en-GB" sz="3000"/>
              <a:t>is a BBC children’s news programme, which has been broadcast since 1972. The BBC is funded by licence payers; there are no adverts. Before email and the internet, viewers were invited to write to the programme with feedback or comments on stories. Now there is a link on the BBC Newsround website inviting viewers to join in. All comments are checked before they are published — this is known as ‘moderation’.</a:t>
            </a:r>
            <a:endParaRPr sz="3000"/>
          </a:p>
          <a:p>
            <a:pPr indent="0" lvl="0" marL="0" rtl="0" algn="l">
              <a:lnSpc>
                <a:spcPct val="115000"/>
              </a:lnSpc>
              <a:spcBef>
                <a:spcPts val="0"/>
              </a:spcBef>
              <a:spcAft>
                <a:spcPts val="0"/>
              </a:spcAft>
              <a:buNone/>
            </a:pPr>
            <a:r>
              <a:t/>
            </a:r>
            <a:endParaRPr sz="3000"/>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3000">
              <a:solidFill>
                <a:srgbClr val="000000"/>
              </a:solidFill>
            </a:endParaRPr>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3000">
              <a:solidFill>
                <a:srgbClr val="000000"/>
              </a:solidFill>
              <a:latin typeface="Montserrat Medium"/>
              <a:ea typeface="Montserrat Medium"/>
              <a:cs typeface="Montserrat Medium"/>
              <a:sym typeface="Montserrat Medium"/>
            </a:endParaRPr>
          </a:p>
          <a:p>
            <a:pPr indent="0" lvl="0" marL="0" rtl="0" algn="l">
              <a:lnSpc>
                <a:spcPct val="138000"/>
              </a:lnSpc>
              <a:spcBef>
                <a:spcPts val="0"/>
              </a:spcBef>
              <a:spcAft>
                <a:spcPts val="0"/>
              </a:spcAft>
              <a:buNone/>
            </a:pPr>
            <a:r>
              <a:t/>
            </a:r>
            <a:endParaRPr b="1" sz="3000"/>
          </a:p>
          <a:p>
            <a:pPr indent="0" lvl="0" marL="0" rtl="0" algn="l">
              <a:spcBef>
                <a:spcPts val="0"/>
              </a:spcBef>
              <a:spcAft>
                <a:spcPts val="0"/>
              </a:spcAft>
              <a:buNone/>
            </a:pPr>
            <a:r>
              <a:t/>
            </a:r>
            <a:endParaRPr sz="3000"/>
          </a:p>
        </p:txBody>
      </p:sp>
      <p:sp>
        <p:nvSpPr>
          <p:cNvPr id="215" name="Google Shape;215;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6" name="Google Shape;216;p29"/>
          <p:cNvSpPr txBox="1"/>
          <p:nvPr>
            <p:ph idx="1" type="body"/>
          </p:nvPr>
        </p:nvSpPr>
        <p:spPr>
          <a:xfrm>
            <a:off x="936800" y="7806050"/>
            <a:ext cx="12792600" cy="9102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lang="en-GB" sz="3000"/>
              <a:t>We’ll go through the rest of the answers once you have completed this section.</a:t>
            </a:r>
            <a:endParaRPr sz="3000"/>
          </a:p>
        </p:txBody>
      </p:sp>
      <p:grpSp>
        <p:nvGrpSpPr>
          <p:cNvPr id="217" name="Google Shape;217;p29"/>
          <p:cNvGrpSpPr/>
          <p:nvPr/>
        </p:nvGrpSpPr>
        <p:grpSpPr>
          <a:xfrm>
            <a:off x="14119157" y="6259619"/>
            <a:ext cx="1258305" cy="1975297"/>
            <a:chOff x="3258050" y="2365375"/>
            <a:chExt cx="1121284" cy="1975297"/>
          </a:xfrm>
        </p:grpSpPr>
        <p:pic>
          <p:nvPicPr>
            <p:cNvPr id="218" name="Google Shape;218;p29"/>
            <p:cNvPicPr preferRelativeResize="0"/>
            <p:nvPr/>
          </p:nvPicPr>
          <p:blipFill>
            <a:blip r:embed="rId3">
              <a:alphaModFix/>
            </a:blip>
            <a:stretch>
              <a:fillRect/>
            </a:stretch>
          </p:blipFill>
          <p:spPr>
            <a:xfrm>
              <a:off x="3271500" y="2365375"/>
              <a:ext cx="1094400" cy="1421676"/>
            </a:xfrm>
            <a:prstGeom prst="rect">
              <a:avLst/>
            </a:prstGeom>
            <a:noFill/>
            <a:ln>
              <a:noFill/>
            </a:ln>
          </p:spPr>
        </p:pic>
        <p:pic>
          <p:nvPicPr>
            <p:cNvPr descr="A picture containing table&#10;&#10;Description automatically generated" id="219" name="Google Shape;219;p29"/>
            <p:cNvPicPr preferRelativeResize="0"/>
            <p:nvPr/>
          </p:nvPicPr>
          <p:blipFill rotWithShape="1">
            <a:blip r:embed="rId4">
              <a:alphaModFix/>
            </a:blip>
            <a:srcRect b="-1926" l="0" r="0" t="71153"/>
            <a:stretch/>
          </p:blipFill>
          <p:spPr>
            <a:xfrm>
              <a:off x="3258050" y="3710986"/>
              <a:ext cx="1121284" cy="629686"/>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25" name="Google Shape;225;p3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How can we communicate?</a:t>
            </a:r>
            <a:endParaRPr>
              <a:solidFill>
                <a:schemeClr val="dk2"/>
              </a:solidFill>
            </a:endParaRPr>
          </a:p>
        </p:txBody>
      </p:sp>
      <p:sp>
        <p:nvSpPr>
          <p:cNvPr id="226" name="Google Shape;226;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7" name="Google Shape;227;p30"/>
          <p:cNvSpPr txBox="1"/>
          <p:nvPr>
            <p:ph idx="1" type="body"/>
          </p:nvPr>
        </p:nvSpPr>
        <p:spPr>
          <a:xfrm>
            <a:off x="865275" y="1890475"/>
            <a:ext cx="13254000" cy="5324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000">
                <a:solidFill>
                  <a:srgbClr val="000000"/>
                </a:solidFill>
              </a:rPr>
              <a:t>G</a:t>
            </a:r>
            <a:r>
              <a:rPr lang="en-GB" sz="3000">
                <a:solidFill>
                  <a:srgbClr val="000000"/>
                </a:solidFill>
              </a:rPr>
              <a:t>o through the remaining scenarios. Complete the table.  Decide which criteria and  communication method from the lists below.</a:t>
            </a:r>
            <a:endParaRPr sz="3000">
              <a:solidFill>
                <a:srgbClr val="000000"/>
              </a:solidFill>
            </a:endParaRPr>
          </a:p>
          <a:p>
            <a:pPr indent="0" lvl="0" marL="0" rtl="0" algn="l">
              <a:lnSpc>
                <a:spcPct val="115000"/>
              </a:lnSpc>
              <a:spcBef>
                <a:spcPts val="0"/>
              </a:spcBef>
              <a:spcAft>
                <a:spcPts val="0"/>
              </a:spcAft>
              <a:buNone/>
            </a:pPr>
            <a:r>
              <a:rPr lang="en-GB" sz="2800">
                <a:solidFill>
                  <a:srgbClr val="000000"/>
                </a:solidFill>
              </a:rPr>
              <a:t> </a:t>
            </a:r>
            <a:endParaRPr sz="2800">
              <a:solidFill>
                <a:srgbClr val="000000"/>
              </a:solidFill>
            </a:endParaRPr>
          </a:p>
          <a:p>
            <a:pPr indent="0" lvl="0" marL="457200" rtl="0" algn="l">
              <a:lnSpc>
                <a:spcPct val="115000"/>
              </a:lnSpc>
              <a:spcBef>
                <a:spcPts val="0"/>
              </a:spcBef>
              <a:spcAft>
                <a:spcPts val="0"/>
              </a:spcAft>
              <a:buNone/>
            </a:pPr>
            <a:r>
              <a:t/>
            </a:r>
            <a:endParaRPr sz="2800">
              <a:solidFill>
                <a:srgbClr val="000000"/>
              </a:solidFill>
            </a:endParaRPr>
          </a:p>
          <a:p>
            <a:pPr indent="0" lvl="0" marL="0" rtl="0" algn="l">
              <a:lnSpc>
                <a:spcPct val="115000"/>
              </a:lnSpc>
              <a:spcBef>
                <a:spcPts val="0"/>
              </a:spcBef>
              <a:spcAft>
                <a:spcPts val="0"/>
              </a:spcAft>
              <a:buNone/>
            </a:pPr>
            <a:r>
              <a:t/>
            </a:r>
            <a:endParaRPr sz="2800">
              <a:solidFill>
                <a:srgbClr val="000000"/>
              </a:solidFill>
            </a:endParaRPr>
          </a:p>
          <a:p>
            <a:pPr indent="0" lvl="0" marL="0" rtl="0" algn="l">
              <a:spcBef>
                <a:spcPts val="0"/>
              </a:spcBef>
              <a:spcAft>
                <a:spcPts val="2000"/>
              </a:spcAft>
              <a:buNone/>
            </a:pPr>
            <a:r>
              <a:t/>
            </a:r>
            <a:endParaRPr sz="2800"/>
          </a:p>
        </p:txBody>
      </p:sp>
      <p:graphicFrame>
        <p:nvGraphicFramePr>
          <p:cNvPr id="228" name="Google Shape;228;p30"/>
          <p:cNvGraphicFramePr/>
          <p:nvPr/>
        </p:nvGraphicFramePr>
        <p:xfrm>
          <a:off x="8891638" y="3596075"/>
          <a:ext cx="3000000" cy="3000000"/>
        </p:xfrm>
        <a:graphic>
          <a:graphicData uri="http://schemas.openxmlformats.org/drawingml/2006/table">
            <a:tbl>
              <a:tblPr>
                <a:noFill/>
                <a:tableStyleId>{DCABED93-9831-43FF-918A-DD7E43D2051D}</a:tableStyleId>
              </a:tblPr>
              <a:tblGrid>
                <a:gridCol w="5058850"/>
              </a:tblGrid>
              <a:tr h="576100">
                <a:tc>
                  <a:txBody>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Communication Method</a:t>
                      </a:r>
                      <a:endParaRPr b="1" sz="2800">
                        <a:solidFill>
                          <a:srgbClr val="434343"/>
                        </a:solidFill>
                        <a:latin typeface="Montserrat"/>
                        <a:ea typeface="Montserrat"/>
                        <a:cs typeface="Montserrat"/>
                        <a:sym typeface="Montserrat"/>
                      </a:endParaRPr>
                    </a:p>
                  </a:txBody>
                  <a:tcPr marT="91425" marB="91425" marR="91425" marL="91425"/>
                </a:tc>
              </a:tr>
              <a:tr h="461900">
                <a:tc>
                  <a:txBody>
                    <a:bodyPr/>
                    <a:lstStyle/>
                    <a:p>
                      <a:pPr indent="0" lvl="0" marL="0" rtl="0" algn="l">
                        <a:spcBef>
                          <a:spcPts val="0"/>
                        </a:spcBef>
                        <a:spcAft>
                          <a:spcPts val="0"/>
                        </a:spcAft>
                        <a:buNone/>
                      </a:pPr>
                      <a:r>
                        <a:rPr lang="en-GB" sz="2800">
                          <a:solidFill>
                            <a:srgbClr val="434343"/>
                          </a:solidFill>
                          <a:latin typeface="Montserrat Medium"/>
                          <a:ea typeface="Montserrat Medium"/>
                          <a:cs typeface="Montserrat Medium"/>
                          <a:sym typeface="Montserrat Medium"/>
                        </a:rPr>
                        <a:t>SMS</a:t>
                      </a:r>
                      <a:endParaRPr sz="2800">
                        <a:solidFill>
                          <a:srgbClr val="434343"/>
                        </a:solidFill>
                        <a:latin typeface="Montserrat Medium"/>
                        <a:ea typeface="Montserrat Medium"/>
                        <a:cs typeface="Montserrat Medium"/>
                        <a:sym typeface="Montserrat Medium"/>
                      </a:endParaRPr>
                    </a:p>
                  </a:txBody>
                  <a:tcPr marT="91425" marB="91425" marR="91425" marL="91425"/>
                </a:tc>
              </a:tr>
              <a:tr h="461900">
                <a:tc>
                  <a:txBody>
                    <a:bodyPr/>
                    <a:lstStyle/>
                    <a:p>
                      <a:pPr indent="0" lvl="0" marL="0" rtl="0" algn="l">
                        <a:spcBef>
                          <a:spcPts val="0"/>
                        </a:spcBef>
                        <a:spcAft>
                          <a:spcPts val="0"/>
                        </a:spcAft>
                        <a:buNone/>
                      </a:pPr>
                      <a:r>
                        <a:rPr lang="en-GB" sz="2800">
                          <a:solidFill>
                            <a:srgbClr val="434343"/>
                          </a:solidFill>
                          <a:latin typeface="Montserrat Medium"/>
                          <a:ea typeface="Montserrat Medium"/>
                          <a:cs typeface="Montserrat Medium"/>
                          <a:sym typeface="Montserrat Medium"/>
                        </a:rPr>
                        <a:t>Email</a:t>
                      </a:r>
                      <a:endParaRPr sz="2800">
                        <a:solidFill>
                          <a:srgbClr val="434343"/>
                        </a:solidFill>
                        <a:latin typeface="Montserrat Medium"/>
                        <a:ea typeface="Montserrat Medium"/>
                        <a:cs typeface="Montserrat Medium"/>
                        <a:sym typeface="Montserrat Medium"/>
                      </a:endParaRPr>
                    </a:p>
                  </a:txBody>
                  <a:tcPr marT="91425" marB="91425" marR="91425" marL="91425"/>
                </a:tc>
              </a:tr>
              <a:tr h="461900">
                <a:tc>
                  <a:txBody>
                    <a:bodyPr/>
                    <a:lstStyle/>
                    <a:p>
                      <a:pPr indent="0" lvl="0" marL="0" rtl="0" algn="l">
                        <a:spcBef>
                          <a:spcPts val="0"/>
                        </a:spcBef>
                        <a:spcAft>
                          <a:spcPts val="0"/>
                        </a:spcAft>
                        <a:buNone/>
                      </a:pPr>
                      <a:r>
                        <a:rPr lang="en-GB" sz="2800">
                          <a:solidFill>
                            <a:srgbClr val="434343"/>
                          </a:solidFill>
                          <a:latin typeface="Montserrat Medium"/>
                          <a:ea typeface="Montserrat Medium"/>
                          <a:cs typeface="Montserrat Medium"/>
                          <a:sym typeface="Montserrat Medium"/>
                        </a:rPr>
                        <a:t>Video call</a:t>
                      </a:r>
                      <a:endParaRPr sz="2800">
                        <a:solidFill>
                          <a:srgbClr val="434343"/>
                        </a:solidFill>
                        <a:latin typeface="Montserrat Medium"/>
                        <a:ea typeface="Montserrat Medium"/>
                        <a:cs typeface="Montserrat Medium"/>
                        <a:sym typeface="Montserrat Medium"/>
                      </a:endParaRPr>
                    </a:p>
                  </a:txBody>
                  <a:tcPr marT="91425" marB="91425" marR="91425" marL="91425"/>
                </a:tc>
              </a:tr>
              <a:tr h="461900">
                <a:tc>
                  <a:txBody>
                    <a:bodyPr/>
                    <a:lstStyle/>
                    <a:p>
                      <a:pPr indent="0" lvl="0" marL="0" rtl="0" algn="l">
                        <a:spcBef>
                          <a:spcPts val="0"/>
                        </a:spcBef>
                        <a:spcAft>
                          <a:spcPts val="0"/>
                        </a:spcAft>
                        <a:buNone/>
                      </a:pPr>
                      <a:r>
                        <a:rPr lang="en-GB" sz="2800">
                          <a:solidFill>
                            <a:srgbClr val="434343"/>
                          </a:solidFill>
                          <a:latin typeface="Montserrat Medium"/>
                          <a:ea typeface="Montserrat Medium"/>
                          <a:cs typeface="Montserrat Medium"/>
                          <a:sym typeface="Montserrat Medium"/>
                        </a:rPr>
                        <a:t>WhatsApp</a:t>
                      </a:r>
                      <a:endParaRPr sz="2800">
                        <a:solidFill>
                          <a:srgbClr val="434343"/>
                        </a:solidFill>
                        <a:latin typeface="Montserrat Medium"/>
                        <a:ea typeface="Montserrat Medium"/>
                        <a:cs typeface="Montserrat Medium"/>
                        <a:sym typeface="Montserrat Medium"/>
                      </a:endParaRPr>
                    </a:p>
                  </a:txBody>
                  <a:tcPr marT="91425" marB="91425" marR="91425" marL="91425"/>
                </a:tc>
              </a:tr>
              <a:tr h="461900">
                <a:tc>
                  <a:txBody>
                    <a:bodyPr/>
                    <a:lstStyle/>
                    <a:p>
                      <a:pPr indent="0" lvl="0" marL="0" rtl="0" algn="l">
                        <a:spcBef>
                          <a:spcPts val="0"/>
                        </a:spcBef>
                        <a:spcAft>
                          <a:spcPts val="0"/>
                        </a:spcAft>
                        <a:buNone/>
                      </a:pPr>
                      <a:r>
                        <a:rPr lang="en-GB" sz="2800">
                          <a:solidFill>
                            <a:srgbClr val="434343"/>
                          </a:solidFill>
                          <a:latin typeface="Montserrat Medium"/>
                          <a:ea typeface="Montserrat Medium"/>
                          <a:cs typeface="Montserrat Medium"/>
                          <a:sym typeface="Montserrat Medium"/>
                        </a:rPr>
                        <a:t>Blog post</a:t>
                      </a:r>
                      <a:endParaRPr sz="2800">
                        <a:solidFill>
                          <a:srgbClr val="434343"/>
                        </a:solidFill>
                        <a:latin typeface="Montserrat Medium"/>
                        <a:ea typeface="Montserrat Medium"/>
                        <a:cs typeface="Montserrat Medium"/>
                        <a:sym typeface="Montserrat Medium"/>
                      </a:endParaRPr>
                    </a:p>
                  </a:txBody>
                  <a:tcPr marT="91425" marB="91425" marR="91425" marL="91425"/>
                </a:tc>
              </a:tr>
              <a:tr h="461900">
                <a:tc>
                  <a:txBody>
                    <a:bodyPr/>
                    <a:lstStyle/>
                    <a:p>
                      <a:pPr indent="0" lvl="0" marL="0" rtl="0" algn="l">
                        <a:spcBef>
                          <a:spcPts val="0"/>
                        </a:spcBef>
                        <a:spcAft>
                          <a:spcPts val="0"/>
                        </a:spcAft>
                        <a:buNone/>
                      </a:pPr>
                      <a:r>
                        <a:rPr lang="en-GB" sz="2800">
                          <a:solidFill>
                            <a:srgbClr val="434343"/>
                          </a:solidFill>
                          <a:latin typeface="Montserrat Medium"/>
                          <a:ea typeface="Montserrat Medium"/>
                          <a:cs typeface="Montserrat Medium"/>
                          <a:sym typeface="Montserrat Medium"/>
                        </a:rPr>
                        <a:t>YouTube video</a:t>
                      </a:r>
                      <a:endParaRPr sz="2800">
                        <a:solidFill>
                          <a:srgbClr val="434343"/>
                        </a:solidFill>
                        <a:latin typeface="Montserrat Medium"/>
                        <a:ea typeface="Montserrat Medium"/>
                        <a:cs typeface="Montserrat Medium"/>
                        <a:sym typeface="Montserrat Medium"/>
                      </a:endParaRPr>
                    </a:p>
                  </a:txBody>
                  <a:tcPr marT="91425" marB="91425" marR="91425" marL="91425"/>
                </a:tc>
              </a:tr>
              <a:tr h="461900">
                <a:tc>
                  <a:txBody>
                    <a:bodyPr/>
                    <a:lstStyle/>
                    <a:p>
                      <a:pPr indent="0" lvl="0" marL="0" rtl="0" algn="l">
                        <a:spcBef>
                          <a:spcPts val="0"/>
                        </a:spcBef>
                        <a:spcAft>
                          <a:spcPts val="0"/>
                        </a:spcAft>
                        <a:buNone/>
                      </a:pPr>
                      <a:r>
                        <a:rPr lang="en-GB" sz="2800">
                          <a:solidFill>
                            <a:srgbClr val="434343"/>
                          </a:solidFill>
                          <a:latin typeface="Montserrat Medium"/>
                          <a:ea typeface="Montserrat Medium"/>
                          <a:cs typeface="Montserrat Medium"/>
                          <a:sym typeface="Montserrat Medium"/>
                        </a:rPr>
                        <a:t>Twitter</a:t>
                      </a:r>
                      <a:endParaRPr sz="2800">
                        <a:solidFill>
                          <a:srgbClr val="434343"/>
                        </a:solidFill>
                        <a:latin typeface="Montserrat Medium"/>
                        <a:ea typeface="Montserrat Medium"/>
                        <a:cs typeface="Montserrat Medium"/>
                        <a:sym typeface="Montserrat Medium"/>
                      </a:endParaRPr>
                    </a:p>
                  </a:txBody>
                  <a:tcPr marT="91425" marB="91425" marR="91425" marL="91425"/>
                </a:tc>
              </a:tr>
              <a:tr h="461900">
                <a:tc>
                  <a:txBody>
                    <a:bodyPr/>
                    <a:lstStyle/>
                    <a:p>
                      <a:pPr indent="0" lvl="0" marL="0" rtl="0" algn="l">
                        <a:spcBef>
                          <a:spcPts val="0"/>
                        </a:spcBef>
                        <a:spcAft>
                          <a:spcPts val="0"/>
                        </a:spcAft>
                        <a:buNone/>
                      </a:pPr>
                      <a:r>
                        <a:rPr lang="en-GB" sz="2800">
                          <a:solidFill>
                            <a:srgbClr val="434343"/>
                          </a:solidFill>
                          <a:latin typeface="Montserrat Medium"/>
                          <a:ea typeface="Montserrat Medium"/>
                          <a:cs typeface="Montserrat Medium"/>
                          <a:sym typeface="Montserrat Medium"/>
                        </a:rPr>
                        <a:t>BBC Newsround</a:t>
                      </a:r>
                      <a:endParaRPr sz="2800">
                        <a:solidFill>
                          <a:srgbClr val="434343"/>
                        </a:solidFill>
                        <a:latin typeface="Montserrat Medium"/>
                        <a:ea typeface="Montserrat Medium"/>
                        <a:cs typeface="Montserrat Medium"/>
                        <a:sym typeface="Montserrat Medium"/>
                      </a:endParaRPr>
                    </a:p>
                  </a:txBody>
                  <a:tcPr marT="91425" marB="91425" marR="91425" marL="91425"/>
                </a:tc>
              </a:tr>
            </a:tbl>
          </a:graphicData>
        </a:graphic>
      </p:graphicFrame>
      <p:graphicFrame>
        <p:nvGraphicFramePr>
          <p:cNvPr id="229" name="Google Shape;229;p30"/>
          <p:cNvGraphicFramePr/>
          <p:nvPr/>
        </p:nvGraphicFramePr>
        <p:xfrm>
          <a:off x="2102013" y="3672275"/>
          <a:ext cx="3000000" cy="3000000"/>
        </p:xfrm>
        <a:graphic>
          <a:graphicData uri="http://schemas.openxmlformats.org/drawingml/2006/table">
            <a:tbl>
              <a:tblPr>
                <a:noFill/>
                <a:tableStyleId>{DCABED93-9831-43FF-918A-DD7E43D2051D}</a:tableStyleId>
              </a:tblPr>
              <a:tblGrid>
                <a:gridCol w="5445575"/>
              </a:tblGrid>
              <a:tr h="496800">
                <a:tc>
                  <a:txBody>
                    <a:bodyPr/>
                    <a:lstStyle/>
                    <a:p>
                      <a:pPr indent="0" lvl="0" marL="0" rtl="0" algn="l">
                        <a:spcBef>
                          <a:spcPts val="0"/>
                        </a:spcBef>
                        <a:spcAft>
                          <a:spcPts val="0"/>
                        </a:spcAft>
                        <a:buNone/>
                      </a:pPr>
                      <a:r>
                        <a:rPr b="1" lang="en-GB" sz="2800">
                          <a:latin typeface="Montserrat"/>
                          <a:ea typeface="Montserrat"/>
                          <a:cs typeface="Montserrat"/>
                          <a:sym typeface="Montserrat"/>
                        </a:rPr>
                        <a:t>Criteria</a:t>
                      </a:r>
                      <a:endParaRPr b="1" sz="2800">
                        <a:latin typeface="Montserrat"/>
                        <a:ea typeface="Montserrat"/>
                        <a:cs typeface="Montserrat"/>
                        <a:sym typeface="Montserrat"/>
                      </a:endParaRPr>
                    </a:p>
                  </a:txBody>
                  <a:tcPr marT="91425" marB="91425" marR="91425" marL="91425"/>
                </a:tc>
              </a:tr>
              <a:tr h="44175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Public or private?</a:t>
                      </a:r>
                      <a:endParaRPr sz="2800">
                        <a:latin typeface="Montserrat Medium"/>
                        <a:ea typeface="Montserrat Medium"/>
                        <a:cs typeface="Montserrat Medium"/>
                        <a:sym typeface="Montserrat Medium"/>
                      </a:endParaRPr>
                    </a:p>
                  </a:txBody>
                  <a:tcPr marT="91425" marB="91425" marR="91425" marL="91425"/>
                </a:tc>
              </a:tr>
              <a:tr h="44175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Should it be shared?</a:t>
                      </a:r>
                      <a:endParaRPr sz="2800">
                        <a:latin typeface="Montserrat Medium"/>
                        <a:ea typeface="Montserrat Medium"/>
                        <a:cs typeface="Montserrat Medium"/>
                        <a:sym typeface="Montserrat Medium"/>
                      </a:endParaRPr>
                    </a:p>
                  </a:txBody>
                  <a:tcPr marT="91425" marB="91425" marR="91425" marL="91425"/>
                </a:tc>
              </a:tr>
              <a:tr h="44175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One-to-one or one-to-many?</a:t>
                      </a:r>
                      <a:endParaRPr sz="2800">
                        <a:latin typeface="Montserrat Medium"/>
                        <a:ea typeface="Montserrat Medium"/>
                        <a:cs typeface="Montserrat Medium"/>
                        <a:sym typeface="Montserrat Medium"/>
                      </a:endParaRPr>
                    </a:p>
                  </a:txBody>
                  <a:tcPr marT="91425" marB="91425" marR="91425" marL="91425"/>
                </a:tc>
              </a:tr>
              <a:tr h="44175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One-way or two-way?</a:t>
                      </a:r>
                      <a:endParaRPr sz="2800">
                        <a:latin typeface="Montserrat Medium"/>
                        <a:ea typeface="Montserrat Medium"/>
                        <a:cs typeface="Montserrat Medium"/>
                        <a:sym typeface="Montserrat Medium"/>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35" name="Google Shape;235;p3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How can we communicate?</a:t>
            </a:r>
            <a:endParaRPr>
              <a:solidFill>
                <a:schemeClr val="dk2"/>
              </a:solidFill>
            </a:endParaRPr>
          </a:p>
        </p:txBody>
      </p:sp>
      <p:sp>
        <p:nvSpPr>
          <p:cNvPr id="236" name="Google Shape;236;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37" name="Google Shape;237;p31"/>
          <p:cNvGraphicFramePr/>
          <p:nvPr/>
        </p:nvGraphicFramePr>
        <p:xfrm>
          <a:off x="799475" y="2032475"/>
          <a:ext cx="3000000" cy="3000000"/>
        </p:xfrm>
        <a:graphic>
          <a:graphicData uri="http://schemas.openxmlformats.org/drawingml/2006/table">
            <a:tbl>
              <a:tblPr>
                <a:noFill/>
                <a:tableStyleId>{DCABED93-9831-43FF-918A-DD7E43D2051D}</a:tableStyleId>
              </a:tblPr>
              <a:tblGrid>
                <a:gridCol w="6794650"/>
                <a:gridCol w="3153775"/>
                <a:gridCol w="3319925"/>
              </a:tblGrid>
              <a:tr h="749175">
                <a:tc>
                  <a:txBody>
                    <a:bodyPr/>
                    <a:lstStyle/>
                    <a:p>
                      <a:pPr indent="0" lvl="0" marL="0" rtl="0" algn="l">
                        <a:spcBef>
                          <a:spcPts val="0"/>
                        </a:spcBef>
                        <a:spcAft>
                          <a:spcPts val="0"/>
                        </a:spcAft>
                        <a:buNone/>
                      </a:pPr>
                      <a:r>
                        <a:rPr b="1" lang="en-GB" sz="2800">
                          <a:latin typeface="Montserrat"/>
                          <a:ea typeface="Montserrat"/>
                          <a:cs typeface="Montserrat"/>
                          <a:sym typeface="Montserrat"/>
                        </a:rPr>
                        <a:t>Scenario</a:t>
                      </a:r>
                      <a:endParaRPr b="1"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800">
                          <a:latin typeface="Montserrat"/>
                          <a:ea typeface="Montserrat"/>
                          <a:cs typeface="Montserrat"/>
                          <a:sym typeface="Montserrat"/>
                        </a:rPr>
                        <a:t>Criteria</a:t>
                      </a:r>
                      <a:endParaRPr b="1"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800">
                          <a:latin typeface="Montserrat"/>
                          <a:ea typeface="Montserrat"/>
                          <a:cs typeface="Montserrat"/>
                          <a:sym typeface="Montserrat"/>
                        </a:rPr>
                        <a:t>Method  of communication</a:t>
                      </a:r>
                      <a:endParaRPr b="1" sz="2800">
                        <a:latin typeface="Montserrat"/>
                        <a:ea typeface="Montserrat"/>
                        <a:cs typeface="Montserrat"/>
                        <a:sym typeface="Montserrat"/>
                      </a:endParaRPr>
                    </a:p>
                  </a:txBody>
                  <a:tcPr marT="91425" marB="91425" marR="91425" marL="91425"/>
                </a:tc>
              </a:tr>
              <a:tr h="10579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1. </a:t>
                      </a:r>
                      <a:r>
                        <a:rPr lang="en-GB" sz="2800">
                          <a:solidFill>
                            <a:schemeClr val="dk2"/>
                          </a:solidFill>
                          <a:latin typeface="Montserrat"/>
                          <a:ea typeface="Montserrat"/>
                          <a:cs typeface="Montserrat"/>
                          <a:sym typeface="Montserrat"/>
                        </a:rPr>
                        <a:t>Make arrangements to meet friends</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Private, Shared, One-to-many, Two-way</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SMS, WhatsApp, Video call</a:t>
                      </a:r>
                      <a:endParaRPr sz="2800">
                        <a:latin typeface="Montserrat"/>
                        <a:ea typeface="Montserrat"/>
                        <a:cs typeface="Montserrat"/>
                        <a:sym typeface="Montserrat"/>
                      </a:endParaRPr>
                    </a:p>
                  </a:txBody>
                  <a:tcPr marT="91425" marB="91425" marR="91425" marL="91425"/>
                </a:tc>
              </a:tr>
              <a:tr h="7491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2. </a:t>
                      </a:r>
                      <a:r>
                        <a:rPr lang="en-GB" sz="2800">
                          <a:solidFill>
                            <a:schemeClr val="dk2"/>
                          </a:solidFill>
                          <a:latin typeface="Montserrat"/>
                          <a:ea typeface="Montserrat"/>
                          <a:cs typeface="Montserrat"/>
                          <a:sym typeface="Montserrat"/>
                        </a:rPr>
                        <a:t>Share pictures of a family holiday or special occasion</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r h="440450">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3. </a:t>
                      </a:r>
                      <a:r>
                        <a:rPr lang="en-GB" sz="2800">
                          <a:solidFill>
                            <a:schemeClr val="dk2"/>
                          </a:solidFill>
                          <a:latin typeface="Montserrat"/>
                          <a:ea typeface="Montserrat"/>
                          <a:cs typeface="Montserrat"/>
                          <a:sym typeface="Montserrat"/>
                        </a:rPr>
                        <a:t>Wish someone a happy birthday</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r h="7491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4. </a:t>
                      </a:r>
                      <a:r>
                        <a:rPr lang="en-GB" sz="2800">
                          <a:solidFill>
                            <a:schemeClr val="dk2"/>
                          </a:solidFill>
                          <a:latin typeface="Montserrat"/>
                          <a:ea typeface="Montserrat"/>
                          <a:cs typeface="Montserrat"/>
                          <a:sym typeface="Montserrat"/>
                        </a:rPr>
                        <a:t>Talk to a friend or relative in another country</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r h="7491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5. </a:t>
                      </a:r>
                      <a:r>
                        <a:rPr lang="en-GB" sz="2800">
                          <a:solidFill>
                            <a:schemeClr val="dk2"/>
                          </a:solidFill>
                          <a:latin typeface="Montserrat"/>
                          <a:ea typeface="Montserrat"/>
                          <a:cs typeface="Montserrat"/>
                          <a:sym typeface="Montserrat"/>
                        </a:rPr>
                        <a:t>Advertise a school event (e.g. a play or disco)</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r h="7491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6. </a:t>
                      </a:r>
                      <a:r>
                        <a:rPr lang="en-GB" sz="2800">
                          <a:solidFill>
                            <a:schemeClr val="dk2"/>
                          </a:solidFill>
                          <a:latin typeface="Montserrat"/>
                          <a:ea typeface="Montserrat"/>
                          <a:cs typeface="Montserrat"/>
                          <a:sym typeface="Montserrat"/>
                        </a:rPr>
                        <a:t>Publish a story that you have written</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43" name="Google Shape;243;p32"/>
          <p:cNvSpPr txBox="1"/>
          <p:nvPr>
            <p:ph type="title"/>
          </p:nvPr>
        </p:nvSpPr>
        <p:spPr>
          <a:xfrm>
            <a:off x="917950" y="890050"/>
            <a:ext cx="14658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Important things to consider when choosing how to communicate</a:t>
            </a:r>
            <a:endParaRPr>
              <a:solidFill>
                <a:schemeClr val="dk2"/>
              </a:solidFill>
            </a:endParaRPr>
          </a:p>
        </p:txBody>
      </p:sp>
      <p:sp>
        <p:nvSpPr>
          <p:cNvPr id="244" name="Google Shape;244;p32"/>
          <p:cNvSpPr txBox="1"/>
          <p:nvPr>
            <p:ph idx="1" type="body"/>
          </p:nvPr>
        </p:nvSpPr>
        <p:spPr>
          <a:xfrm>
            <a:off x="917950" y="2519050"/>
            <a:ext cx="14076300" cy="63195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lang="en-GB" sz="3000">
                <a:solidFill>
                  <a:srgbClr val="434343"/>
                </a:solidFill>
              </a:rPr>
              <a:t>Think about the three most important things that you should consider when choosing how to communicate using the internet? (examples of words to use: privacy, sharing, method of communication, One-to-one etc)</a:t>
            </a:r>
            <a:endParaRPr sz="3000">
              <a:solidFill>
                <a:srgbClr val="434343"/>
              </a:solidFill>
            </a:endParaRPr>
          </a:p>
          <a:p>
            <a:pPr indent="0" lvl="0" marL="0" rtl="0" algn="l">
              <a:lnSpc>
                <a:spcPct val="200000"/>
              </a:lnSpc>
              <a:spcBef>
                <a:spcPts val="1600"/>
              </a:spcBef>
              <a:spcAft>
                <a:spcPts val="0"/>
              </a:spcAft>
              <a:buNone/>
            </a:pPr>
            <a:r>
              <a:rPr lang="en-GB" sz="3500">
                <a:solidFill>
                  <a:srgbClr val="434343"/>
                </a:solidFill>
              </a:rPr>
              <a:t>1.</a:t>
            </a:r>
            <a:endParaRPr sz="3500">
              <a:solidFill>
                <a:srgbClr val="434343"/>
              </a:solidFill>
            </a:endParaRPr>
          </a:p>
          <a:p>
            <a:pPr indent="0" lvl="0" marL="0" rtl="0" algn="l">
              <a:lnSpc>
                <a:spcPct val="200000"/>
              </a:lnSpc>
              <a:spcBef>
                <a:spcPts val="1600"/>
              </a:spcBef>
              <a:spcAft>
                <a:spcPts val="0"/>
              </a:spcAft>
              <a:buNone/>
            </a:pPr>
            <a:r>
              <a:rPr lang="en-GB" sz="3500">
                <a:solidFill>
                  <a:srgbClr val="434343"/>
                </a:solidFill>
              </a:rPr>
              <a:t>2.</a:t>
            </a:r>
            <a:endParaRPr sz="3500">
              <a:solidFill>
                <a:srgbClr val="434343"/>
              </a:solidFill>
            </a:endParaRPr>
          </a:p>
          <a:p>
            <a:pPr indent="0" lvl="0" marL="0" rtl="0" algn="l">
              <a:lnSpc>
                <a:spcPct val="200000"/>
              </a:lnSpc>
              <a:spcBef>
                <a:spcPts val="1600"/>
              </a:spcBef>
              <a:spcAft>
                <a:spcPts val="0"/>
              </a:spcAft>
              <a:buNone/>
            </a:pPr>
            <a:r>
              <a:rPr lang="en-GB" sz="3500">
                <a:solidFill>
                  <a:srgbClr val="434343"/>
                </a:solidFill>
              </a:rPr>
              <a:t>3.</a:t>
            </a:r>
            <a:endParaRPr sz="3500">
              <a:solidFill>
                <a:srgbClr val="434343"/>
              </a:solidFill>
            </a:endParaRPr>
          </a:p>
          <a:p>
            <a:pPr indent="0" lvl="0" marL="0" rtl="0" algn="l">
              <a:lnSpc>
                <a:spcPct val="115000"/>
              </a:lnSpc>
              <a:spcBef>
                <a:spcPts val="1600"/>
              </a:spcBef>
              <a:spcAft>
                <a:spcPts val="0"/>
              </a:spcAft>
              <a:buNone/>
            </a:pPr>
            <a:r>
              <a:t/>
            </a:r>
            <a:endParaRPr sz="3500">
              <a:solidFill>
                <a:srgbClr val="434343"/>
              </a:solidFill>
            </a:endParaRPr>
          </a:p>
          <a:p>
            <a:pPr indent="0" lvl="0" marL="0" rtl="0" algn="l">
              <a:spcBef>
                <a:spcPts val="0"/>
              </a:spcBef>
              <a:spcAft>
                <a:spcPts val="2000"/>
              </a:spcAft>
              <a:buNone/>
            </a:pPr>
            <a:r>
              <a:t/>
            </a:r>
            <a:endParaRPr sz="3500">
              <a:solidFill>
                <a:srgbClr val="434343"/>
              </a:solidFill>
            </a:endParaRPr>
          </a:p>
        </p:txBody>
      </p:sp>
      <p:sp>
        <p:nvSpPr>
          <p:cNvPr id="245" name="Google Shape;245;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Methods of internet communication</a:t>
            </a:r>
            <a:endParaRPr>
              <a:solidFill>
                <a:schemeClr val="dk2"/>
              </a:solidFill>
            </a:endParaRPr>
          </a:p>
        </p:txBody>
      </p:sp>
      <p:sp>
        <p:nvSpPr>
          <p:cNvPr id="114" name="Google Shape;114;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15" name="Google Shape;115;p20"/>
          <p:cNvSpPr txBox="1"/>
          <p:nvPr>
            <p:ph idx="1" type="body"/>
          </p:nvPr>
        </p:nvSpPr>
        <p:spPr>
          <a:xfrm>
            <a:off x="917950" y="2519050"/>
            <a:ext cx="144015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After reading through each type of communication on the video, c</a:t>
            </a:r>
            <a:r>
              <a:rPr lang="en-GB" sz="3000"/>
              <a:t>omplete the table on the next slide. The example is SMS. </a:t>
            </a:r>
            <a:r>
              <a:rPr lang="en-GB" sz="3000"/>
              <a:t> You will start with Email.</a:t>
            </a:r>
            <a:endParaRPr sz="3000"/>
          </a:p>
          <a:p>
            <a:pPr indent="0" lvl="0" marL="0" rtl="0" algn="l">
              <a:spcBef>
                <a:spcPts val="2000"/>
              </a:spcBef>
              <a:spcAft>
                <a:spcPts val="2000"/>
              </a:spcAft>
              <a:buNone/>
            </a:pPr>
            <a:r>
              <a:rPr lang="en-GB" sz="3000"/>
              <a:t>There is content to read for each type of communication on the slides following the table to help you.</a:t>
            </a:r>
            <a:endParaRPr sz="3000"/>
          </a:p>
        </p:txBody>
      </p:sp>
      <p:graphicFrame>
        <p:nvGraphicFramePr>
          <p:cNvPr id="116" name="Google Shape;116;p20"/>
          <p:cNvGraphicFramePr/>
          <p:nvPr/>
        </p:nvGraphicFramePr>
        <p:xfrm>
          <a:off x="1026563" y="6281375"/>
          <a:ext cx="3000000" cy="3000000"/>
        </p:xfrm>
        <a:graphic>
          <a:graphicData uri="http://schemas.openxmlformats.org/drawingml/2006/table">
            <a:tbl>
              <a:tblPr>
                <a:noFill/>
                <a:tableStyleId>{DCABED93-9831-43FF-918A-DD7E43D2051D}</a:tableStyleId>
              </a:tblPr>
              <a:tblGrid>
                <a:gridCol w="2845275"/>
                <a:gridCol w="1736625"/>
                <a:gridCol w="1633500"/>
                <a:gridCol w="2587450"/>
                <a:gridCol w="1813950"/>
                <a:gridCol w="2252275"/>
                <a:gridCol w="1633525"/>
              </a:tblGrid>
              <a:tr h="760175">
                <a:tc>
                  <a:txBody>
                    <a:bodyPr/>
                    <a:lstStyle/>
                    <a:p>
                      <a:pPr indent="0" lvl="0" marL="0" rtl="0" algn="l">
                        <a:spcBef>
                          <a:spcPts val="0"/>
                        </a:spcBef>
                        <a:spcAft>
                          <a:spcPts val="0"/>
                        </a:spcAft>
                        <a:buNone/>
                      </a:pPr>
                      <a:r>
                        <a:rPr b="1" lang="en-GB" sz="2400">
                          <a:latin typeface="Montserrat"/>
                          <a:ea typeface="Montserrat"/>
                          <a:cs typeface="Montserrat"/>
                          <a:sym typeface="Montserrat"/>
                        </a:rPr>
                        <a:t>Type</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Public or private</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What is shared</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One-to-one or one-to-many</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Are there adverts?</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One-way or two-way?</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Age limit</a:t>
                      </a:r>
                      <a:endParaRPr b="1" sz="2400">
                        <a:latin typeface="Montserrat"/>
                        <a:ea typeface="Montserrat"/>
                        <a:cs typeface="Montserrat"/>
                        <a:sym typeface="Montserrat"/>
                      </a:endParaRPr>
                    </a:p>
                  </a:txBody>
                  <a:tcPr marT="91425" marB="91425" marR="91425" marL="91425"/>
                </a:tc>
              </a:tr>
              <a:tr h="638325">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SMS</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Private</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Text</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One-one</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No</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Two-way</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No</a:t>
                      </a:r>
                      <a:endParaRPr sz="2400">
                        <a:latin typeface="Montserrat Medium"/>
                        <a:ea typeface="Montserrat Medium"/>
                        <a:cs typeface="Montserrat Medium"/>
                        <a:sym typeface="Montserrat Medium"/>
                      </a:endParaRPr>
                    </a:p>
                  </a:txBody>
                  <a:tcPr marT="91425" marB="91425" marR="91425" marL="91425"/>
                </a:tc>
              </a:tr>
              <a:tr h="638325">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Email</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Methods of internet communication</a:t>
            </a:r>
            <a:endParaRPr>
              <a:solidFill>
                <a:schemeClr val="dk2"/>
              </a:solidFill>
            </a:endParaRPr>
          </a:p>
        </p:txBody>
      </p:sp>
      <p:sp>
        <p:nvSpPr>
          <p:cNvPr id="122" name="Google Shape;12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123" name="Google Shape;123;p21"/>
          <p:cNvGraphicFramePr/>
          <p:nvPr/>
        </p:nvGraphicFramePr>
        <p:xfrm>
          <a:off x="1095038" y="2823850"/>
          <a:ext cx="3000000" cy="3000000"/>
        </p:xfrm>
        <a:graphic>
          <a:graphicData uri="http://schemas.openxmlformats.org/drawingml/2006/table">
            <a:tbl>
              <a:tblPr>
                <a:noFill/>
                <a:tableStyleId>{DCABED93-9831-43FF-918A-DD7E43D2051D}</a:tableStyleId>
              </a:tblPr>
              <a:tblGrid>
                <a:gridCol w="2845275"/>
                <a:gridCol w="1736625"/>
                <a:gridCol w="1633500"/>
                <a:gridCol w="2587450"/>
                <a:gridCol w="1813950"/>
                <a:gridCol w="2252275"/>
                <a:gridCol w="1633525"/>
              </a:tblGrid>
              <a:tr h="760175">
                <a:tc>
                  <a:txBody>
                    <a:bodyPr/>
                    <a:lstStyle/>
                    <a:p>
                      <a:pPr indent="0" lvl="0" marL="0" rtl="0" algn="l">
                        <a:spcBef>
                          <a:spcPts val="0"/>
                        </a:spcBef>
                        <a:spcAft>
                          <a:spcPts val="0"/>
                        </a:spcAft>
                        <a:buNone/>
                      </a:pPr>
                      <a:r>
                        <a:rPr b="1" lang="en-GB" sz="2400">
                          <a:latin typeface="Montserrat"/>
                          <a:ea typeface="Montserrat"/>
                          <a:cs typeface="Montserrat"/>
                          <a:sym typeface="Montserrat"/>
                        </a:rPr>
                        <a:t>Type</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Public or private</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What is shared?</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One-to-one or one-to-many</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Are there adverts?</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One-way or two-way?</a:t>
                      </a:r>
                      <a:endParaRPr b="1" sz="24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2400">
                          <a:latin typeface="Montserrat"/>
                          <a:ea typeface="Montserrat"/>
                          <a:cs typeface="Montserrat"/>
                          <a:sym typeface="Montserrat"/>
                        </a:rPr>
                        <a:t>Age limit</a:t>
                      </a:r>
                      <a:endParaRPr b="1" sz="2400">
                        <a:latin typeface="Montserrat"/>
                        <a:ea typeface="Montserrat"/>
                        <a:cs typeface="Montserrat"/>
                        <a:sym typeface="Montserrat"/>
                      </a:endParaRPr>
                    </a:p>
                  </a:txBody>
                  <a:tcPr marT="91425" marB="91425" marR="91425" marL="91425"/>
                </a:tc>
              </a:tr>
              <a:tr h="638325">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SMS</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Private</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Text</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One-one</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No</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Two-way</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No</a:t>
                      </a:r>
                      <a:endParaRPr sz="2400">
                        <a:latin typeface="Montserrat Medium"/>
                        <a:ea typeface="Montserrat Medium"/>
                        <a:cs typeface="Montserrat Medium"/>
                        <a:sym typeface="Montserrat Medium"/>
                      </a:endParaRPr>
                    </a:p>
                  </a:txBody>
                  <a:tcPr marT="91425" marB="91425" marR="91425" marL="91425"/>
                </a:tc>
              </a:tr>
              <a:tr h="638325">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Email</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r>
              <a:tr h="638325">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Video call</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r>
              <a:tr h="638325">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WhatsApp</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r>
              <a:tr h="663825">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Blog post</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r>
              <a:tr h="684350">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YouTube video</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r>
              <a:tr h="638325">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Twitter</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r>
              <a:tr h="684350">
                <a:tc>
                  <a:txBody>
                    <a:bodyPr/>
                    <a:lstStyle/>
                    <a:p>
                      <a:pPr indent="0" lvl="0" marL="0" rtl="0" algn="l">
                        <a:spcBef>
                          <a:spcPts val="0"/>
                        </a:spcBef>
                        <a:spcAft>
                          <a:spcPts val="0"/>
                        </a:spcAft>
                        <a:buNone/>
                      </a:pPr>
                      <a:r>
                        <a:rPr lang="en-GB" sz="2400">
                          <a:latin typeface="Montserrat Medium"/>
                          <a:ea typeface="Montserrat Medium"/>
                          <a:cs typeface="Montserrat Medium"/>
                          <a:sym typeface="Montserrat Medium"/>
                        </a:rPr>
                        <a:t>BBC Newsround</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t/>
                      </a:r>
                      <a:endParaRPr sz="2400">
                        <a:latin typeface="Montserrat Medium"/>
                        <a:ea typeface="Montserrat Medium"/>
                        <a:cs typeface="Montserrat Medium"/>
                        <a:sym typeface="Montserrat Medium"/>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9" name="Google Shape;129;p2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Methods of internet communication</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30" name="Google Shape;130;p22"/>
          <p:cNvSpPr txBox="1"/>
          <p:nvPr>
            <p:ph idx="1" type="body"/>
          </p:nvPr>
        </p:nvSpPr>
        <p:spPr>
          <a:xfrm>
            <a:off x="936800" y="2658450"/>
            <a:ext cx="12792600" cy="60015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b="1" lang="en-GB" sz="3000"/>
              <a:t>SMS</a:t>
            </a:r>
            <a:r>
              <a:rPr lang="en-GB" sz="3000"/>
              <a:t> is short for ‘Short Message Service’ and is more commonly known as ‘text messaging’. SMS messages are sent from one mobile phone to another and are only visible to the sender or recipient. They can include text, emojis, or images. Some mobile phone users have to pay for each SMS that they send, though many mobile phone contracts now feature unlimited free texts. Messages are sent through mobile networks.</a:t>
            </a:r>
            <a:endParaRPr sz="3000"/>
          </a:p>
          <a:p>
            <a:pPr indent="0" lvl="0" marL="0" rtl="0" algn="l">
              <a:spcBef>
                <a:spcPts val="2000"/>
              </a:spcBef>
              <a:spcAft>
                <a:spcPts val="2000"/>
              </a:spcAft>
              <a:buNone/>
            </a:pPr>
            <a:r>
              <a:t/>
            </a:r>
            <a:endParaRPr sz="3000"/>
          </a:p>
        </p:txBody>
      </p:sp>
      <p:sp>
        <p:nvSpPr>
          <p:cNvPr id="131" name="Google Shape;131;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2" name="Google Shape;132;p22"/>
          <p:cNvSpPr txBox="1"/>
          <p:nvPr>
            <p:ph idx="1" type="body"/>
          </p:nvPr>
        </p:nvSpPr>
        <p:spPr>
          <a:xfrm>
            <a:off x="936800" y="8383400"/>
            <a:ext cx="12792600" cy="9102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2000"/>
              </a:spcAft>
              <a:buNone/>
            </a:pPr>
            <a:r>
              <a:rPr lang="en-GB" sz="3000"/>
              <a:t>Now complete the SMS section of your downloadable resource for Task 1.</a:t>
            </a:r>
            <a:endParaRPr sz="3000"/>
          </a:p>
        </p:txBody>
      </p:sp>
      <p:grpSp>
        <p:nvGrpSpPr>
          <p:cNvPr id="133" name="Google Shape;133;p22"/>
          <p:cNvGrpSpPr/>
          <p:nvPr/>
        </p:nvGrpSpPr>
        <p:grpSpPr>
          <a:xfrm>
            <a:off x="13926032" y="6863194"/>
            <a:ext cx="1258305" cy="1975297"/>
            <a:chOff x="3258050" y="2365375"/>
            <a:chExt cx="1121284" cy="1975297"/>
          </a:xfrm>
        </p:grpSpPr>
        <p:pic>
          <p:nvPicPr>
            <p:cNvPr id="134" name="Google Shape;134;p22"/>
            <p:cNvPicPr preferRelativeResize="0"/>
            <p:nvPr/>
          </p:nvPicPr>
          <p:blipFill>
            <a:blip r:embed="rId3">
              <a:alphaModFix/>
            </a:blip>
            <a:stretch>
              <a:fillRect/>
            </a:stretch>
          </p:blipFill>
          <p:spPr>
            <a:xfrm>
              <a:off x="3271500" y="2365375"/>
              <a:ext cx="1094400" cy="1421676"/>
            </a:xfrm>
            <a:prstGeom prst="rect">
              <a:avLst/>
            </a:prstGeom>
            <a:noFill/>
            <a:ln>
              <a:noFill/>
            </a:ln>
          </p:spPr>
        </p:pic>
        <p:pic>
          <p:nvPicPr>
            <p:cNvPr descr="A picture containing table&#10;&#10;Description automatically generated" id="135" name="Google Shape;135;p22"/>
            <p:cNvPicPr preferRelativeResize="0"/>
            <p:nvPr/>
          </p:nvPicPr>
          <p:blipFill rotWithShape="1">
            <a:blip r:embed="rId4">
              <a:alphaModFix/>
            </a:blip>
            <a:srcRect b="-1926" l="0" r="0" t="71153"/>
            <a:stretch/>
          </p:blipFill>
          <p:spPr>
            <a:xfrm>
              <a:off x="3258050" y="3710986"/>
              <a:ext cx="1121284" cy="629686"/>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41" name="Google Shape;141;p2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Methods of internet communication</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42" name="Google Shape;142;p23"/>
          <p:cNvSpPr txBox="1"/>
          <p:nvPr>
            <p:ph idx="1" type="body"/>
          </p:nvPr>
        </p:nvSpPr>
        <p:spPr>
          <a:xfrm>
            <a:off x="936800" y="2714750"/>
            <a:ext cx="12792600" cy="60015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b="1" lang="en-GB" sz="3000"/>
              <a:t>Email </a:t>
            </a:r>
            <a:r>
              <a:rPr lang="en-GB" sz="3000"/>
              <a:t>(short for ‘electronic mail’) was invented in the 1960s, but was not widely used until the growth of the internet in the 1990s. It enables messages and files to be sent to one or more people. Depending on your age, you can sign up for a free email account, although you may see adverts on these services. If you are using a school or work email account, a system administrator will probably have access to your sent and received emails.</a:t>
            </a:r>
            <a:endParaRPr sz="3000"/>
          </a:p>
          <a:p>
            <a:pPr indent="0" lvl="0" marL="0" rtl="0" algn="l">
              <a:lnSpc>
                <a:spcPct val="115000"/>
              </a:lnSpc>
              <a:spcBef>
                <a:spcPts val="0"/>
              </a:spcBef>
              <a:spcAft>
                <a:spcPts val="0"/>
              </a:spcAft>
              <a:buNone/>
            </a:pPr>
            <a:r>
              <a:t/>
            </a:r>
            <a:endParaRPr sz="3400">
              <a:solidFill>
                <a:srgbClr val="000000"/>
              </a:solidFill>
              <a:latin typeface="Montserrat Medium"/>
              <a:ea typeface="Montserrat Medium"/>
              <a:cs typeface="Montserrat Medium"/>
              <a:sym typeface="Montserrat Medium"/>
            </a:endParaRPr>
          </a:p>
          <a:p>
            <a:pPr indent="0" lvl="0" marL="0" rtl="0" algn="l">
              <a:lnSpc>
                <a:spcPct val="138000"/>
              </a:lnSpc>
              <a:spcBef>
                <a:spcPts val="0"/>
              </a:spcBef>
              <a:spcAft>
                <a:spcPts val="0"/>
              </a:spcAft>
              <a:buNone/>
            </a:pPr>
            <a:r>
              <a:t/>
            </a:r>
            <a:endParaRPr b="1" sz="3300"/>
          </a:p>
          <a:p>
            <a:pPr indent="0" lvl="0" marL="0" rtl="0" algn="l">
              <a:spcBef>
                <a:spcPts val="0"/>
              </a:spcBef>
              <a:spcAft>
                <a:spcPts val="0"/>
              </a:spcAft>
              <a:buNone/>
            </a:pPr>
            <a:r>
              <a:t/>
            </a:r>
            <a:endParaRPr sz="3500"/>
          </a:p>
        </p:txBody>
      </p:sp>
      <p:sp>
        <p:nvSpPr>
          <p:cNvPr id="143" name="Google Shape;143;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4" name="Google Shape;144;p23"/>
          <p:cNvSpPr txBox="1"/>
          <p:nvPr>
            <p:ph idx="1" type="body"/>
          </p:nvPr>
        </p:nvSpPr>
        <p:spPr>
          <a:xfrm>
            <a:off x="936800" y="7806050"/>
            <a:ext cx="12792600" cy="9102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lang="en-GB" sz="3000"/>
              <a:t>We’ll go through the rest of the answers at the end of the task. Now complete the Video call section of your downloadable resource for Task 1.</a:t>
            </a:r>
            <a:endParaRPr sz="3000"/>
          </a:p>
        </p:txBody>
      </p:sp>
      <p:grpSp>
        <p:nvGrpSpPr>
          <p:cNvPr id="145" name="Google Shape;145;p23"/>
          <p:cNvGrpSpPr/>
          <p:nvPr/>
        </p:nvGrpSpPr>
        <p:grpSpPr>
          <a:xfrm>
            <a:off x="14119157" y="6259619"/>
            <a:ext cx="1258305" cy="1975297"/>
            <a:chOff x="3258050" y="2365375"/>
            <a:chExt cx="1121284" cy="1975297"/>
          </a:xfrm>
        </p:grpSpPr>
        <p:pic>
          <p:nvPicPr>
            <p:cNvPr id="146" name="Google Shape;146;p23"/>
            <p:cNvPicPr preferRelativeResize="0"/>
            <p:nvPr/>
          </p:nvPicPr>
          <p:blipFill>
            <a:blip r:embed="rId3">
              <a:alphaModFix/>
            </a:blip>
            <a:stretch>
              <a:fillRect/>
            </a:stretch>
          </p:blipFill>
          <p:spPr>
            <a:xfrm>
              <a:off x="3271500" y="2365375"/>
              <a:ext cx="1094400" cy="1421676"/>
            </a:xfrm>
            <a:prstGeom prst="rect">
              <a:avLst/>
            </a:prstGeom>
            <a:noFill/>
            <a:ln>
              <a:noFill/>
            </a:ln>
          </p:spPr>
        </p:pic>
        <p:pic>
          <p:nvPicPr>
            <p:cNvPr descr="A picture containing table&#10;&#10;Description automatically generated" id="147" name="Google Shape;147;p23"/>
            <p:cNvPicPr preferRelativeResize="0"/>
            <p:nvPr/>
          </p:nvPicPr>
          <p:blipFill rotWithShape="1">
            <a:blip r:embed="rId4">
              <a:alphaModFix/>
            </a:blip>
            <a:srcRect b="-1926" l="0" r="0" t="71153"/>
            <a:stretch/>
          </p:blipFill>
          <p:spPr>
            <a:xfrm>
              <a:off x="3258050" y="3710986"/>
              <a:ext cx="1121284" cy="62968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53" name="Google Shape;153;p2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Methods of internet communication</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54" name="Google Shape;154;p24"/>
          <p:cNvSpPr txBox="1"/>
          <p:nvPr>
            <p:ph idx="1" type="body"/>
          </p:nvPr>
        </p:nvSpPr>
        <p:spPr>
          <a:xfrm>
            <a:off x="936800" y="2714750"/>
            <a:ext cx="12792600" cy="60015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b="1" lang="en-GB" sz="3000"/>
              <a:t>Video calling</a:t>
            </a:r>
            <a:r>
              <a:rPr lang="en-GB" sz="3000"/>
              <a:t> dates back as far as the 1930s, when German cities were connected with cables. For it to be available on a wider scale, fast and reliable high-speed communications were needed, and this came with broadband in the early 2000s. Since then, freely available services such as Skype and FaceTime have provided free face-to-face video calling, including video conferencing, where many people can be in the same conversation.</a:t>
            </a:r>
            <a:endParaRPr sz="3000"/>
          </a:p>
          <a:p>
            <a:pPr indent="0" lvl="0" marL="0" rtl="0" algn="l">
              <a:lnSpc>
                <a:spcPct val="115000"/>
              </a:lnSpc>
              <a:spcBef>
                <a:spcPts val="0"/>
              </a:spcBef>
              <a:spcAft>
                <a:spcPts val="0"/>
              </a:spcAft>
              <a:buNone/>
            </a:pPr>
            <a:r>
              <a:t/>
            </a:r>
            <a:endParaRPr sz="3000">
              <a:solidFill>
                <a:srgbClr val="000000"/>
              </a:solidFill>
            </a:endParaRPr>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3000">
              <a:solidFill>
                <a:srgbClr val="000000"/>
              </a:solidFill>
              <a:latin typeface="Montserrat Medium"/>
              <a:ea typeface="Montserrat Medium"/>
              <a:cs typeface="Montserrat Medium"/>
              <a:sym typeface="Montserrat Medium"/>
            </a:endParaRPr>
          </a:p>
          <a:p>
            <a:pPr indent="0" lvl="0" marL="0" rtl="0" algn="l">
              <a:lnSpc>
                <a:spcPct val="138000"/>
              </a:lnSpc>
              <a:spcBef>
                <a:spcPts val="0"/>
              </a:spcBef>
              <a:spcAft>
                <a:spcPts val="0"/>
              </a:spcAft>
              <a:buNone/>
            </a:pPr>
            <a:r>
              <a:t/>
            </a:r>
            <a:endParaRPr b="1" sz="3000"/>
          </a:p>
          <a:p>
            <a:pPr indent="0" lvl="0" marL="0" rtl="0" algn="l">
              <a:spcBef>
                <a:spcPts val="0"/>
              </a:spcBef>
              <a:spcAft>
                <a:spcPts val="0"/>
              </a:spcAft>
              <a:buNone/>
            </a:pPr>
            <a:r>
              <a:t/>
            </a:r>
            <a:endParaRPr sz="3000"/>
          </a:p>
        </p:txBody>
      </p:sp>
      <p:sp>
        <p:nvSpPr>
          <p:cNvPr id="155" name="Google Shape;155;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6" name="Google Shape;156;p24"/>
          <p:cNvSpPr txBox="1"/>
          <p:nvPr>
            <p:ph idx="1" type="body"/>
          </p:nvPr>
        </p:nvSpPr>
        <p:spPr>
          <a:xfrm>
            <a:off x="936800" y="7806050"/>
            <a:ext cx="12792600" cy="9102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lang="en-GB" sz="3000"/>
              <a:t>We’ll go through the rest of the answers at the end of the task. Now complete the WhatsApp section of your downloadable resource for Task 1.</a:t>
            </a:r>
            <a:endParaRPr sz="3000"/>
          </a:p>
        </p:txBody>
      </p:sp>
      <p:grpSp>
        <p:nvGrpSpPr>
          <p:cNvPr id="157" name="Google Shape;157;p24"/>
          <p:cNvGrpSpPr/>
          <p:nvPr/>
        </p:nvGrpSpPr>
        <p:grpSpPr>
          <a:xfrm>
            <a:off x="14119157" y="6259619"/>
            <a:ext cx="1258305" cy="1975297"/>
            <a:chOff x="3258050" y="2365375"/>
            <a:chExt cx="1121284" cy="1975297"/>
          </a:xfrm>
        </p:grpSpPr>
        <p:pic>
          <p:nvPicPr>
            <p:cNvPr id="158" name="Google Shape;158;p24"/>
            <p:cNvPicPr preferRelativeResize="0"/>
            <p:nvPr/>
          </p:nvPicPr>
          <p:blipFill>
            <a:blip r:embed="rId3">
              <a:alphaModFix/>
            </a:blip>
            <a:stretch>
              <a:fillRect/>
            </a:stretch>
          </p:blipFill>
          <p:spPr>
            <a:xfrm>
              <a:off x="3271500" y="2365375"/>
              <a:ext cx="1094400" cy="1421676"/>
            </a:xfrm>
            <a:prstGeom prst="rect">
              <a:avLst/>
            </a:prstGeom>
            <a:noFill/>
            <a:ln>
              <a:noFill/>
            </a:ln>
          </p:spPr>
        </p:pic>
        <p:pic>
          <p:nvPicPr>
            <p:cNvPr descr="A picture containing table&#10;&#10;Description automatically generated" id="159" name="Google Shape;159;p24"/>
            <p:cNvPicPr preferRelativeResize="0"/>
            <p:nvPr/>
          </p:nvPicPr>
          <p:blipFill rotWithShape="1">
            <a:blip r:embed="rId4">
              <a:alphaModFix/>
            </a:blip>
            <a:srcRect b="-1926" l="0" r="0" t="71153"/>
            <a:stretch/>
          </p:blipFill>
          <p:spPr>
            <a:xfrm>
              <a:off x="3258050" y="3710986"/>
              <a:ext cx="1121284" cy="62968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65" name="Google Shape;165;p2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Methods of internet communication</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66" name="Google Shape;166;p25"/>
          <p:cNvSpPr txBox="1"/>
          <p:nvPr>
            <p:ph idx="1" type="body"/>
          </p:nvPr>
        </p:nvSpPr>
        <p:spPr>
          <a:xfrm>
            <a:off x="936800" y="2714750"/>
            <a:ext cx="12792600" cy="60015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b="1" lang="en-GB" sz="3000"/>
              <a:t>WhatsApp</a:t>
            </a:r>
            <a:r>
              <a:rPr lang="en-GB" sz="3000"/>
              <a:t> is a free messaging service (owned by Facebook) that allows users to exchange text, video, audio, or picture messages with other people or groups. WhatsApp messages are encrypted, which means that only the sender and recipient can see their content. You have to be aged 13 or older to set up a WhatsApp account. WhatsApp is used by 1.5 billion people in 180 countries.</a:t>
            </a:r>
            <a:endParaRPr sz="3000"/>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3400">
              <a:solidFill>
                <a:srgbClr val="000000"/>
              </a:solidFill>
              <a:latin typeface="Montserrat Medium"/>
              <a:ea typeface="Montserrat Medium"/>
              <a:cs typeface="Montserrat Medium"/>
              <a:sym typeface="Montserrat Medium"/>
            </a:endParaRPr>
          </a:p>
          <a:p>
            <a:pPr indent="0" lvl="0" marL="0" rtl="0" algn="l">
              <a:lnSpc>
                <a:spcPct val="138000"/>
              </a:lnSpc>
              <a:spcBef>
                <a:spcPts val="0"/>
              </a:spcBef>
              <a:spcAft>
                <a:spcPts val="0"/>
              </a:spcAft>
              <a:buNone/>
            </a:pPr>
            <a:r>
              <a:t/>
            </a:r>
            <a:endParaRPr b="1" sz="3300"/>
          </a:p>
          <a:p>
            <a:pPr indent="0" lvl="0" marL="0" rtl="0" algn="l">
              <a:spcBef>
                <a:spcPts val="0"/>
              </a:spcBef>
              <a:spcAft>
                <a:spcPts val="0"/>
              </a:spcAft>
              <a:buNone/>
            </a:pPr>
            <a:r>
              <a:t/>
            </a:r>
            <a:endParaRPr sz="3500"/>
          </a:p>
        </p:txBody>
      </p:sp>
      <p:sp>
        <p:nvSpPr>
          <p:cNvPr id="167" name="Google Shape;167;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8" name="Google Shape;168;p25"/>
          <p:cNvSpPr txBox="1"/>
          <p:nvPr>
            <p:ph idx="1" type="body"/>
          </p:nvPr>
        </p:nvSpPr>
        <p:spPr>
          <a:xfrm>
            <a:off x="936800" y="7582425"/>
            <a:ext cx="12792600" cy="9102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lang="en-GB" sz="3000"/>
              <a:t>We’ll go through the rest of the answers at the end of the task. Now complete the Blogging section of your downloadable resource for Task</a:t>
            </a:r>
            <a:r>
              <a:rPr lang="en-GB"/>
              <a:t> 1.</a:t>
            </a:r>
            <a:endParaRPr/>
          </a:p>
        </p:txBody>
      </p:sp>
      <p:grpSp>
        <p:nvGrpSpPr>
          <p:cNvPr id="169" name="Google Shape;169;p25"/>
          <p:cNvGrpSpPr/>
          <p:nvPr/>
        </p:nvGrpSpPr>
        <p:grpSpPr>
          <a:xfrm>
            <a:off x="14119157" y="6259619"/>
            <a:ext cx="1258305" cy="1975297"/>
            <a:chOff x="3258050" y="2365375"/>
            <a:chExt cx="1121284" cy="1975297"/>
          </a:xfrm>
        </p:grpSpPr>
        <p:pic>
          <p:nvPicPr>
            <p:cNvPr id="170" name="Google Shape;170;p25"/>
            <p:cNvPicPr preferRelativeResize="0"/>
            <p:nvPr/>
          </p:nvPicPr>
          <p:blipFill>
            <a:blip r:embed="rId3">
              <a:alphaModFix/>
            </a:blip>
            <a:stretch>
              <a:fillRect/>
            </a:stretch>
          </p:blipFill>
          <p:spPr>
            <a:xfrm>
              <a:off x="3271500" y="2365375"/>
              <a:ext cx="1094400" cy="1421676"/>
            </a:xfrm>
            <a:prstGeom prst="rect">
              <a:avLst/>
            </a:prstGeom>
            <a:noFill/>
            <a:ln>
              <a:noFill/>
            </a:ln>
          </p:spPr>
        </p:pic>
        <p:pic>
          <p:nvPicPr>
            <p:cNvPr descr="A picture containing table&#10;&#10;Description automatically generated" id="171" name="Google Shape;171;p25"/>
            <p:cNvPicPr preferRelativeResize="0"/>
            <p:nvPr/>
          </p:nvPicPr>
          <p:blipFill rotWithShape="1">
            <a:blip r:embed="rId4">
              <a:alphaModFix/>
            </a:blip>
            <a:srcRect b="-1926" l="0" r="0" t="71153"/>
            <a:stretch/>
          </p:blipFill>
          <p:spPr>
            <a:xfrm>
              <a:off x="3258050" y="3710986"/>
              <a:ext cx="1121284" cy="62968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77" name="Google Shape;177;p2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Methods of internet communication</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78" name="Google Shape;178;p26"/>
          <p:cNvSpPr txBox="1"/>
          <p:nvPr>
            <p:ph idx="1" type="body"/>
          </p:nvPr>
        </p:nvSpPr>
        <p:spPr>
          <a:xfrm>
            <a:off x="936800" y="2714750"/>
            <a:ext cx="12792600" cy="60015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lang="en-GB" sz="3000"/>
              <a:t>A </a:t>
            </a:r>
            <a:r>
              <a:rPr b="1" lang="en-GB" sz="3000"/>
              <a:t>blog </a:t>
            </a:r>
            <a:r>
              <a:rPr lang="en-GB" sz="3000"/>
              <a:t>(short for ‘weblog’) is a website or web page that is regularly updated by an individual or a group. Blogs can be set up for free, although these sites often feature adverts. Many blog sites say that their users should be over the age of 13, however many schools provide managed blog accounts to children. Other internet users can comment on blog posts, if permissions allow.</a:t>
            </a:r>
            <a:endParaRPr sz="4400"/>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3400">
              <a:solidFill>
                <a:srgbClr val="000000"/>
              </a:solidFill>
              <a:latin typeface="Montserrat Medium"/>
              <a:ea typeface="Montserrat Medium"/>
              <a:cs typeface="Montserrat Medium"/>
              <a:sym typeface="Montserrat Medium"/>
            </a:endParaRPr>
          </a:p>
          <a:p>
            <a:pPr indent="0" lvl="0" marL="0" rtl="0" algn="l">
              <a:lnSpc>
                <a:spcPct val="138000"/>
              </a:lnSpc>
              <a:spcBef>
                <a:spcPts val="0"/>
              </a:spcBef>
              <a:spcAft>
                <a:spcPts val="0"/>
              </a:spcAft>
              <a:buNone/>
            </a:pPr>
            <a:r>
              <a:t/>
            </a:r>
            <a:endParaRPr b="1" sz="3300"/>
          </a:p>
          <a:p>
            <a:pPr indent="0" lvl="0" marL="0" rtl="0" algn="l">
              <a:spcBef>
                <a:spcPts val="0"/>
              </a:spcBef>
              <a:spcAft>
                <a:spcPts val="0"/>
              </a:spcAft>
              <a:buNone/>
            </a:pPr>
            <a:r>
              <a:t/>
            </a:r>
            <a:endParaRPr sz="3500"/>
          </a:p>
        </p:txBody>
      </p:sp>
      <p:sp>
        <p:nvSpPr>
          <p:cNvPr id="179" name="Google Shape;179;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0" name="Google Shape;180;p26"/>
          <p:cNvSpPr txBox="1"/>
          <p:nvPr>
            <p:ph idx="1" type="body"/>
          </p:nvPr>
        </p:nvSpPr>
        <p:spPr>
          <a:xfrm>
            <a:off x="936800" y="7507875"/>
            <a:ext cx="12792600" cy="9102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lang="en-GB" sz="3000"/>
              <a:t>We’ll go through the rest of the answers at the end of the task. Now complete the YouTube section of your downloadable resource for Task</a:t>
            </a:r>
            <a:r>
              <a:rPr lang="en-GB"/>
              <a:t> 1.</a:t>
            </a:r>
            <a:endParaRPr/>
          </a:p>
        </p:txBody>
      </p:sp>
      <p:grpSp>
        <p:nvGrpSpPr>
          <p:cNvPr id="181" name="Google Shape;181;p26"/>
          <p:cNvGrpSpPr/>
          <p:nvPr/>
        </p:nvGrpSpPr>
        <p:grpSpPr>
          <a:xfrm>
            <a:off x="14119157" y="6259619"/>
            <a:ext cx="1258305" cy="1975297"/>
            <a:chOff x="3258050" y="2365375"/>
            <a:chExt cx="1121284" cy="1975297"/>
          </a:xfrm>
        </p:grpSpPr>
        <p:pic>
          <p:nvPicPr>
            <p:cNvPr id="182" name="Google Shape;182;p26"/>
            <p:cNvPicPr preferRelativeResize="0"/>
            <p:nvPr/>
          </p:nvPicPr>
          <p:blipFill>
            <a:blip r:embed="rId3">
              <a:alphaModFix/>
            </a:blip>
            <a:stretch>
              <a:fillRect/>
            </a:stretch>
          </p:blipFill>
          <p:spPr>
            <a:xfrm>
              <a:off x="3271500" y="2365375"/>
              <a:ext cx="1094400" cy="1421676"/>
            </a:xfrm>
            <a:prstGeom prst="rect">
              <a:avLst/>
            </a:prstGeom>
            <a:noFill/>
            <a:ln>
              <a:noFill/>
            </a:ln>
          </p:spPr>
        </p:pic>
        <p:pic>
          <p:nvPicPr>
            <p:cNvPr descr="A picture containing table&#10;&#10;Description automatically generated" id="183" name="Google Shape;183;p26"/>
            <p:cNvPicPr preferRelativeResize="0"/>
            <p:nvPr/>
          </p:nvPicPr>
          <p:blipFill rotWithShape="1">
            <a:blip r:embed="rId4">
              <a:alphaModFix/>
            </a:blip>
            <a:srcRect b="-1926" l="0" r="0" t="71153"/>
            <a:stretch/>
          </p:blipFill>
          <p:spPr>
            <a:xfrm>
              <a:off x="3258050" y="3710986"/>
              <a:ext cx="1121284" cy="62968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89" name="Google Shape;189;p2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Methods of internet communication</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90" name="Google Shape;190;p27"/>
          <p:cNvSpPr txBox="1"/>
          <p:nvPr>
            <p:ph idx="1" type="body"/>
          </p:nvPr>
        </p:nvSpPr>
        <p:spPr>
          <a:xfrm>
            <a:off x="936800" y="2714750"/>
            <a:ext cx="12792600" cy="60015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b="1" lang="en-GB" sz="3000"/>
              <a:t>YouTube</a:t>
            </a:r>
            <a:r>
              <a:rPr lang="en-GB" sz="3000"/>
              <a:t> is the world’s most popular video sharing platform. The site currently has over 1.9 billion users, and 400 hours of video are uploaded every minute! Anyone can watch videos on YouTube (if they have access to the internet), but you have to be aged 18 to set up your own account, or 13 with a parent or carer’s permission. Account holders can upload content and comment on other people’s videos.</a:t>
            </a:r>
            <a:endParaRPr sz="5800"/>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38000"/>
              </a:lnSpc>
              <a:spcBef>
                <a:spcPts val="0"/>
              </a:spcBef>
              <a:spcAft>
                <a:spcPts val="0"/>
              </a:spcAft>
              <a:buNone/>
            </a:pPr>
            <a:r>
              <a:t/>
            </a:r>
            <a:endParaRPr b="1" sz="3000"/>
          </a:p>
          <a:p>
            <a:pPr indent="0" lvl="0" marL="0" rtl="0" algn="l">
              <a:lnSpc>
                <a:spcPct val="115000"/>
              </a:lnSpc>
              <a:spcBef>
                <a:spcPts val="0"/>
              </a:spcBef>
              <a:spcAft>
                <a:spcPts val="0"/>
              </a:spcAft>
              <a:buNone/>
            </a:pPr>
            <a:r>
              <a:t/>
            </a:r>
            <a:endParaRPr sz="3400">
              <a:solidFill>
                <a:srgbClr val="000000"/>
              </a:solidFill>
              <a:latin typeface="Montserrat Medium"/>
              <a:ea typeface="Montserrat Medium"/>
              <a:cs typeface="Montserrat Medium"/>
              <a:sym typeface="Montserrat Medium"/>
            </a:endParaRPr>
          </a:p>
          <a:p>
            <a:pPr indent="0" lvl="0" marL="0" rtl="0" algn="l">
              <a:lnSpc>
                <a:spcPct val="138000"/>
              </a:lnSpc>
              <a:spcBef>
                <a:spcPts val="0"/>
              </a:spcBef>
              <a:spcAft>
                <a:spcPts val="0"/>
              </a:spcAft>
              <a:buNone/>
            </a:pPr>
            <a:r>
              <a:t/>
            </a:r>
            <a:endParaRPr b="1" sz="3300"/>
          </a:p>
          <a:p>
            <a:pPr indent="0" lvl="0" marL="0" rtl="0" algn="l">
              <a:spcBef>
                <a:spcPts val="0"/>
              </a:spcBef>
              <a:spcAft>
                <a:spcPts val="0"/>
              </a:spcAft>
              <a:buNone/>
            </a:pPr>
            <a:r>
              <a:t/>
            </a:r>
            <a:endParaRPr sz="3500"/>
          </a:p>
        </p:txBody>
      </p:sp>
      <p:sp>
        <p:nvSpPr>
          <p:cNvPr id="191" name="Google Shape;191;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2" name="Google Shape;192;p27"/>
          <p:cNvSpPr txBox="1"/>
          <p:nvPr>
            <p:ph idx="1" type="body"/>
          </p:nvPr>
        </p:nvSpPr>
        <p:spPr>
          <a:xfrm>
            <a:off x="936800" y="7601075"/>
            <a:ext cx="12792600" cy="910200"/>
          </a:xfrm>
          <a:prstGeom prst="rect">
            <a:avLst/>
          </a:prstGeom>
        </p:spPr>
        <p:txBody>
          <a:bodyPr anchorCtr="0" anchor="t" bIns="0" lIns="0" spcFirstLastPara="1" rIns="0" wrap="square" tIns="0">
            <a:noAutofit/>
          </a:bodyPr>
          <a:lstStyle/>
          <a:p>
            <a:pPr indent="0" lvl="0" marL="0" rtl="0" algn="l">
              <a:lnSpc>
                <a:spcPct val="138000"/>
              </a:lnSpc>
              <a:spcBef>
                <a:spcPts val="0"/>
              </a:spcBef>
              <a:spcAft>
                <a:spcPts val="0"/>
              </a:spcAft>
              <a:buNone/>
            </a:pPr>
            <a:r>
              <a:rPr lang="en-GB" sz="3000"/>
              <a:t>We’ll go through the rest of the answers at the end of the task. Now complete the Twitter section of your downloadable resource for Task 1.</a:t>
            </a:r>
            <a:endParaRPr sz="3000"/>
          </a:p>
        </p:txBody>
      </p:sp>
      <p:grpSp>
        <p:nvGrpSpPr>
          <p:cNvPr id="193" name="Google Shape;193;p27"/>
          <p:cNvGrpSpPr/>
          <p:nvPr/>
        </p:nvGrpSpPr>
        <p:grpSpPr>
          <a:xfrm>
            <a:off x="14119157" y="6259619"/>
            <a:ext cx="1258305" cy="1975297"/>
            <a:chOff x="3258050" y="2365375"/>
            <a:chExt cx="1121284" cy="1975297"/>
          </a:xfrm>
        </p:grpSpPr>
        <p:pic>
          <p:nvPicPr>
            <p:cNvPr id="194" name="Google Shape;194;p27"/>
            <p:cNvPicPr preferRelativeResize="0"/>
            <p:nvPr/>
          </p:nvPicPr>
          <p:blipFill>
            <a:blip r:embed="rId3">
              <a:alphaModFix/>
            </a:blip>
            <a:stretch>
              <a:fillRect/>
            </a:stretch>
          </p:blipFill>
          <p:spPr>
            <a:xfrm>
              <a:off x="3271500" y="2365375"/>
              <a:ext cx="1094400" cy="1421676"/>
            </a:xfrm>
            <a:prstGeom prst="rect">
              <a:avLst/>
            </a:prstGeom>
            <a:noFill/>
            <a:ln>
              <a:noFill/>
            </a:ln>
          </p:spPr>
        </p:pic>
        <p:pic>
          <p:nvPicPr>
            <p:cNvPr descr="A picture containing table&#10;&#10;Description automatically generated" id="195" name="Google Shape;195;p27"/>
            <p:cNvPicPr preferRelativeResize="0"/>
            <p:nvPr/>
          </p:nvPicPr>
          <p:blipFill rotWithShape="1">
            <a:blip r:embed="rId4">
              <a:alphaModFix/>
            </a:blip>
            <a:srcRect b="-1926" l="0" r="0" t="71153"/>
            <a:stretch/>
          </p:blipFill>
          <p:spPr>
            <a:xfrm>
              <a:off x="3258050" y="3710986"/>
              <a:ext cx="1121284" cy="629686"/>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