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A44026-2FC7-4822-B973-AD455A8895B9}">
  <a:tblStyle styleId="{68A44026-2FC7-4822-B973-AD455A8895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7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d36233e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d36233e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d1b40c88c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8d1b40c88c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8d1b40c88c_0_1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d29b17d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d29b17d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Min font size = 28 for the words on the slide.  Nothing below the acorn.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O</a:t>
            </a:r>
            <a:r>
              <a:rPr lang="en-GB" sz="1200">
                <a:solidFill>
                  <a:schemeClr val="dk1"/>
                </a:solidFill>
              </a:rPr>
              <a:t>n the screen, you can see the new vocabulary together.   Now, I’ll say the Spanish again, but I will say them out of order.  You say the correct translation out loud.  If you want to challenge yourself - close your eyes, focus on what I’m saying and say the correct translation out loud.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</a:t>
            </a: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i="1" sz="2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b="1"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eb6e88ce5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8eb6e88ce5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8eb6e88ce5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eb6e88ce5_0_3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8eb6e88ce5_0_3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8eb6e88ce5_0_3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eb6e88ce5_0_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eb6e88ce5_0_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0" y="9553353"/>
            <a:ext cx="18288000" cy="733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4294967295" type="ctrTitle"/>
          </p:nvPr>
        </p:nvSpPr>
        <p:spPr>
          <a:xfrm>
            <a:off x="917950" y="2279350"/>
            <a:ext cx="15492300" cy="372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solidFill>
                  <a:srgbClr val="4B3241"/>
                </a:solidFill>
              </a:rPr>
              <a:t>Saying what people can and must do [2/2]</a:t>
            </a:r>
            <a:endParaRPr sz="4900">
              <a:solidFill>
                <a:srgbClr val="4B3241"/>
              </a:solidFill>
            </a:endParaRPr>
          </a:p>
          <a:p>
            <a:pPr indent="-5016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300"/>
              <a:buChar char="-"/>
            </a:pPr>
            <a:r>
              <a:rPr lang="en-GB" sz="4300">
                <a:solidFill>
                  <a:srgbClr val="4B3241"/>
                </a:solidFill>
              </a:rPr>
              <a:t> </a:t>
            </a:r>
            <a:r>
              <a:rPr i="1" lang="en-GB" sz="4300">
                <a:solidFill>
                  <a:srgbClr val="4B3241"/>
                </a:solidFill>
              </a:rPr>
              <a:t>PODER and DEBER (plural persons)</a:t>
            </a:r>
            <a:endParaRPr sz="3700">
              <a:solidFill>
                <a:srgbClr val="4B324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 txBox="1"/>
          <p:nvPr>
            <p:ph idx="4294967295" type="subTitle"/>
          </p:nvPr>
        </p:nvSpPr>
        <p:spPr>
          <a:xfrm>
            <a:off x="611967" y="1298217"/>
            <a:ext cx="10967700" cy="10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4294967295" type="subTitle"/>
          </p:nvPr>
        </p:nvSpPr>
        <p:spPr>
          <a:xfrm>
            <a:off x="611967" y="8583655"/>
            <a:ext cx="7426500" cy="82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orita Allinson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7141575" y="-114725"/>
            <a:ext cx="4068600" cy="28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descr="rectangle" id="97" name="Google Shape;97;p17"/>
          <p:cNvSpPr/>
          <p:nvPr/>
        </p:nvSpPr>
        <p:spPr>
          <a:xfrm>
            <a:off x="6658527" y="3655830"/>
            <a:ext cx="5278800" cy="44664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7331844" y="4248702"/>
            <a:ext cx="40686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9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ola</a:t>
            </a:r>
            <a:endParaRPr sz="9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446971" y="1740100"/>
            <a:ext cx="69048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8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asta luego</a:t>
            </a:r>
            <a:endParaRPr sz="8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12293775" y="890050"/>
            <a:ext cx="5413500" cy="29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6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asta a</a:t>
            </a:r>
            <a:r>
              <a:rPr b="1" lang="en-GB" sz="6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6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ora</a:t>
            </a:r>
            <a:endParaRPr sz="6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7" y="5557860"/>
            <a:ext cx="63021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6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asta mañana</a:t>
            </a:r>
            <a:endParaRPr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11937332" y="4691585"/>
            <a:ext cx="63021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asta la próxima</a:t>
            </a:r>
            <a:endParaRPr sz="5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7213200" y="2345675"/>
            <a:ext cx="4509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[remember this is a silent letter in Spanish!]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8564438" y="5732500"/>
            <a:ext cx="14670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[hello]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2103275" y="3115175"/>
            <a:ext cx="2879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[see you later!]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1197700" y="6764750"/>
            <a:ext cx="37854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[see you tomorrow!]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2788700" y="2110225"/>
            <a:ext cx="44010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[until now/up to now]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3257575" y="5714300"/>
            <a:ext cx="37854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[until next time]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Google Shape;113;p18"/>
          <p:cNvGraphicFramePr/>
          <p:nvPr/>
        </p:nvGraphicFramePr>
        <p:xfrm>
          <a:off x="312225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{68A44026-2FC7-4822-B973-AD455A8895B9}</a:tableStyleId>
              </a:tblPr>
              <a:tblGrid>
                <a:gridCol w="4246400"/>
                <a:gridCol w="6575525"/>
              </a:tblGrid>
              <a:tr h="68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limpiar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clean, cleaning</a:t>
                      </a:r>
                      <a:endParaRPr sz="11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empezar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start, starting</a:t>
                      </a:r>
                      <a:endParaRPr sz="11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terminar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finish, finishing</a:t>
                      </a:r>
                      <a:endParaRPr sz="11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lavar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wash, washing</a:t>
                      </a:r>
                      <a:endParaRPr sz="11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ropa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clothes</a:t>
                      </a:r>
                      <a:endParaRPr sz="11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suelo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floor</a:t>
                      </a:r>
                      <a:endParaRPr sz="11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basura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rubbish</a:t>
                      </a:r>
                      <a:endParaRPr sz="11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alemán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German</a:t>
                      </a:r>
                      <a:endParaRPr sz="11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minuto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minute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decir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say, saying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see, seeing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estudiante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student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144397" y="197656"/>
            <a:ext cx="17532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Poder</a:t>
            </a:r>
            <a:endParaRPr b="1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144272" y="2394635"/>
            <a:ext cx="12121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i="0" lang="en-GB" sz="36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say ‘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</a:t>
            </a:r>
            <a:r>
              <a:rPr i="0" lang="en-GB" sz="36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can’, use ‘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podemos</a:t>
            </a:r>
            <a:r>
              <a:rPr i="0" lang="en-GB" sz="36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’:</a:t>
            </a:r>
            <a:endParaRPr i="0" sz="3600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144401" y="5330725"/>
            <a:ext cx="7228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000"/>
              </a:buClr>
              <a:buSzPts val="3600"/>
              <a:buFont typeface="Century Gothic"/>
              <a:buNone/>
            </a:pPr>
            <a:r>
              <a:rPr b="1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odéis</a:t>
            </a:r>
            <a:r>
              <a:rPr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decir todo en alemán</a:t>
            </a:r>
            <a:r>
              <a:rPr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144275" y="3373325"/>
            <a:ext cx="78915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000"/>
              </a:buClr>
              <a:buSzPts val="3600"/>
              <a:buFont typeface="Century Gothic"/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Podemos</a:t>
            </a:r>
            <a:r>
              <a:rPr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decir todo en alemán.</a:t>
            </a:r>
            <a:endParaRPr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8299327" y="5330725"/>
            <a:ext cx="97305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6400"/>
              </a:buClr>
              <a:buSzPts val="3600"/>
              <a:buFont typeface="Century Gothic"/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b="1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can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say everything in German</a:t>
            </a:r>
            <a:r>
              <a:rPr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8098800" y="3352300"/>
            <a:ext cx="8866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6400"/>
              </a:buClr>
              <a:buSzPts val="3600"/>
              <a:buFont typeface="Century Gothic"/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</a:t>
            </a:r>
            <a:r>
              <a:rPr b="1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can </a:t>
            </a: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say everyth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ing in German.</a:t>
            </a:r>
            <a:endParaRPr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44272" y="4486557"/>
            <a:ext cx="12121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i="0" lang="en-GB" sz="36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i="0" lang="en-GB" sz="36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 say ‘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(plural)</a:t>
            </a:r>
            <a:r>
              <a:rPr i="0" lang="en-GB" sz="36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can’, use ‘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podéis</a:t>
            </a:r>
            <a:r>
              <a:rPr i="0" lang="en-GB" sz="36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’:</a:t>
            </a:r>
            <a:endParaRPr i="0" sz="3600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144397" y="1415931"/>
            <a:ext cx="17532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verb ‘poder’ to say what people can (or are able to)</a:t>
            </a: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do.</a:t>
            </a:r>
            <a:endParaRPr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265976" y="7393175"/>
            <a:ext cx="7228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000"/>
              </a:buClr>
              <a:buSzPts val="3600"/>
              <a:buFont typeface="Century Gothic"/>
              <a:buNone/>
            </a:pPr>
            <a:r>
              <a:rPr b="1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ueden</a:t>
            </a:r>
            <a:r>
              <a:rPr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decir todo en alemán</a:t>
            </a:r>
            <a:r>
              <a:rPr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8420902" y="7393175"/>
            <a:ext cx="97305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6400"/>
              </a:buClr>
              <a:buSzPts val="3600"/>
              <a:buFont typeface="Century Gothic"/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</a:t>
            </a:r>
            <a:r>
              <a:rPr b="1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can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say everything in German</a:t>
            </a:r>
            <a:r>
              <a:rPr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265847" y="6549007"/>
            <a:ext cx="12121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i="0" lang="en-GB" sz="36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say ‘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 </a:t>
            </a:r>
            <a:r>
              <a:rPr i="0" lang="en-GB" sz="36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can’, use ‘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pueden</a:t>
            </a:r>
            <a:r>
              <a:rPr i="0" lang="en-GB" sz="36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’:</a:t>
            </a:r>
            <a:endParaRPr i="0" sz="3600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10609900" y="299050"/>
            <a:ext cx="7067400" cy="1182000"/>
          </a:xfrm>
          <a:prstGeom prst="wedgeRoundRectCallout">
            <a:avLst>
              <a:gd fmla="val -50795" name="adj1"/>
              <a:gd fmla="val 17541" name="adj2"/>
              <a:gd fmla="val 16667" name="adj3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Century Gothic"/>
              <a:buNone/>
            </a:pPr>
            <a:r>
              <a:rPr b="1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a verb infinitive</a:t>
            </a:r>
            <a:r>
              <a:rPr b="1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(e.g. </a:t>
            </a: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decir</a:t>
            </a:r>
            <a:r>
              <a:rPr b="1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 after ‘poder’. 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t/>
            </a:r>
            <a:endParaRPr b="1" i="0" sz="1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Remember, the infinitive refers to the </a:t>
            </a:r>
            <a:r>
              <a:rPr b="1" i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general</a:t>
            </a: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meaning</a:t>
            </a: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of the verb. It</a:t>
            </a:r>
            <a:r>
              <a:rPr b="1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often</a:t>
            </a:r>
            <a:r>
              <a:rPr b="1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ends in –ar</a:t>
            </a: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–er and –ir.</a:t>
            </a:r>
            <a:endParaRPr b="1" i="0" sz="1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/>
        </p:nvSpPr>
        <p:spPr>
          <a:xfrm>
            <a:off x="283197" y="1325231"/>
            <a:ext cx="17532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verb ‘deber’ to talk about obligations (what people must do).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283197" y="2419235"/>
            <a:ext cx="12121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say ‘We must’ say ‘</a:t>
            </a: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debemos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’: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283197" y="5434375"/>
            <a:ext cx="5565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Debéis</a:t>
            </a: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limpiar el suelo.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283197" y="3450450"/>
            <a:ext cx="5811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Debemos</a:t>
            </a: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limpiar el suelo.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6941345" y="5434375"/>
            <a:ext cx="70821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must 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clean the floor.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6941345" y="3430145"/>
            <a:ext cx="6174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</a:t>
            </a: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must 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clean the floor.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283197" y="4477007"/>
            <a:ext cx="12121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say ‘you (plural) must’ say ‘</a:t>
            </a: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debéis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’: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144397" y="197656"/>
            <a:ext cx="17532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Deber</a:t>
            </a:r>
            <a:endParaRPr b="1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283197" y="7660625"/>
            <a:ext cx="5565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Deben</a:t>
            </a: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limpiar el suelo.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6941345" y="7660625"/>
            <a:ext cx="70821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</a:t>
            </a: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must 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clean the floor.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283197" y="6703257"/>
            <a:ext cx="12121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say ‘they must’ say ‘</a:t>
            </a: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deben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’: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10609900" y="299050"/>
            <a:ext cx="7067400" cy="1182000"/>
          </a:xfrm>
          <a:prstGeom prst="wedgeRoundRectCallout">
            <a:avLst>
              <a:gd fmla="val -50795" name="adj1"/>
              <a:gd fmla="val 17541" name="adj2"/>
              <a:gd fmla="val 16667" name="adj3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Century Gothic"/>
              <a:buNone/>
            </a:pPr>
            <a:r>
              <a:rPr b="1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a verb infinitive</a:t>
            </a:r>
            <a:r>
              <a:rPr b="1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(e.g. </a:t>
            </a: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limpiar</a:t>
            </a:r>
            <a:r>
              <a:rPr b="1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 after ‘poder’. 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t/>
            </a:r>
            <a:endParaRPr b="1" i="0" sz="1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Remember, the infinitive refers to the </a:t>
            </a:r>
            <a:r>
              <a:rPr b="1" i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general</a:t>
            </a: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meaning</a:t>
            </a: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of the verb. It</a:t>
            </a:r>
            <a:r>
              <a:rPr b="1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often</a:t>
            </a:r>
            <a:r>
              <a:rPr b="1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ends in –ar</a:t>
            </a: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–er and –ir.</a:t>
            </a:r>
            <a:endParaRPr b="1" i="0" sz="1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504700" y="324250"/>
            <a:ext cx="16452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Summary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The verb ‘pueden’ means ‘_________________’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‘Debéis’ is  ‘____________________’.  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Deber and poder must be followed by the   </a:t>
            </a:r>
            <a:r>
              <a:rPr i="1" lang="en-GB" sz="4800">
                <a:solidFill>
                  <a:schemeClr val="dk2"/>
                </a:solidFill>
              </a:rPr>
              <a:t>____________________ </a:t>
            </a:r>
            <a:r>
              <a:rPr lang="en-GB" sz="4800">
                <a:solidFill>
                  <a:schemeClr val="dk2"/>
                </a:solidFill>
              </a:rPr>
              <a:t>form of the verb.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‘Deben limpiar’ is ‘______________’.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‘Podemos terminar ’ is _____________</a:t>
            </a:r>
            <a:br>
              <a:rPr lang="en-GB" sz="4800">
                <a:solidFill>
                  <a:schemeClr val="dk2"/>
                </a:solidFill>
              </a:rPr>
            </a:br>
            <a:r>
              <a:rPr lang="en-GB" sz="4800">
                <a:solidFill>
                  <a:schemeClr val="dk2"/>
                </a:solidFill>
              </a:rPr>
              <a:t>  </a:t>
            </a:r>
            <a:endParaRPr i="1"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chemeClr val="dk2"/>
              </a:solidFill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9581275" y="1836900"/>
            <a:ext cx="68502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 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can/are be able to</a:t>
            </a:r>
            <a:endParaRPr b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4948875" y="2876300"/>
            <a:ext cx="9301200" cy="78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(plural) must/have to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6960825" y="5331225"/>
            <a:ext cx="62940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‘they should clean’.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8585925" y="6220725"/>
            <a:ext cx="65691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 can finish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’.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1273175" y="4360600"/>
            <a:ext cx="62940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16192245" y="479925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16192245" y="557359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16138624" y="3970901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