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4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03ECE69-4257-4229-B759-DB4BDA6CA1B0}">
  <a:tblStyle styleId="{D03ECE69-4257-4229-B759-DB4BDA6CA1B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Medium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e44f11f11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g8e44f11f1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0c7ad0386_1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g90c7ad038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90c7ad0386_1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Find Bryden or Kirsty’s take away task</a:t>
            </a:r>
            <a:endParaRPr/>
          </a:p>
        </p:txBody>
      </p:sp>
      <p:sp>
        <p:nvSpPr>
          <p:cNvPr id="120" name="Google Shape;120;g90c7ad0386_1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8"/>
            <a:ext cx="2359600" cy="128204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0" y="0"/>
            <a:ext cx="15000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0" y="0"/>
            <a:ext cx="15000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500"/>
            </a:lvl2pPr>
            <a:lvl3pPr lvl="2" 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200"/>
            </a:lvl4pPr>
            <a:lvl5pPr lvl="4" algn="ctr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200"/>
            </a:lvl7pPr>
            <a:lvl8pPr lvl="7" algn="ctr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200"/>
            </a:lvl8pPr>
            <a:lvl9pPr lvl="8" algn="ctr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None/>
              <a:defRPr sz="1200"/>
            </a:lvl9pPr>
          </a:lstStyle>
          <a:p/>
        </p:txBody>
      </p:sp>
      <p:sp>
        <p:nvSpPr>
          <p:cNvPr id="68" name="Google Shape;68;p12"/>
          <p:cNvSpPr txBox="1"/>
          <p:nvPr>
            <p:ph idx="10" type="dt"/>
          </p:nvPr>
        </p:nvSpPr>
        <p:spPr>
          <a:xfrm>
            <a:off x="0" y="0"/>
            <a:ext cx="15000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12"/>
          <p:cNvSpPr txBox="1"/>
          <p:nvPr>
            <p:ph idx="11" type="ftr"/>
          </p:nvPr>
        </p:nvSpPr>
        <p:spPr>
          <a:xfrm>
            <a:off x="0" y="0"/>
            <a:ext cx="15000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1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77" name="Google Shape;77;p13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79" name="Google Shape;79;p13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95" name="Google Shape;95;p16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96" name="Google Shape;96;p1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2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_2">
  <p:cSld name="TITLE_ONLY_2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8" name="Google Shape;28;p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2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8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800"/>
            </a:lvl1pPr>
            <a:lvl2pPr indent="-2286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500"/>
            </a:lvl2pPr>
            <a:lvl3pPr indent="-2286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sz="1400"/>
            </a:lvl3pPr>
            <a:lvl4pPr indent="-2286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1" sz="1200"/>
            </a:lvl4pPr>
            <a:lvl5pPr indent="-2286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b="1" sz="1200"/>
            </a:lvl7pPr>
            <a:lvl8pPr indent="-2286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b="1" sz="1200"/>
            </a:lvl8pPr>
            <a:lvl9pPr indent="-2286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None/>
              <a:defRPr b="1" sz="1200"/>
            </a:lvl9pPr>
          </a:lstStyle>
          <a:p/>
        </p:txBody>
      </p:sp>
      <p:sp>
        <p:nvSpPr>
          <p:cNvPr id="53" name="Google Shape;53;p10"/>
          <p:cNvSpPr txBox="1"/>
          <p:nvPr>
            <p:ph idx="2" type="body"/>
          </p:nvPr>
        </p:nvSpPr>
        <p:spPr>
          <a:xfrm>
            <a:off x="457200" y="1631157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800"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 sz="1500"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 sz="1400"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200"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 sz="1200"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 sz="1200"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 sz="1200"/>
            </a:lvl9pPr>
          </a:lstStyle>
          <a:p/>
        </p:txBody>
      </p:sp>
      <p:sp>
        <p:nvSpPr>
          <p:cNvPr id="54" name="Google Shape;54;p10"/>
          <p:cNvSpPr txBox="1"/>
          <p:nvPr>
            <p:ph idx="3" type="body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1800"/>
            </a:lvl1pPr>
            <a:lvl2pPr indent="-2286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500"/>
            </a:lvl2pPr>
            <a:lvl3pPr indent="-2286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sz="1400"/>
            </a:lvl3pPr>
            <a:lvl4pPr indent="-2286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1" sz="1200"/>
            </a:lvl4pPr>
            <a:lvl5pPr indent="-2286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b="1" sz="1200"/>
            </a:lvl7pPr>
            <a:lvl8pPr indent="-2286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b="1" sz="1200"/>
            </a:lvl8pPr>
            <a:lvl9pPr indent="-2286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None/>
              <a:defRPr b="1" sz="1200"/>
            </a:lvl9pPr>
          </a:lstStyle>
          <a:p/>
        </p:txBody>
      </p:sp>
      <p:sp>
        <p:nvSpPr>
          <p:cNvPr id="55" name="Google Shape;55;p10"/>
          <p:cNvSpPr txBox="1"/>
          <p:nvPr>
            <p:ph idx="4" type="body"/>
          </p:nvPr>
        </p:nvSpPr>
        <p:spPr>
          <a:xfrm>
            <a:off x="4645025" y="1631157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800"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 sz="1500"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 sz="1400"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200"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 sz="1200"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 sz="1200"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 sz="1200"/>
            </a:lvl9pPr>
          </a:lstStyle>
          <a:p/>
        </p:txBody>
      </p:sp>
      <p:sp>
        <p:nvSpPr>
          <p:cNvPr id="56" name="Google Shape;56;p10"/>
          <p:cNvSpPr txBox="1"/>
          <p:nvPr>
            <p:ph idx="10" type="dt"/>
          </p:nvPr>
        </p:nvSpPr>
        <p:spPr>
          <a:xfrm>
            <a:off x="0" y="0"/>
            <a:ext cx="15000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10"/>
          <p:cNvSpPr txBox="1"/>
          <p:nvPr>
            <p:ph idx="11" type="ftr"/>
          </p:nvPr>
        </p:nvSpPr>
        <p:spPr>
          <a:xfrm>
            <a:off x="0" y="0"/>
            <a:ext cx="15000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  <a:defRPr b="1" i="0" sz="2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2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1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20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B3241"/>
                </a:solidFill>
              </a:rPr>
              <a:t>What do local councils do?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B3241"/>
                </a:solidFill>
              </a:rPr>
              <a:t>Lesson 2 of 6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sz="1900">
                <a:solidFill>
                  <a:srgbClr val="4B3241"/>
                </a:solidFill>
              </a:rPr>
              <a:t>Downloadable Resource</a:t>
            </a:r>
            <a:endParaRPr sz="19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5" name="Google Shape;105;p18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B3241"/>
                </a:solidFill>
              </a:rPr>
              <a:t>Citizenship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6" name="Google Shape;106;p18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B3241"/>
                </a:solidFill>
              </a:rPr>
              <a:t>Mr Miskell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7" name="Google Shape;107;p18"/>
          <p:cNvSpPr/>
          <p:nvPr/>
        </p:nvSpPr>
        <p:spPr>
          <a:xfrm>
            <a:off x="8348975" y="4142400"/>
            <a:ext cx="835800" cy="1001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271050" y="588413"/>
            <a:ext cx="87036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GB" sz="1700"/>
              <a:t>Fill in the gaps after watching my short video about what local councils do.</a:t>
            </a:r>
            <a:endParaRPr sz="15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500"/>
          </a:p>
          <a:p>
            <a:pPr indent="0" lvl="0" marL="127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500"/>
          </a:p>
        </p:txBody>
      </p:sp>
      <p:sp>
        <p:nvSpPr>
          <p:cNvPr id="114" name="Google Shape;114;p19"/>
          <p:cNvSpPr txBox="1"/>
          <p:nvPr>
            <p:ph idx="12" type="sldNum"/>
          </p:nvPr>
        </p:nvSpPr>
        <p:spPr>
          <a:xfrm>
            <a:off x="229485" y="2396663"/>
            <a:ext cx="360000" cy="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5" name="Google Shape;115;p19"/>
          <p:cNvSpPr txBox="1"/>
          <p:nvPr>
            <p:ph type="title"/>
          </p:nvPr>
        </p:nvSpPr>
        <p:spPr>
          <a:xfrm>
            <a:off x="230375" y="178325"/>
            <a:ext cx="6600600" cy="4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Task 1: what do local councils do?</a:t>
            </a:r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116" name="Google Shape;116;p19"/>
          <p:cNvGraphicFramePr/>
          <p:nvPr/>
        </p:nvGraphicFramePr>
        <p:xfrm>
          <a:off x="258975" y="3755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{D03ECE69-4257-4229-B759-DB4BDA6CA1B0}</a:tableStyleId>
              </a:tblPr>
              <a:tblGrid>
                <a:gridCol w="2175925"/>
                <a:gridCol w="2175925"/>
                <a:gridCol w="2175925"/>
                <a:gridCol w="2175925"/>
              </a:tblGrid>
              <a:tr h="331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buildings</a:t>
                      </a:r>
                      <a:endParaRPr b="1" sz="15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libraries  </a:t>
                      </a:r>
                      <a:endParaRPr b="1" sz="15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recycling  </a:t>
                      </a:r>
                      <a:endParaRPr b="1" sz="15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hygiene  </a:t>
                      </a:r>
                      <a:endParaRPr b="1" sz="15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331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events</a:t>
                      </a:r>
                      <a:endParaRPr b="1" sz="15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street crossings</a:t>
                      </a:r>
                      <a:endParaRPr b="1" sz="15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parks</a:t>
                      </a:r>
                      <a:endParaRPr b="1" sz="15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taxi  </a:t>
                      </a:r>
                      <a:endParaRPr b="1" sz="15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17" name="Google Shape;117;p19"/>
          <p:cNvSpPr txBox="1"/>
          <p:nvPr/>
        </p:nvSpPr>
        <p:spPr>
          <a:xfrm>
            <a:off x="228600" y="838200"/>
            <a:ext cx="87990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127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Our roads and </a:t>
            </a:r>
            <a:r>
              <a:rPr b="1" lang="en-GB" sz="1500">
                <a:highlight>
                  <a:srgbClr val="000000"/>
                </a:highlight>
                <a:latin typeface="Montserrat"/>
                <a:ea typeface="Montserrat"/>
                <a:cs typeface="Montserrat"/>
                <a:sym typeface="Montserrat"/>
              </a:rPr>
              <a:t>street crossings</a:t>
            </a: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are maintained by local councils, so we can cross safely. Without local councils, there would be no </a:t>
            </a:r>
            <a:r>
              <a:rPr b="1" lang="en-GB" sz="1500">
                <a:highlight>
                  <a:srgbClr val="000000"/>
                </a:highlight>
                <a:latin typeface="Montserrat"/>
                <a:ea typeface="Montserrat"/>
                <a:cs typeface="Montserrat"/>
                <a:sym typeface="Montserrat"/>
              </a:rPr>
              <a:t>recycling</a:t>
            </a: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rubbish collection or bins in our towns and cities. Local councils are also responsible for the planning of new </a:t>
            </a:r>
            <a:r>
              <a:rPr b="1" lang="en-GB" sz="1500">
                <a:highlight>
                  <a:srgbClr val="000000"/>
                </a:highlight>
                <a:latin typeface="Montserrat"/>
                <a:ea typeface="Montserrat"/>
                <a:cs typeface="Montserrat"/>
                <a:sym typeface="Montserrat"/>
              </a:rPr>
              <a:t>buildings </a:t>
            </a: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and giving out licenses to cafes and pubs, to make sure that food </a:t>
            </a:r>
            <a:r>
              <a:rPr b="1" lang="en-GB" sz="1500">
                <a:highlight>
                  <a:srgbClr val="000000"/>
                </a:highlight>
                <a:latin typeface="Montserrat"/>
                <a:ea typeface="Montserrat"/>
                <a:cs typeface="Montserrat"/>
                <a:sym typeface="Montserrat"/>
              </a:rPr>
              <a:t>hygiene </a:t>
            </a: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is a top priority. Street lights are also maintained by local councils. Councils issue </a:t>
            </a:r>
            <a:r>
              <a:rPr b="1" lang="en-GB" sz="1500">
                <a:highlight>
                  <a:srgbClr val="000000"/>
                </a:highlight>
                <a:latin typeface="Montserrat"/>
                <a:ea typeface="Montserrat"/>
                <a:cs typeface="Montserrat"/>
                <a:sym typeface="Montserrat"/>
              </a:rPr>
              <a:t>taxis </a:t>
            </a: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licenses, making sure that they are safe to operate on our streets. </a:t>
            </a:r>
            <a:r>
              <a:rPr b="1" lang="en-GB" sz="1500">
                <a:highlight>
                  <a:srgbClr val="000000"/>
                </a:highlight>
                <a:latin typeface="Montserrat"/>
                <a:ea typeface="Montserrat"/>
                <a:cs typeface="Montserrat"/>
                <a:sym typeface="Montserrat"/>
              </a:rPr>
              <a:t>Parks </a:t>
            </a: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and open spaces are also looked after by councils, as are </a:t>
            </a:r>
            <a:r>
              <a:rPr b="1" lang="en-GB" sz="1500">
                <a:highlight>
                  <a:srgbClr val="000000"/>
                </a:highlight>
                <a:latin typeface="Montserrat"/>
                <a:ea typeface="Montserrat"/>
                <a:cs typeface="Montserrat"/>
                <a:sym typeface="Montserrat"/>
              </a:rPr>
              <a:t>libraries</a:t>
            </a: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Local councils also spend a lot of time trying to encourage </a:t>
            </a:r>
            <a:r>
              <a:rPr b="1" lang="en-GB" sz="1500">
                <a:highlight>
                  <a:srgbClr val="000000"/>
                </a:highlight>
                <a:latin typeface="Montserrat"/>
                <a:ea typeface="Montserrat"/>
                <a:cs typeface="Montserrat"/>
                <a:sym typeface="Montserrat"/>
              </a:rPr>
              <a:t>events </a:t>
            </a: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and cultural activities into our towns and cities.</a:t>
            </a:r>
            <a:endParaRPr sz="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type="title"/>
          </p:nvPr>
        </p:nvSpPr>
        <p:spPr>
          <a:xfrm>
            <a:off x="147225" y="367037"/>
            <a:ext cx="84495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/>
              <a:t>Take away task: researching services in your own Local Council</a:t>
            </a:r>
            <a:endParaRPr/>
          </a:p>
        </p:txBody>
      </p:sp>
      <p:sp>
        <p:nvSpPr>
          <p:cNvPr id="123" name="Google Shape;123;p20"/>
          <p:cNvSpPr txBox="1"/>
          <p:nvPr>
            <p:ph idx="12" type="sldNum"/>
          </p:nvPr>
        </p:nvSpPr>
        <p:spPr>
          <a:xfrm>
            <a:off x="229485" y="2396663"/>
            <a:ext cx="360000" cy="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4" name="Google Shape;124;p20"/>
          <p:cNvGraphicFramePr/>
          <p:nvPr/>
        </p:nvGraphicFramePr>
        <p:xfrm>
          <a:off x="140804" y="155800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{D03ECE69-4257-4229-B759-DB4BDA6CA1B0}</a:tableStyleId>
              </a:tblPr>
              <a:tblGrid>
                <a:gridCol w="1857500"/>
                <a:gridCol w="2405275"/>
                <a:gridCol w="2241925"/>
                <a:gridCol w="2292025"/>
              </a:tblGrid>
              <a:tr h="824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Service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 this service provided? </a:t>
                      </a:r>
                      <a:br>
                        <a:rPr b="1"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i="1"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Yes/No</a:t>
                      </a:r>
                      <a:endParaRPr i="1"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Does your family use it?</a:t>
                      </a:r>
                      <a:br>
                        <a:rPr b="1"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</a:t>
                      </a:r>
                      <a:r>
                        <a:rPr i="1"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es/No</a:t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Who provides the service</a:t>
                      </a:r>
                      <a:r>
                        <a:rPr b="1"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?</a:t>
                      </a:r>
                      <a:r>
                        <a:rPr b="1"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br>
                        <a:rPr b="1"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i="1" lang="en-GB" sz="1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r>
                        <a:rPr i="1"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ouncil or </a:t>
                      </a:r>
                      <a:br>
                        <a:rPr i="1"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i="1"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private contractor</a:t>
                      </a:r>
                      <a:endParaRPr i="1"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3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Road maintenance</a:t>
                      </a:r>
                      <a:endParaRPr b="1"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Libraries</a:t>
                      </a:r>
                      <a:endParaRPr b="1"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1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Rubbish and recycling collections</a:t>
                      </a:r>
                      <a:endParaRPr b="1"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Leisure centres</a:t>
                      </a:r>
                      <a:endParaRPr b="1"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22875" marB="22875" marR="45725" marL="457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5" name="Google Shape;125;p20"/>
          <p:cNvSpPr txBox="1"/>
          <p:nvPr/>
        </p:nvSpPr>
        <p:spPr>
          <a:xfrm>
            <a:off x="137231" y="1137450"/>
            <a:ext cx="8127300" cy="4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Use a search engine to research the services provided by your local council.</a:t>
            </a:r>
            <a:endParaRPr b="0" i="0" sz="7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