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5"/>
    <p:sldMasterId id="2147483704" r:id="rId6"/>
    <p:sldMasterId id="2147483705" r:id="rId7"/>
    <p:sldMasterId id="214748370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y="5143500" cx="9144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DFB9C30-9755-4B62-BBED-63F4579A6766}">
  <a:tblStyle styleId="{0DFB9C30-9755-4B62-BBED-63F4579A67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4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SemiBold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-bold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2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1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4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3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6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5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8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7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da96275b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8da96275b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8c666d5a73_0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8c666d5a73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8c666d5a73_0_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8c666d5a73_0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8c666d5a73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8c666d5a73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8da96275bc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8da96275bc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8c666d5a73_0_2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8c666d5a73_0_2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da96275bc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da96275bc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da96275bc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da96275bc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8c666d5a73_0_20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8c666d5a73_0_20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da96275bc_0_10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8da96275bc_0_1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c666d5a73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c666d5a73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c666d5a73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c666d5a73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8c666d5a73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8c666d5a73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8c666d5a73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8c666d5a73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238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–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2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5" name="Google Shape;115;p22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7" name="Google Shape;117;p22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6" name="Google Shape;126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6" name="Google Shape;146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7" name="Google Shape;157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8" name="Google Shape;15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6" name="Google Shape;166;p3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7" name="Google Shape;167;p3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68" name="Google Shape;168;p3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2" name="Google Shape;172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3" name="Google Shape;173;p3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p3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0" name="Google Shape;180;p3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p3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" name="Google Shape;18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8" name="Google Shape;188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3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0" name="Google Shape;190;p3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1" name="Google Shape;191;p3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92" name="Google Shape;192;p3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3" name="Google Shape;193;p3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94" name="Google Shape;194;p3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5" name="Google Shape;195;p3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8" name="Google Shape;198;p3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9" name="Google Shape;199;p3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0" name="Google Shape;200;p3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1" name="Google Shape;201;p3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2" name="Google Shape;202;p3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3" name="Google Shape;203;p3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4" name="Google Shape;204;p3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5" name="Google Shape;205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8" name="Google Shape;208;p3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9" name="Google Shape;209;p3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0" name="Google Shape;210;p3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1" name="Google Shape;211;p3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2" name="Google Shape;212;p3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3" name="Google Shape;213;p3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4" name="Google Shape;214;p3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5" name="Google Shape;215;p3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6" name="Google Shape;216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9" name="Google Shape;219;p4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0" name="Google Shape;220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3" name="Google Shape;223;p4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224" name="Google Shape;224;p4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4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1" name="Google Shape;231;p4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4" name="Google Shape;234;p45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35" name="Google Shape;235;p4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6" name="Google Shape;236;p4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7" name="Google Shape;237;p4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0" name="Google Shape;240;p4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1" name="Google Shape;241;p4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8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49" name="Google Shape;249;p48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0" name="Google Shape;250;p48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51" name="Google Shape;251;p48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8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9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55" name="Google Shape;255;p4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6" name="Google Shape;256;p4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9" name="Google Shape;259;p50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60" name="Google Shape;260;p5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1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3" name="Google Shape;263;p5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64" name="Google Shape;264;p51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65" name="Google Shape;265;p5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6" name="Google Shape;266;p51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9" name="Google Shape;269;p5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2" name="Google Shape;272;p5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3" name="Google Shape;273;p53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4" name="Google Shape;274;p53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75" name="Google Shape;275;p53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6" name="Google Shape;276;p53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77" name="Google Shape;277;p53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78" name="Google Shape;278;p53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1" name="Google Shape;281;p5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2" name="Google Shape;282;p54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283" name="Google Shape;283;p54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84" name="Google Shape;284;p54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5" name="Google Shape;285;p54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86" name="Google Shape;286;p54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287" name="Google Shape;287;p54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288" name="Google Shape;288;p5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1" name="Google Shape;291;p5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2" name="Google Shape;292;p5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93" name="Google Shape;293;p5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4" name="Google Shape;294;p5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95" name="Google Shape;295;p5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6" name="Google Shape;296;p5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97" name="Google Shape;297;p5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8" name="Google Shape;298;p5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99" name="Google Shape;299;p5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2" name="Google Shape;302;p5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303" name="Google Shape;303;p5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06" name="Google Shape;306;p5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307" name="Google Shape;307;p5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8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7" Type="http://schemas.openxmlformats.org/officeDocument/2006/relationships/theme" Target="../theme/theme5.xml"/><Relationship Id="rId1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61" name="Google Shape;161;p3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2" name="Google Shape;162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3" name="Google Shape;163;p3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44" name="Google Shape;244;p47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45" name="Google Shape;245;p4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6" name="Google Shape;246;p47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0"/>
          <p:cNvSpPr txBox="1"/>
          <p:nvPr>
            <p:ph idx="4294967295" type="ctrTitle"/>
          </p:nvPr>
        </p:nvSpPr>
        <p:spPr>
          <a:xfrm>
            <a:off x="266700" y="788675"/>
            <a:ext cx="8618400" cy="260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Ask and answer about </a:t>
            </a:r>
            <a:r>
              <a:rPr lang="en-GB">
                <a:solidFill>
                  <a:srgbClr val="4B3241"/>
                </a:solidFill>
              </a:rPr>
              <a:t>future intentions </a:t>
            </a:r>
            <a:r>
              <a:rPr lang="en-GB" sz="2400">
                <a:solidFill>
                  <a:srgbClr val="4B3241"/>
                </a:solidFill>
              </a:rPr>
              <a:t>[1/2]</a:t>
            </a:r>
            <a:endParaRPr sz="2400">
              <a:solidFill>
                <a:srgbClr val="4B3241"/>
              </a:solidFill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500"/>
              <a:buChar char="-"/>
            </a:pPr>
            <a:r>
              <a:rPr lang="en-GB" sz="2500">
                <a:solidFill>
                  <a:srgbClr val="4B3241"/>
                </a:solidFill>
              </a:rPr>
              <a:t>Using inversion with </a:t>
            </a:r>
            <a:r>
              <a:rPr i="1" lang="en-GB" sz="2500">
                <a:solidFill>
                  <a:srgbClr val="4B3241"/>
                </a:solidFill>
              </a:rPr>
              <a:t>aller + </a:t>
            </a:r>
            <a:r>
              <a:rPr lang="en-GB" sz="2500">
                <a:solidFill>
                  <a:srgbClr val="4B3241"/>
                </a:solidFill>
              </a:rPr>
              <a:t>infinitive </a:t>
            </a:r>
            <a:endParaRPr sz="2500">
              <a:solidFill>
                <a:srgbClr val="4B3241"/>
              </a:solidFill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500"/>
              <a:buChar char="-"/>
            </a:pPr>
            <a:r>
              <a:rPr lang="en-GB" sz="2500">
                <a:solidFill>
                  <a:srgbClr val="4B3241"/>
                </a:solidFill>
              </a:rPr>
              <a:t>Question words</a:t>
            </a:r>
            <a:endParaRPr sz="2500">
              <a:solidFill>
                <a:srgbClr val="4B3241"/>
              </a:solidFill>
            </a:endParaRPr>
          </a:p>
        </p:txBody>
      </p:sp>
      <p:sp>
        <p:nvSpPr>
          <p:cNvPr id="317" name="Google Shape;317;p60"/>
          <p:cNvSpPr txBox="1"/>
          <p:nvPr>
            <p:ph idx="4294967295" type="subTitle"/>
          </p:nvPr>
        </p:nvSpPr>
        <p:spPr>
          <a:xfrm>
            <a:off x="462900" y="445025"/>
            <a:ext cx="8226000" cy="2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r>
              <a:rPr lang="en-GB">
                <a:solidFill>
                  <a:srgbClr val="4B3241"/>
                </a:solidFill>
              </a:rPr>
              <a:t>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18" name="Google Shape;318;p60"/>
          <p:cNvSpPr txBox="1"/>
          <p:nvPr>
            <p:ph idx="4294967295" type="subTitle"/>
          </p:nvPr>
        </p:nvSpPr>
        <p:spPr>
          <a:xfrm>
            <a:off x="266700" y="417382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Johnson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9"/>
          <p:cNvSpPr txBox="1"/>
          <p:nvPr>
            <p:ph idx="4294967295" type="subTitle"/>
          </p:nvPr>
        </p:nvSpPr>
        <p:spPr>
          <a:xfrm>
            <a:off x="802813" y="906700"/>
            <a:ext cx="3128400" cy="453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>
                <a:solidFill>
                  <a:srgbClr val="FFFFFF"/>
                </a:solidFill>
              </a:rPr>
              <a:t>Statement</a:t>
            </a:r>
            <a:endParaRPr b="1" sz="2500">
              <a:solidFill>
                <a:srgbClr val="FFFFFF"/>
              </a:solidFill>
            </a:endParaRPr>
          </a:p>
        </p:txBody>
      </p:sp>
      <p:sp>
        <p:nvSpPr>
          <p:cNvPr id="436" name="Google Shape;436;p69"/>
          <p:cNvSpPr txBox="1"/>
          <p:nvPr>
            <p:ph idx="4294967295" type="subTitle"/>
          </p:nvPr>
        </p:nvSpPr>
        <p:spPr>
          <a:xfrm>
            <a:off x="4955300" y="906700"/>
            <a:ext cx="3439500" cy="453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>
                <a:solidFill>
                  <a:srgbClr val="FFFFFF"/>
                </a:solidFill>
              </a:rPr>
              <a:t>Question</a:t>
            </a:r>
            <a:endParaRPr b="1" sz="2500">
              <a:solidFill>
                <a:srgbClr val="FFFFFF"/>
              </a:solidFill>
            </a:endParaRPr>
          </a:p>
        </p:txBody>
      </p:sp>
      <p:sp>
        <p:nvSpPr>
          <p:cNvPr id="437" name="Google Shape;437;p69"/>
          <p:cNvSpPr/>
          <p:nvPr/>
        </p:nvSpPr>
        <p:spPr>
          <a:xfrm rot="-5400000">
            <a:off x="4348450" y="527438"/>
            <a:ext cx="309900" cy="1222800"/>
          </a:xfrm>
          <a:prstGeom prst="downArrow">
            <a:avLst>
              <a:gd fmla="val 50000" name="adj1"/>
              <a:gd fmla="val 610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69"/>
          <p:cNvSpPr txBox="1"/>
          <p:nvPr>
            <p:ph idx="4294967295" type="subTitle"/>
          </p:nvPr>
        </p:nvSpPr>
        <p:spPr>
          <a:xfrm>
            <a:off x="763775" y="1831324"/>
            <a:ext cx="32088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Tu vas aller</a:t>
            </a:r>
            <a:endParaRPr b="1" sz="2000"/>
          </a:p>
        </p:txBody>
      </p:sp>
      <p:sp>
        <p:nvSpPr>
          <p:cNvPr id="439" name="Google Shape;439;p69"/>
          <p:cNvSpPr txBox="1"/>
          <p:nvPr>
            <p:ph type="title"/>
          </p:nvPr>
        </p:nvSpPr>
        <p:spPr>
          <a:xfrm>
            <a:off x="697000" y="357269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questions about the future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40" name="Google Shape;440;p69"/>
          <p:cNvSpPr/>
          <p:nvPr/>
        </p:nvSpPr>
        <p:spPr>
          <a:xfrm rot="-5400000">
            <a:off x="4500850" y="1441838"/>
            <a:ext cx="309900" cy="1222800"/>
          </a:xfrm>
          <a:prstGeom prst="downArrow">
            <a:avLst>
              <a:gd fmla="val 50000" name="adj1"/>
              <a:gd fmla="val 610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69"/>
          <p:cNvSpPr txBox="1"/>
          <p:nvPr>
            <p:ph idx="4294967295" type="subTitle"/>
          </p:nvPr>
        </p:nvSpPr>
        <p:spPr>
          <a:xfrm>
            <a:off x="5343400" y="1831324"/>
            <a:ext cx="32088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V</a:t>
            </a:r>
            <a:r>
              <a:rPr b="1" lang="en-GB" sz="2000"/>
              <a:t>as-tu aller?</a:t>
            </a:r>
            <a:endParaRPr b="1" sz="2000"/>
          </a:p>
        </p:txBody>
      </p:sp>
      <p:sp>
        <p:nvSpPr>
          <p:cNvPr id="442" name="Google Shape;442;p69"/>
          <p:cNvSpPr txBox="1"/>
          <p:nvPr>
            <p:ph idx="4294967295" type="subTitle"/>
          </p:nvPr>
        </p:nvSpPr>
        <p:spPr>
          <a:xfrm>
            <a:off x="1868250" y="2924375"/>
            <a:ext cx="54585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000"/>
              <a:t>Comment</a:t>
            </a:r>
            <a:r>
              <a:rPr b="1" i="1" lang="en-GB" sz="2000"/>
              <a:t> vas-tu aller </a:t>
            </a:r>
            <a:r>
              <a:rPr i="1" lang="en-GB" sz="2000"/>
              <a:t>en Allemagne</a:t>
            </a:r>
            <a:r>
              <a:rPr b="1" i="1" lang="en-GB" sz="2000"/>
              <a:t>?</a:t>
            </a:r>
            <a:endParaRPr b="1" i="1" sz="2000"/>
          </a:p>
        </p:txBody>
      </p:sp>
      <p:sp>
        <p:nvSpPr>
          <p:cNvPr id="443" name="Google Shape;443;p69"/>
          <p:cNvSpPr txBox="1"/>
          <p:nvPr>
            <p:ph idx="4294967295" type="subTitle"/>
          </p:nvPr>
        </p:nvSpPr>
        <p:spPr>
          <a:xfrm>
            <a:off x="1868250" y="3637500"/>
            <a:ext cx="5458500" cy="774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000"/>
              <a:t>How</a:t>
            </a:r>
            <a:r>
              <a:rPr b="1" i="1" lang="en-GB" sz="2000"/>
              <a:t> are you going to go</a:t>
            </a:r>
            <a:r>
              <a:rPr i="1" lang="en-GB" sz="2000"/>
              <a:t> to Germany?</a:t>
            </a:r>
            <a:endParaRPr i="1" sz="2000"/>
          </a:p>
        </p:txBody>
      </p:sp>
      <p:sp>
        <p:nvSpPr>
          <p:cNvPr id="444" name="Google Shape;444;p69"/>
          <p:cNvSpPr txBox="1"/>
          <p:nvPr/>
        </p:nvSpPr>
        <p:spPr>
          <a:xfrm>
            <a:off x="458975" y="2924375"/>
            <a:ext cx="1222800" cy="148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Question word at the front of the sentence!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0"/>
          <p:cNvSpPr txBox="1"/>
          <p:nvPr>
            <p:ph idx="4294967295" type="subTitle"/>
          </p:nvPr>
        </p:nvSpPr>
        <p:spPr>
          <a:xfrm>
            <a:off x="802813" y="906700"/>
            <a:ext cx="3128400" cy="453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>
                <a:solidFill>
                  <a:srgbClr val="FFFFFF"/>
                </a:solidFill>
              </a:rPr>
              <a:t>Statement</a:t>
            </a:r>
            <a:endParaRPr b="1" sz="2500">
              <a:solidFill>
                <a:srgbClr val="FFFFFF"/>
              </a:solidFill>
            </a:endParaRPr>
          </a:p>
        </p:txBody>
      </p:sp>
      <p:sp>
        <p:nvSpPr>
          <p:cNvPr id="450" name="Google Shape;450;p70"/>
          <p:cNvSpPr txBox="1"/>
          <p:nvPr>
            <p:ph idx="4294967295" type="subTitle"/>
          </p:nvPr>
        </p:nvSpPr>
        <p:spPr>
          <a:xfrm>
            <a:off x="4955300" y="906700"/>
            <a:ext cx="3439500" cy="453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>
                <a:solidFill>
                  <a:srgbClr val="FFFFFF"/>
                </a:solidFill>
              </a:rPr>
              <a:t>Question</a:t>
            </a:r>
            <a:endParaRPr b="1" sz="2500">
              <a:solidFill>
                <a:srgbClr val="FFFFFF"/>
              </a:solidFill>
            </a:endParaRPr>
          </a:p>
        </p:txBody>
      </p:sp>
      <p:sp>
        <p:nvSpPr>
          <p:cNvPr id="451" name="Google Shape;451;p70"/>
          <p:cNvSpPr/>
          <p:nvPr/>
        </p:nvSpPr>
        <p:spPr>
          <a:xfrm rot="-5400000">
            <a:off x="4348450" y="527438"/>
            <a:ext cx="309900" cy="1222800"/>
          </a:xfrm>
          <a:prstGeom prst="downArrow">
            <a:avLst>
              <a:gd fmla="val 50000" name="adj1"/>
              <a:gd fmla="val 610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70"/>
          <p:cNvSpPr txBox="1"/>
          <p:nvPr>
            <p:ph idx="4294967295" type="subTitle"/>
          </p:nvPr>
        </p:nvSpPr>
        <p:spPr>
          <a:xfrm>
            <a:off x="763775" y="1831324"/>
            <a:ext cx="32088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Il va partir</a:t>
            </a:r>
            <a:endParaRPr b="1" sz="2000"/>
          </a:p>
        </p:txBody>
      </p:sp>
      <p:sp>
        <p:nvSpPr>
          <p:cNvPr id="453" name="Google Shape;453;p70"/>
          <p:cNvSpPr txBox="1"/>
          <p:nvPr>
            <p:ph type="title"/>
          </p:nvPr>
        </p:nvSpPr>
        <p:spPr>
          <a:xfrm>
            <a:off x="697000" y="357269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questions about the future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54" name="Google Shape;454;p70"/>
          <p:cNvSpPr/>
          <p:nvPr/>
        </p:nvSpPr>
        <p:spPr>
          <a:xfrm rot="-5400000">
            <a:off x="4500850" y="1441838"/>
            <a:ext cx="309900" cy="1222800"/>
          </a:xfrm>
          <a:prstGeom prst="downArrow">
            <a:avLst>
              <a:gd fmla="val 50000" name="adj1"/>
              <a:gd fmla="val 610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70"/>
          <p:cNvSpPr txBox="1"/>
          <p:nvPr>
            <p:ph idx="4294967295" type="subTitle"/>
          </p:nvPr>
        </p:nvSpPr>
        <p:spPr>
          <a:xfrm>
            <a:off x="5343400" y="1831324"/>
            <a:ext cx="32088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Va-t-il partir?</a:t>
            </a:r>
            <a:endParaRPr b="1" sz="2000"/>
          </a:p>
        </p:txBody>
      </p:sp>
      <p:sp>
        <p:nvSpPr>
          <p:cNvPr id="456" name="Google Shape;456;p70"/>
          <p:cNvSpPr txBox="1"/>
          <p:nvPr>
            <p:ph idx="4294967295" type="subTitle"/>
          </p:nvPr>
        </p:nvSpPr>
        <p:spPr>
          <a:xfrm>
            <a:off x="1868250" y="2924375"/>
            <a:ext cx="54585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000"/>
              <a:t>Pourquoi</a:t>
            </a:r>
            <a:r>
              <a:rPr b="1" i="1" lang="en-GB" sz="2000"/>
              <a:t> va-t-il partir </a:t>
            </a:r>
            <a:r>
              <a:rPr i="1" lang="en-GB" sz="2000"/>
              <a:t>demain?</a:t>
            </a:r>
            <a:endParaRPr b="1" i="1" sz="2000"/>
          </a:p>
        </p:txBody>
      </p:sp>
      <p:sp>
        <p:nvSpPr>
          <p:cNvPr id="457" name="Google Shape;457;p70"/>
          <p:cNvSpPr txBox="1"/>
          <p:nvPr>
            <p:ph idx="4294967295" type="subTitle"/>
          </p:nvPr>
        </p:nvSpPr>
        <p:spPr>
          <a:xfrm>
            <a:off x="1868250" y="3637500"/>
            <a:ext cx="5458500" cy="45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000"/>
              <a:t>Why</a:t>
            </a:r>
            <a:r>
              <a:rPr b="1" i="1" lang="en-GB" sz="2000"/>
              <a:t> is he going to leave</a:t>
            </a:r>
            <a:r>
              <a:rPr i="1" lang="en-GB" sz="2000"/>
              <a:t> tomorrow?</a:t>
            </a:r>
            <a:endParaRPr i="1"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1"/>
          <p:cNvSpPr txBox="1"/>
          <p:nvPr>
            <p:ph idx="4294967295" type="subTitle"/>
          </p:nvPr>
        </p:nvSpPr>
        <p:spPr>
          <a:xfrm>
            <a:off x="802813" y="906700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>
                <a:solidFill>
                  <a:srgbClr val="FFFFFF"/>
                </a:solidFill>
              </a:rPr>
              <a:t>Statement</a:t>
            </a:r>
            <a:endParaRPr b="1" sz="2500">
              <a:solidFill>
                <a:srgbClr val="FFFFFF"/>
              </a:solidFill>
            </a:endParaRPr>
          </a:p>
        </p:txBody>
      </p:sp>
      <p:sp>
        <p:nvSpPr>
          <p:cNvPr id="463" name="Google Shape;463;p71"/>
          <p:cNvSpPr txBox="1"/>
          <p:nvPr>
            <p:ph idx="4294967295" type="subTitle"/>
          </p:nvPr>
        </p:nvSpPr>
        <p:spPr>
          <a:xfrm>
            <a:off x="4955300" y="906700"/>
            <a:ext cx="34395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>
                <a:solidFill>
                  <a:srgbClr val="FFFFFF"/>
                </a:solidFill>
              </a:rPr>
              <a:t>Question</a:t>
            </a:r>
            <a:endParaRPr b="1" sz="2500">
              <a:solidFill>
                <a:srgbClr val="FFFFFF"/>
              </a:solidFill>
            </a:endParaRPr>
          </a:p>
        </p:txBody>
      </p:sp>
      <p:sp>
        <p:nvSpPr>
          <p:cNvPr id="464" name="Google Shape;464;p71"/>
          <p:cNvSpPr/>
          <p:nvPr/>
        </p:nvSpPr>
        <p:spPr>
          <a:xfrm rot="-5400000">
            <a:off x="4348450" y="527438"/>
            <a:ext cx="309900" cy="1222800"/>
          </a:xfrm>
          <a:prstGeom prst="downArrow">
            <a:avLst>
              <a:gd fmla="val 50000" name="adj1"/>
              <a:gd fmla="val 610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71"/>
          <p:cNvSpPr txBox="1"/>
          <p:nvPr>
            <p:ph idx="4294967295" type="subTitle"/>
          </p:nvPr>
        </p:nvSpPr>
        <p:spPr>
          <a:xfrm>
            <a:off x="763775" y="1831324"/>
            <a:ext cx="32088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Elle</a:t>
            </a:r>
            <a:r>
              <a:rPr b="1" lang="en-GB" sz="2000"/>
              <a:t> va prendre</a:t>
            </a:r>
            <a:endParaRPr b="1" sz="2000"/>
          </a:p>
        </p:txBody>
      </p:sp>
      <p:sp>
        <p:nvSpPr>
          <p:cNvPr id="466" name="Google Shape;466;p71"/>
          <p:cNvSpPr txBox="1"/>
          <p:nvPr>
            <p:ph type="title"/>
          </p:nvPr>
        </p:nvSpPr>
        <p:spPr>
          <a:xfrm>
            <a:off x="697000" y="357269"/>
            <a:ext cx="6622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questions about the future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67" name="Google Shape;467;p71"/>
          <p:cNvSpPr/>
          <p:nvPr/>
        </p:nvSpPr>
        <p:spPr>
          <a:xfrm rot="-5400000">
            <a:off x="4500850" y="1441838"/>
            <a:ext cx="309900" cy="1222800"/>
          </a:xfrm>
          <a:prstGeom prst="downArrow">
            <a:avLst>
              <a:gd fmla="val 50000" name="adj1"/>
              <a:gd fmla="val 6108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71"/>
          <p:cNvSpPr txBox="1"/>
          <p:nvPr>
            <p:ph idx="4294967295" type="subTitle"/>
          </p:nvPr>
        </p:nvSpPr>
        <p:spPr>
          <a:xfrm>
            <a:off x="5343400" y="1831324"/>
            <a:ext cx="32088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000"/>
              <a:t>Va-t-elle prendre?</a:t>
            </a:r>
            <a:endParaRPr b="1" sz="2000"/>
          </a:p>
        </p:txBody>
      </p:sp>
      <p:sp>
        <p:nvSpPr>
          <p:cNvPr id="469" name="Google Shape;469;p71"/>
          <p:cNvSpPr txBox="1"/>
          <p:nvPr>
            <p:ph idx="4294967295" type="subTitle"/>
          </p:nvPr>
        </p:nvSpPr>
        <p:spPr>
          <a:xfrm>
            <a:off x="1868250" y="2924375"/>
            <a:ext cx="5458500" cy="411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000"/>
              <a:t>Quand</a:t>
            </a:r>
            <a:r>
              <a:rPr b="1" i="1" lang="en-GB" sz="2000"/>
              <a:t> va-t-elle prendre </a:t>
            </a:r>
            <a:r>
              <a:rPr i="1" lang="en-GB" sz="2000"/>
              <a:t>l’avion</a:t>
            </a:r>
            <a:r>
              <a:rPr i="1" lang="en-GB" sz="2000"/>
              <a:t>?</a:t>
            </a:r>
            <a:endParaRPr b="1" i="1" sz="2000"/>
          </a:p>
        </p:txBody>
      </p:sp>
      <p:sp>
        <p:nvSpPr>
          <p:cNvPr id="470" name="Google Shape;470;p71"/>
          <p:cNvSpPr txBox="1"/>
          <p:nvPr>
            <p:ph idx="4294967295" type="subTitle"/>
          </p:nvPr>
        </p:nvSpPr>
        <p:spPr>
          <a:xfrm>
            <a:off x="1868250" y="3637500"/>
            <a:ext cx="5458500" cy="45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000"/>
              <a:t>When</a:t>
            </a:r>
            <a:r>
              <a:rPr b="1" i="1" lang="en-GB" sz="2000"/>
              <a:t> is she going to take </a:t>
            </a:r>
            <a:r>
              <a:rPr i="1" lang="en-GB" sz="2000"/>
              <a:t> the plane?</a:t>
            </a:r>
            <a:endParaRPr i="1"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2"/>
          <p:cNvSpPr/>
          <p:nvPr/>
        </p:nvSpPr>
        <p:spPr>
          <a:xfrm>
            <a:off x="438850" y="104599"/>
            <a:ext cx="7647000" cy="84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latin typeface="Montserrat"/>
                <a:ea typeface="Montserrat"/>
                <a:cs typeface="Montserrat"/>
                <a:sym typeface="Montserrat"/>
              </a:rPr>
              <a:t>Ask and answer about future intentions [</a:t>
            </a:r>
            <a:r>
              <a:rPr b="1" lang="en-GB" sz="3100">
                <a:latin typeface="Montserrat"/>
                <a:ea typeface="Montserrat"/>
                <a:cs typeface="Montserrat"/>
                <a:sym typeface="Montserrat"/>
              </a:rPr>
              <a:t>1/2]</a:t>
            </a:r>
            <a:endParaRPr b="1"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6" name="Google Shape;476;p72"/>
          <p:cNvSpPr txBox="1"/>
          <p:nvPr/>
        </p:nvSpPr>
        <p:spPr>
          <a:xfrm>
            <a:off x="414600" y="1023525"/>
            <a:ext cx="8207700" cy="345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What do these questions mean?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AutoNum type="arabicPeriod"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Quand va-t-il partir?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AutoNum type="arabicPeriod"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Pourquoi va-t-elle aller?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AutoNum type="arabicPeriod"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Comment vas-tu étudier?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Translate: Are you going to take the plane tomorrow?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7" name="Google Shape;47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6688" y="90759"/>
            <a:ext cx="867125" cy="6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3"/>
          <p:cNvSpPr/>
          <p:nvPr/>
        </p:nvSpPr>
        <p:spPr>
          <a:xfrm>
            <a:off x="362650" y="83106"/>
            <a:ext cx="7647000" cy="86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latin typeface="Montserrat"/>
                <a:ea typeface="Montserrat"/>
                <a:cs typeface="Montserrat"/>
                <a:sym typeface="Montserrat"/>
              </a:rPr>
              <a:t>Ask and answer about future intentions [1/2]</a:t>
            </a:r>
            <a:endParaRPr b="1"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p73"/>
          <p:cNvSpPr txBox="1"/>
          <p:nvPr/>
        </p:nvSpPr>
        <p:spPr>
          <a:xfrm>
            <a:off x="414600" y="1099725"/>
            <a:ext cx="7990800" cy="316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What do these questions mean?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AutoNum type="arabicPeriod"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When are you going to leave?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AutoNum type="arabicPeriod"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Why is she going to go?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AutoNum type="arabicPeriod"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How are you going to study?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Translate: Are you going to take the plane tomorrow? = </a:t>
            </a:r>
            <a:r>
              <a:rPr i="1" lang="en-GB" sz="2600">
                <a:latin typeface="Montserrat"/>
                <a:ea typeface="Montserrat"/>
                <a:cs typeface="Montserrat"/>
                <a:sym typeface="Montserrat"/>
              </a:rPr>
              <a:t>Vas-tu prendre l’avion demain?</a:t>
            </a:r>
            <a:endParaRPr i="1" sz="900"/>
          </a:p>
        </p:txBody>
      </p:sp>
      <p:pic>
        <p:nvPicPr>
          <p:cNvPr id="484" name="Google Shape;48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6688" y="90759"/>
            <a:ext cx="867125" cy="6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323" name="Google Shape;323;p61"/>
          <p:cNvSpPr/>
          <p:nvPr/>
        </p:nvSpPr>
        <p:spPr>
          <a:xfrm>
            <a:off x="2679913" y="1875813"/>
            <a:ext cx="3146700" cy="23442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24" name="Google Shape;32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61"/>
          <p:cNvSpPr txBox="1"/>
          <p:nvPr/>
        </p:nvSpPr>
        <p:spPr>
          <a:xfrm>
            <a:off x="1325963" y="74563"/>
            <a:ext cx="61161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SFE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Silent Final E</a:t>
            </a:r>
            <a:endParaRPr b="1" sz="4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61"/>
          <p:cNvSpPr txBox="1"/>
          <p:nvPr/>
        </p:nvSpPr>
        <p:spPr>
          <a:xfrm>
            <a:off x="2927425" y="3250625"/>
            <a:ext cx="31821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timid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oy holding a sign that says 'shy'" id="327" name="Google Shape;327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2777" y="1927694"/>
            <a:ext cx="1017005" cy="135978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61"/>
          <p:cNvSpPr/>
          <p:nvPr/>
        </p:nvSpPr>
        <p:spPr>
          <a:xfrm>
            <a:off x="3548919" y="2333208"/>
            <a:ext cx="724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[shy]</a:t>
            </a:r>
            <a:endParaRPr sz="700"/>
          </a:p>
        </p:txBody>
      </p:sp>
      <p:pic>
        <p:nvPicPr>
          <p:cNvPr descr="Quiet Sign Clip Art" id="329" name="Google Shape;329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13392" y="2627163"/>
            <a:ext cx="333375" cy="471488"/>
          </a:xfrm>
          <a:prstGeom prst="rect">
            <a:avLst/>
          </a:prstGeom>
          <a:noFill/>
          <a:ln>
            <a:noFill/>
          </a:ln>
        </p:spPr>
      </p:pic>
      <p:sp>
        <p:nvSpPr>
          <p:cNvPr descr="orange x" id="330" name="Google Shape;330;p61"/>
          <p:cNvSpPr/>
          <p:nvPr/>
        </p:nvSpPr>
        <p:spPr>
          <a:xfrm>
            <a:off x="4844599" y="3188038"/>
            <a:ext cx="861600" cy="1183800"/>
          </a:xfrm>
          <a:prstGeom prst="mathMultiply">
            <a:avLst>
              <a:gd fmla="val 23520" name="adj1"/>
            </a:avLst>
          </a:prstGeom>
          <a:solidFill>
            <a:srgbClr val="E65D00"/>
          </a:solidFill>
          <a:ln cap="flat" cmpd="sng" w="12700">
            <a:solidFill>
              <a:srgbClr val="E65D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2"/>
          <p:cNvSpPr txBox="1"/>
          <p:nvPr/>
        </p:nvSpPr>
        <p:spPr>
          <a:xfrm>
            <a:off x="543049" y="1438150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mond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62"/>
          <p:cNvSpPr txBox="1"/>
          <p:nvPr/>
        </p:nvSpPr>
        <p:spPr>
          <a:xfrm flipH="1">
            <a:off x="6917525" y="1428175"/>
            <a:ext cx="20487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modern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62"/>
          <p:cNvSpPr txBox="1"/>
          <p:nvPr/>
        </p:nvSpPr>
        <p:spPr>
          <a:xfrm>
            <a:off x="3757561" y="29684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vi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8" name="Google Shape;33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62"/>
          <p:cNvSpPr txBox="1"/>
          <p:nvPr/>
        </p:nvSpPr>
        <p:spPr>
          <a:xfrm>
            <a:off x="1325963" y="74563"/>
            <a:ext cx="61161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SFE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Silent Final E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0" name="Google Shape;340;p62"/>
          <p:cNvPicPr preferRelativeResize="0"/>
          <p:nvPr/>
        </p:nvPicPr>
        <p:blipFill rotWithShape="1">
          <a:blip r:embed="rId4">
            <a:alphaModFix/>
          </a:blip>
          <a:srcRect b="39242" l="12221" r="72639" t="34832"/>
          <a:stretch/>
        </p:blipFill>
        <p:spPr>
          <a:xfrm>
            <a:off x="640652" y="1905001"/>
            <a:ext cx="1384301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62"/>
          <p:cNvPicPr preferRelativeResize="0"/>
          <p:nvPr/>
        </p:nvPicPr>
        <p:blipFill rotWithShape="1">
          <a:blip r:embed="rId4">
            <a:alphaModFix/>
          </a:blip>
          <a:srcRect b="39242" l="64937" r="5201" t="34832"/>
          <a:stretch/>
        </p:blipFill>
        <p:spPr>
          <a:xfrm>
            <a:off x="6413516" y="1905000"/>
            <a:ext cx="273049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62"/>
          <p:cNvSpPr/>
          <p:nvPr/>
        </p:nvSpPr>
        <p:spPr>
          <a:xfrm>
            <a:off x="4022213" y="3488138"/>
            <a:ext cx="93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[life]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7" name="Google Shape;347;p63"/>
          <p:cNvGraphicFramePr/>
          <p:nvPr/>
        </p:nvGraphicFramePr>
        <p:xfrm>
          <a:off x="1575863" y="45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{0DFB9C30-9755-4B62-BBED-63F4579A6766}</a:tableStyleId>
              </a:tblPr>
              <a:tblGrid>
                <a:gridCol w="2960750"/>
                <a:gridCol w="2960750"/>
              </a:tblGrid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l’allemand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German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l’Allemagne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Germany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l’avion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plane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demain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tomorrow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bient</a:t>
                      </a: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ôt</a:t>
                      </a:r>
                      <a:endParaRPr sz="10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soon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prochain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next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quand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when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pourquoi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why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comment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lettre</a:t>
                      </a:r>
                      <a:endParaRPr sz="17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>
                          <a:solidFill>
                            <a:srgbClr val="1F386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letter</a:t>
                      </a:r>
                      <a:endParaRPr sz="1700">
                        <a:solidFill>
                          <a:srgbClr val="1F386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48" name="Google Shape;34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4"/>
          <p:cNvSpPr txBox="1"/>
          <p:nvPr>
            <p:ph type="title"/>
          </p:nvPr>
        </p:nvSpPr>
        <p:spPr>
          <a:xfrm>
            <a:off x="1317250" y="3918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Asking questions in French</a:t>
            </a:r>
            <a:endParaRPr/>
          </a:p>
        </p:txBody>
      </p:sp>
      <p:pic>
        <p:nvPicPr>
          <p:cNvPr id="354" name="Google Shape;35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40" y="184000"/>
            <a:ext cx="813737" cy="814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64"/>
          <p:cNvSpPr/>
          <p:nvPr/>
        </p:nvSpPr>
        <p:spPr>
          <a:xfrm>
            <a:off x="442650" y="1172650"/>
            <a:ext cx="8258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"/>
              <a:buFont typeface="Century Gothic"/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"/>
              <a:buFont typeface="Century Gothic"/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6" name="Google Shape;356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7725" y="234874"/>
            <a:ext cx="668660" cy="5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64"/>
          <p:cNvSpPr/>
          <p:nvPr/>
        </p:nvSpPr>
        <p:spPr>
          <a:xfrm>
            <a:off x="447900" y="1573000"/>
            <a:ext cx="7009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3000"/>
              <a:buFont typeface="Century Gothic"/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Elle prend l’avion?</a:t>
            </a:r>
            <a:endParaRPr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64"/>
          <p:cNvSpPr/>
          <p:nvPr/>
        </p:nvSpPr>
        <p:spPr>
          <a:xfrm>
            <a:off x="4572000" y="1657300"/>
            <a:ext cx="4370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i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She takes the plane?</a:t>
            </a:r>
            <a:endParaRPr i="1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64"/>
          <p:cNvSpPr/>
          <p:nvPr/>
        </p:nvSpPr>
        <p:spPr>
          <a:xfrm>
            <a:off x="447900" y="2546863"/>
            <a:ext cx="7009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3000"/>
              <a:buFont typeface="Century Gothic"/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Pren</a:t>
            </a:r>
            <a:r>
              <a:rPr b="1" lang="en-GB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lang="en-GB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elle l’avion ?</a:t>
            </a:r>
            <a:endParaRPr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64"/>
          <p:cNvSpPr/>
          <p:nvPr/>
        </p:nvSpPr>
        <p:spPr>
          <a:xfrm>
            <a:off x="4705950" y="2593063"/>
            <a:ext cx="4102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i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Does she take the plane?</a:t>
            </a:r>
            <a:endParaRPr i="1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64"/>
          <p:cNvSpPr/>
          <p:nvPr/>
        </p:nvSpPr>
        <p:spPr>
          <a:xfrm>
            <a:off x="417750" y="3455125"/>
            <a:ext cx="7009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3000"/>
              <a:buFont typeface="Century Gothic"/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Quand p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ren</a:t>
            </a:r>
            <a:r>
              <a:rPr b="1" lang="en-GB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d-</a:t>
            </a: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elle l’avion ?</a:t>
            </a:r>
            <a:endParaRPr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64"/>
          <p:cNvSpPr/>
          <p:nvPr/>
        </p:nvSpPr>
        <p:spPr>
          <a:xfrm>
            <a:off x="4930275" y="3520725"/>
            <a:ext cx="3847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400"/>
              <a:buFont typeface="Century Gothic"/>
              <a:buNone/>
            </a:pPr>
            <a:r>
              <a:rPr i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d</a:t>
            </a:r>
            <a:r>
              <a:rPr i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oes she take </a:t>
            </a:r>
            <a:br>
              <a:rPr i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plane?</a:t>
            </a:r>
            <a:endParaRPr i="1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5"/>
          <p:cNvSpPr txBox="1"/>
          <p:nvPr>
            <p:ph type="title"/>
          </p:nvPr>
        </p:nvSpPr>
        <p:spPr>
          <a:xfrm>
            <a:off x="344675" y="140225"/>
            <a:ext cx="624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about</a:t>
            </a:r>
            <a:r>
              <a:rPr lang="en-GB">
                <a:solidFill>
                  <a:schemeClr val="dk2"/>
                </a:solidFill>
              </a:rPr>
              <a:t> future intentions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68" name="Google Shape;368;p65"/>
          <p:cNvSpPr txBox="1"/>
          <p:nvPr>
            <p:ph idx="1" type="body"/>
          </p:nvPr>
        </p:nvSpPr>
        <p:spPr>
          <a:xfrm>
            <a:off x="1896225" y="1356988"/>
            <a:ext cx="1038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Tu vas</a:t>
            </a:r>
            <a:r>
              <a:rPr lang="en-GB" sz="2100"/>
              <a:t> </a:t>
            </a:r>
            <a:endParaRPr sz="2100"/>
          </a:p>
        </p:txBody>
      </p:sp>
      <p:cxnSp>
        <p:nvCxnSpPr>
          <p:cNvPr id="369" name="Google Shape;369;p65"/>
          <p:cNvCxnSpPr/>
          <p:nvPr/>
        </p:nvCxnSpPr>
        <p:spPr>
          <a:xfrm flipH="1">
            <a:off x="1836900" y="2702950"/>
            <a:ext cx="63507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370" name="Google Shape;370;p65"/>
          <p:cNvSpPr txBox="1"/>
          <p:nvPr>
            <p:ph idx="1" type="body"/>
          </p:nvPr>
        </p:nvSpPr>
        <p:spPr>
          <a:xfrm>
            <a:off x="1896225" y="1865138"/>
            <a:ext cx="2404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[You are going]</a:t>
            </a:r>
            <a:endParaRPr i="1" sz="2100"/>
          </a:p>
        </p:txBody>
      </p:sp>
      <p:sp>
        <p:nvSpPr>
          <p:cNvPr id="371" name="Google Shape;371;p65"/>
          <p:cNvSpPr txBox="1"/>
          <p:nvPr>
            <p:ph idx="1" type="body"/>
          </p:nvPr>
        </p:nvSpPr>
        <p:spPr>
          <a:xfrm>
            <a:off x="381000" y="540425"/>
            <a:ext cx="84537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200"/>
              <a:t>Invert</a:t>
            </a:r>
            <a:r>
              <a:rPr lang="en-GB" sz="2200"/>
              <a:t> the</a:t>
            </a:r>
            <a:r>
              <a:rPr b="1" lang="en-GB" sz="2200"/>
              <a:t> present tense </a:t>
            </a:r>
            <a:r>
              <a:rPr lang="en-GB" sz="2200"/>
              <a:t>form of </a:t>
            </a:r>
            <a:r>
              <a:rPr i="1" lang="en-GB" sz="2200"/>
              <a:t>a</a:t>
            </a:r>
            <a:r>
              <a:rPr i="1" lang="en-GB" sz="2200"/>
              <a:t>ller</a:t>
            </a:r>
            <a:r>
              <a:rPr lang="en-GB" sz="2200"/>
              <a:t>, followed by the </a:t>
            </a:r>
            <a:r>
              <a:rPr b="1" lang="en-GB" sz="2200"/>
              <a:t>infinitive.</a:t>
            </a:r>
            <a:r>
              <a:rPr lang="en-GB" sz="2200"/>
              <a:t> </a:t>
            </a:r>
            <a:endParaRPr sz="2200"/>
          </a:p>
        </p:txBody>
      </p:sp>
      <p:sp>
        <p:nvSpPr>
          <p:cNvPr id="372" name="Google Shape;372;p65"/>
          <p:cNvSpPr txBox="1"/>
          <p:nvPr>
            <p:ph idx="1" type="body"/>
          </p:nvPr>
        </p:nvSpPr>
        <p:spPr>
          <a:xfrm>
            <a:off x="5390925" y="1356988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manger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373" name="Google Shape;373;p65"/>
          <p:cNvSpPr txBox="1"/>
          <p:nvPr>
            <p:ph idx="1" type="body"/>
          </p:nvPr>
        </p:nvSpPr>
        <p:spPr>
          <a:xfrm>
            <a:off x="5390925" y="1865138"/>
            <a:ext cx="1038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eat] </a:t>
            </a:r>
            <a:endParaRPr i="1" sz="2100"/>
          </a:p>
        </p:txBody>
      </p:sp>
      <p:pic>
        <p:nvPicPr>
          <p:cNvPr id="374" name="Google Shape;37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474" y="2119000"/>
            <a:ext cx="1038149" cy="87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8085" y="151325"/>
            <a:ext cx="718878" cy="7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65"/>
          <p:cNvSpPr txBox="1"/>
          <p:nvPr>
            <p:ph idx="1" type="body"/>
          </p:nvPr>
        </p:nvSpPr>
        <p:spPr>
          <a:xfrm>
            <a:off x="1901275" y="3136425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/>
              <a:t> Vas-tu</a:t>
            </a:r>
            <a:r>
              <a:rPr b="1" lang="en-GB" sz="2100"/>
              <a:t> </a:t>
            </a:r>
            <a:endParaRPr b="1" sz="2100"/>
          </a:p>
        </p:txBody>
      </p:sp>
      <p:sp>
        <p:nvSpPr>
          <p:cNvPr id="377" name="Google Shape;377;p65"/>
          <p:cNvSpPr txBox="1"/>
          <p:nvPr>
            <p:ph idx="1" type="body"/>
          </p:nvPr>
        </p:nvSpPr>
        <p:spPr>
          <a:xfrm>
            <a:off x="1896225" y="3697063"/>
            <a:ext cx="2404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[Are you  going]</a:t>
            </a:r>
            <a:endParaRPr i="1" sz="2100"/>
          </a:p>
        </p:txBody>
      </p:sp>
      <p:sp>
        <p:nvSpPr>
          <p:cNvPr id="378" name="Google Shape;378;p65"/>
          <p:cNvSpPr txBox="1"/>
          <p:nvPr>
            <p:ph idx="1" type="body"/>
          </p:nvPr>
        </p:nvSpPr>
        <p:spPr>
          <a:xfrm>
            <a:off x="5668125" y="3136425"/>
            <a:ext cx="1784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manger?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379" name="Google Shape;379;p65"/>
          <p:cNvSpPr txBox="1"/>
          <p:nvPr>
            <p:ph idx="1" type="body"/>
          </p:nvPr>
        </p:nvSpPr>
        <p:spPr>
          <a:xfrm>
            <a:off x="5668125" y="3697075"/>
            <a:ext cx="1942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eat?] </a:t>
            </a:r>
            <a:endParaRPr i="1" sz="2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6"/>
          <p:cNvSpPr txBox="1"/>
          <p:nvPr>
            <p:ph type="title"/>
          </p:nvPr>
        </p:nvSpPr>
        <p:spPr>
          <a:xfrm>
            <a:off x="268475" y="368825"/>
            <a:ext cx="624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about</a:t>
            </a:r>
            <a:r>
              <a:rPr lang="en-GB">
                <a:solidFill>
                  <a:schemeClr val="dk2"/>
                </a:solidFill>
              </a:rPr>
              <a:t> future intentions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5" name="Google Shape;385;p66"/>
          <p:cNvSpPr txBox="1"/>
          <p:nvPr>
            <p:ph idx="1" type="body"/>
          </p:nvPr>
        </p:nvSpPr>
        <p:spPr>
          <a:xfrm>
            <a:off x="1820025" y="2074463"/>
            <a:ext cx="1038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Il va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386" name="Google Shape;386;p66"/>
          <p:cNvSpPr txBox="1"/>
          <p:nvPr>
            <p:ph idx="1" type="body"/>
          </p:nvPr>
        </p:nvSpPr>
        <p:spPr>
          <a:xfrm>
            <a:off x="1733876" y="2519725"/>
            <a:ext cx="228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[He is going]</a:t>
            </a:r>
            <a:endParaRPr i="1" sz="2100"/>
          </a:p>
        </p:txBody>
      </p:sp>
      <p:sp>
        <p:nvSpPr>
          <p:cNvPr id="387" name="Google Shape;387;p66"/>
          <p:cNvSpPr txBox="1"/>
          <p:nvPr>
            <p:ph idx="1" type="body"/>
          </p:nvPr>
        </p:nvSpPr>
        <p:spPr>
          <a:xfrm>
            <a:off x="459000" y="947800"/>
            <a:ext cx="82260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/>
              <a:t>Invert</a:t>
            </a:r>
            <a:r>
              <a:rPr lang="en-GB" sz="2200"/>
              <a:t> the</a:t>
            </a:r>
            <a:r>
              <a:rPr b="1" lang="en-GB" sz="2200"/>
              <a:t> present tense </a:t>
            </a:r>
            <a:r>
              <a:rPr lang="en-GB" sz="2200"/>
              <a:t>form of </a:t>
            </a:r>
            <a:r>
              <a:rPr i="1" lang="en-GB" sz="2200"/>
              <a:t>aller</a:t>
            </a:r>
            <a:r>
              <a:rPr lang="en-GB" sz="2200"/>
              <a:t>, followed by the </a:t>
            </a:r>
            <a:r>
              <a:rPr b="1" lang="en-GB" sz="2200"/>
              <a:t>infinitive.</a:t>
            </a:r>
            <a:r>
              <a:rPr lang="en-GB" sz="2200"/>
              <a:t>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388" name="Google Shape;388;p66"/>
          <p:cNvSpPr txBox="1"/>
          <p:nvPr>
            <p:ph idx="1" type="body"/>
          </p:nvPr>
        </p:nvSpPr>
        <p:spPr>
          <a:xfrm>
            <a:off x="6186538" y="1969469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faire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389" name="Google Shape;389;p66"/>
          <p:cNvSpPr txBox="1"/>
          <p:nvPr>
            <p:ph idx="1" type="body"/>
          </p:nvPr>
        </p:nvSpPr>
        <p:spPr>
          <a:xfrm>
            <a:off x="5791025" y="3839525"/>
            <a:ext cx="1038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do] </a:t>
            </a:r>
            <a:endParaRPr i="1" sz="2100"/>
          </a:p>
        </p:txBody>
      </p:sp>
      <p:pic>
        <p:nvPicPr>
          <p:cNvPr id="390" name="Google Shape;39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085" y="151325"/>
            <a:ext cx="718878" cy="71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475" y="2441675"/>
            <a:ext cx="1287899" cy="984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66"/>
          <p:cNvCxnSpPr/>
          <p:nvPr/>
        </p:nvCxnSpPr>
        <p:spPr>
          <a:xfrm flipH="1">
            <a:off x="1820025" y="3126050"/>
            <a:ext cx="63507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393" name="Google Shape;393;p66"/>
          <p:cNvSpPr txBox="1"/>
          <p:nvPr>
            <p:ph idx="1" type="body"/>
          </p:nvPr>
        </p:nvSpPr>
        <p:spPr>
          <a:xfrm>
            <a:off x="1820025" y="3369875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/>
              <a:t>V</a:t>
            </a:r>
            <a:r>
              <a:rPr b="1" lang="en-GB" sz="2500"/>
              <a:t>a-t</a:t>
            </a:r>
            <a:r>
              <a:rPr b="1" lang="en-GB" sz="2500"/>
              <a:t>-</a:t>
            </a:r>
            <a:r>
              <a:rPr b="1" lang="en-GB" sz="2500"/>
              <a:t>il</a:t>
            </a:r>
            <a:endParaRPr b="1" sz="2500"/>
          </a:p>
        </p:txBody>
      </p:sp>
      <p:sp>
        <p:nvSpPr>
          <p:cNvPr id="394" name="Google Shape;394;p66"/>
          <p:cNvSpPr txBox="1"/>
          <p:nvPr>
            <p:ph idx="1" type="body"/>
          </p:nvPr>
        </p:nvSpPr>
        <p:spPr>
          <a:xfrm>
            <a:off x="1667626" y="3810725"/>
            <a:ext cx="228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 [Is he going]</a:t>
            </a:r>
            <a:endParaRPr i="1" sz="2100"/>
          </a:p>
        </p:txBody>
      </p:sp>
      <p:sp>
        <p:nvSpPr>
          <p:cNvPr id="395" name="Google Shape;395;p66"/>
          <p:cNvSpPr txBox="1"/>
          <p:nvPr>
            <p:ph idx="1" type="body"/>
          </p:nvPr>
        </p:nvSpPr>
        <p:spPr>
          <a:xfrm>
            <a:off x="5805538" y="3417269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faire?</a:t>
            </a:r>
            <a:r>
              <a:rPr lang="en-GB" sz="2100"/>
              <a:t> </a:t>
            </a:r>
            <a:endParaRPr sz="2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7"/>
          <p:cNvSpPr txBox="1"/>
          <p:nvPr>
            <p:ph type="title"/>
          </p:nvPr>
        </p:nvSpPr>
        <p:spPr>
          <a:xfrm>
            <a:off x="268475" y="368825"/>
            <a:ext cx="624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about future intentions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1" name="Google Shape;401;p67"/>
          <p:cNvSpPr txBox="1"/>
          <p:nvPr>
            <p:ph idx="1" type="body"/>
          </p:nvPr>
        </p:nvSpPr>
        <p:spPr>
          <a:xfrm>
            <a:off x="459000" y="947800"/>
            <a:ext cx="82260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/>
              <a:t>Invert</a:t>
            </a:r>
            <a:r>
              <a:rPr lang="en-GB" sz="2200"/>
              <a:t> the</a:t>
            </a:r>
            <a:r>
              <a:rPr b="1" lang="en-GB" sz="2200"/>
              <a:t> present tense </a:t>
            </a:r>
            <a:r>
              <a:rPr lang="en-GB" sz="2200"/>
              <a:t>form of </a:t>
            </a:r>
            <a:r>
              <a:rPr i="1" lang="en-GB" sz="2200"/>
              <a:t>aller</a:t>
            </a:r>
            <a:r>
              <a:rPr lang="en-GB" sz="2200"/>
              <a:t>, followed by the </a:t>
            </a:r>
            <a:r>
              <a:rPr b="1" lang="en-GB" sz="2200"/>
              <a:t>infinitive.</a:t>
            </a:r>
            <a:r>
              <a:rPr lang="en-GB" sz="2200"/>
              <a:t>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402" name="Google Shape;40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085" y="151325"/>
            <a:ext cx="718878" cy="7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67"/>
          <p:cNvSpPr txBox="1"/>
          <p:nvPr>
            <p:ph idx="1" type="body"/>
          </p:nvPr>
        </p:nvSpPr>
        <p:spPr>
          <a:xfrm>
            <a:off x="2358325" y="2108125"/>
            <a:ext cx="1038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Elle va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404" name="Google Shape;404;p67"/>
          <p:cNvSpPr txBox="1"/>
          <p:nvPr>
            <p:ph idx="1" type="body"/>
          </p:nvPr>
        </p:nvSpPr>
        <p:spPr>
          <a:xfrm>
            <a:off x="2248326" y="2617075"/>
            <a:ext cx="228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[She is going]</a:t>
            </a:r>
            <a:endParaRPr i="1" sz="2100"/>
          </a:p>
        </p:txBody>
      </p:sp>
      <p:pic>
        <p:nvPicPr>
          <p:cNvPr id="405" name="Google Shape;405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276" y="2358429"/>
            <a:ext cx="1568426" cy="1256794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67"/>
          <p:cNvSpPr txBox="1"/>
          <p:nvPr>
            <p:ph idx="1" type="body"/>
          </p:nvPr>
        </p:nvSpPr>
        <p:spPr>
          <a:xfrm>
            <a:off x="6085800" y="2108131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sortir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407" name="Google Shape;407;p67"/>
          <p:cNvSpPr txBox="1"/>
          <p:nvPr>
            <p:ph idx="1" type="body"/>
          </p:nvPr>
        </p:nvSpPr>
        <p:spPr>
          <a:xfrm>
            <a:off x="6036300" y="2617075"/>
            <a:ext cx="1386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go out] </a:t>
            </a:r>
            <a:endParaRPr i="1" sz="2100"/>
          </a:p>
        </p:txBody>
      </p:sp>
      <p:cxnSp>
        <p:nvCxnSpPr>
          <p:cNvPr id="408" name="Google Shape;408;p67"/>
          <p:cNvCxnSpPr/>
          <p:nvPr/>
        </p:nvCxnSpPr>
        <p:spPr>
          <a:xfrm flipH="1">
            <a:off x="1836900" y="3236350"/>
            <a:ext cx="63507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09" name="Google Shape;409;p67"/>
          <p:cNvSpPr txBox="1"/>
          <p:nvPr>
            <p:ph idx="1" type="body"/>
          </p:nvPr>
        </p:nvSpPr>
        <p:spPr>
          <a:xfrm>
            <a:off x="6324425" y="4068125"/>
            <a:ext cx="1705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go out] </a:t>
            </a:r>
            <a:endParaRPr i="1" sz="2100"/>
          </a:p>
        </p:txBody>
      </p:sp>
      <p:sp>
        <p:nvSpPr>
          <p:cNvPr id="410" name="Google Shape;410;p67"/>
          <p:cNvSpPr txBox="1"/>
          <p:nvPr>
            <p:ph idx="1" type="body"/>
          </p:nvPr>
        </p:nvSpPr>
        <p:spPr>
          <a:xfrm>
            <a:off x="2353425" y="3598475"/>
            <a:ext cx="2056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/>
              <a:t>Va-t-elle</a:t>
            </a:r>
            <a:endParaRPr b="1" sz="2500"/>
          </a:p>
        </p:txBody>
      </p:sp>
      <p:sp>
        <p:nvSpPr>
          <p:cNvPr id="411" name="Google Shape;411;p67"/>
          <p:cNvSpPr txBox="1"/>
          <p:nvPr>
            <p:ph idx="1" type="body"/>
          </p:nvPr>
        </p:nvSpPr>
        <p:spPr>
          <a:xfrm>
            <a:off x="2201026" y="4039325"/>
            <a:ext cx="228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 [Is she going]</a:t>
            </a:r>
            <a:endParaRPr i="1" sz="2100"/>
          </a:p>
        </p:txBody>
      </p:sp>
      <p:sp>
        <p:nvSpPr>
          <p:cNvPr id="412" name="Google Shape;412;p67"/>
          <p:cNvSpPr txBox="1"/>
          <p:nvPr>
            <p:ph idx="1" type="body"/>
          </p:nvPr>
        </p:nvSpPr>
        <p:spPr>
          <a:xfrm>
            <a:off x="6338938" y="3645869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sortir</a:t>
            </a:r>
            <a:r>
              <a:rPr lang="en-GB" sz="2500"/>
              <a:t>?</a:t>
            </a:r>
            <a:r>
              <a:rPr lang="en-GB" sz="2100"/>
              <a:t> 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8"/>
          <p:cNvSpPr txBox="1"/>
          <p:nvPr>
            <p:ph type="title"/>
          </p:nvPr>
        </p:nvSpPr>
        <p:spPr>
          <a:xfrm>
            <a:off x="268475" y="368825"/>
            <a:ext cx="71547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Asking about future intentions - tu, il and elle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8" name="Google Shape;418;p68"/>
          <p:cNvSpPr txBox="1"/>
          <p:nvPr>
            <p:ph idx="1" type="body"/>
          </p:nvPr>
        </p:nvSpPr>
        <p:spPr>
          <a:xfrm>
            <a:off x="459000" y="947800"/>
            <a:ext cx="82260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/>
              <a:t>Invert</a:t>
            </a:r>
            <a:r>
              <a:rPr lang="en-GB" sz="2200"/>
              <a:t> the</a:t>
            </a:r>
            <a:r>
              <a:rPr b="1" lang="en-GB" sz="2200"/>
              <a:t> present tense </a:t>
            </a:r>
            <a:r>
              <a:rPr lang="en-GB" sz="2200"/>
              <a:t>form of </a:t>
            </a:r>
            <a:r>
              <a:rPr i="1" lang="en-GB" sz="2200"/>
              <a:t>aller</a:t>
            </a:r>
            <a:r>
              <a:rPr lang="en-GB" sz="2200"/>
              <a:t>, followed by the </a:t>
            </a:r>
            <a:r>
              <a:rPr b="1" lang="en-GB" sz="2200"/>
              <a:t>infinitive.</a:t>
            </a:r>
            <a:r>
              <a:rPr lang="en-GB" sz="2200"/>
              <a:t>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419" name="Google Shape;41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085" y="151325"/>
            <a:ext cx="718878" cy="7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68"/>
          <p:cNvSpPr txBox="1"/>
          <p:nvPr>
            <p:ph idx="1" type="body"/>
          </p:nvPr>
        </p:nvSpPr>
        <p:spPr>
          <a:xfrm>
            <a:off x="5732325" y="3598475"/>
            <a:ext cx="3149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Is she going to arrive?</a:t>
            </a:r>
            <a:endParaRPr i="1" sz="2100"/>
          </a:p>
        </p:txBody>
      </p:sp>
      <p:sp>
        <p:nvSpPr>
          <p:cNvPr id="421" name="Google Shape;421;p68"/>
          <p:cNvSpPr txBox="1"/>
          <p:nvPr>
            <p:ph idx="1" type="body"/>
          </p:nvPr>
        </p:nvSpPr>
        <p:spPr>
          <a:xfrm>
            <a:off x="2353425" y="3598475"/>
            <a:ext cx="3378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/>
              <a:t>Va-t-elle arriver?</a:t>
            </a:r>
            <a:endParaRPr b="1" sz="2500"/>
          </a:p>
        </p:txBody>
      </p:sp>
      <p:sp>
        <p:nvSpPr>
          <p:cNvPr id="422" name="Google Shape;422;p68"/>
          <p:cNvSpPr txBox="1"/>
          <p:nvPr>
            <p:ph idx="1" type="body"/>
          </p:nvPr>
        </p:nvSpPr>
        <p:spPr>
          <a:xfrm>
            <a:off x="2353425" y="2760275"/>
            <a:ext cx="3378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/>
              <a:t>Va-t-il arriver?</a:t>
            </a:r>
            <a:endParaRPr b="1" sz="2500"/>
          </a:p>
        </p:txBody>
      </p:sp>
      <p:sp>
        <p:nvSpPr>
          <p:cNvPr id="423" name="Google Shape;423;p68"/>
          <p:cNvSpPr txBox="1"/>
          <p:nvPr>
            <p:ph idx="1" type="body"/>
          </p:nvPr>
        </p:nvSpPr>
        <p:spPr>
          <a:xfrm>
            <a:off x="2353425" y="1845875"/>
            <a:ext cx="3378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2500"/>
              <a:t>Vas-tu arriver?</a:t>
            </a:r>
            <a:endParaRPr b="1" sz="2500"/>
          </a:p>
        </p:txBody>
      </p:sp>
      <p:sp>
        <p:nvSpPr>
          <p:cNvPr id="424" name="Google Shape;424;p68"/>
          <p:cNvSpPr txBox="1"/>
          <p:nvPr>
            <p:ph idx="1" type="body"/>
          </p:nvPr>
        </p:nvSpPr>
        <p:spPr>
          <a:xfrm>
            <a:off x="5732325" y="2760275"/>
            <a:ext cx="3149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Is he going to arrive?</a:t>
            </a:r>
            <a:endParaRPr i="1" sz="2100"/>
          </a:p>
        </p:txBody>
      </p:sp>
      <p:sp>
        <p:nvSpPr>
          <p:cNvPr id="425" name="Google Shape;425;p68"/>
          <p:cNvSpPr txBox="1"/>
          <p:nvPr>
            <p:ph idx="1" type="body"/>
          </p:nvPr>
        </p:nvSpPr>
        <p:spPr>
          <a:xfrm>
            <a:off x="5656125" y="1922075"/>
            <a:ext cx="3487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Are you </a:t>
            </a:r>
            <a:r>
              <a:rPr i="1" lang="en-GB" sz="2100"/>
              <a:t>going to arrive?</a:t>
            </a:r>
            <a:endParaRPr i="1" sz="2100"/>
          </a:p>
        </p:txBody>
      </p:sp>
      <p:grpSp>
        <p:nvGrpSpPr>
          <p:cNvPr id="426" name="Google Shape;426;p68"/>
          <p:cNvGrpSpPr/>
          <p:nvPr/>
        </p:nvGrpSpPr>
        <p:grpSpPr>
          <a:xfrm>
            <a:off x="7423166" y="243855"/>
            <a:ext cx="519562" cy="661855"/>
            <a:chOff x="1177672" y="4392800"/>
            <a:chExt cx="1324399" cy="2193024"/>
          </a:xfrm>
        </p:grpSpPr>
        <p:pic>
          <p:nvPicPr>
            <p:cNvPr id="427" name="Google Shape;427;p6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428" name="Google Shape;428;p68"/>
            <p:cNvPicPr preferRelativeResize="0"/>
            <p:nvPr/>
          </p:nvPicPr>
          <p:blipFill rotWithShape="1">
            <a:blip r:embed="rId5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9" name="Google Shape;429;p68"/>
          <p:cNvSpPr/>
          <p:nvPr/>
        </p:nvSpPr>
        <p:spPr>
          <a:xfrm>
            <a:off x="2230600" y="2650475"/>
            <a:ext cx="1312200" cy="603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68"/>
          <p:cNvSpPr/>
          <p:nvPr/>
        </p:nvSpPr>
        <p:spPr>
          <a:xfrm>
            <a:off x="2154400" y="3488675"/>
            <a:ext cx="1650900" cy="603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