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Lst>
  <p:sldSz cy="5143500" cx="914400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SemiBold-boldItalic.fntdata"/><Relationship Id="rId10" Type="http://schemas.openxmlformats.org/officeDocument/2006/relationships/font" Target="fonts/MontserratSemiBold-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SemiBold-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 Target="slides/slide1.xml"/><Relationship Id="rId19" Type="http://schemas.openxmlformats.org/officeDocument/2006/relationships/font" Target="fonts/MontserratMedium-boldItalic.fntdata"/><Relationship Id="rId6" Type="http://schemas.openxmlformats.org/officeDocument/2006/relationships/slide" Target="slides/slide2.xml"/><Relationship Id="rId18"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dc2c1924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dc2c1924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Blurb: In this lesson we are going to be looking at more detailed impressions of what scientists are and look like. This will help us begin our lesson and understand how the weather changes across seasons. We will be reminding ourselves of the different types of weather and comparing this to the seasons. Lastly, we will be beginning our first scientific experiment! You will need a pencil, piece of paper and your weather drawing from last week. Let’s get started.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fd8fd3e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fd8fd3e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fd8fd3e1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fd8fd3e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How does the weather</a:t>
            </a:r>
            <a:endParaRPr/>
          </a:p>
          <a:p>
            <a:pPr indent="0" lvl="0" marL="0" rtl="0" algn="l">
              <a:spcBef>
                <a:spcPts val="0"/>
              </a:spcBef>
              <a:spcAft>
                <a:spcPts val="0"/>
              </a:spcAft>
              <a:buNone/>
            </a:pPr>
            <a:r>
              <a:rPr lang="en-GB"/>
              <a:t>change across the seasons?</a:t>
            </a:r>
            <a:endParaRPr/>
          </a:p>
        </p:txBody>
      </p:sp>
      <p:sp>
        <p:nvSpPr>
          <p:cNvPr id="81" name="Google Shape;81;p1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Science - Seasons and the weather</a:t>
            </a:r>
            <a:endParaRPr/>
          </a:p>
          <a:p>
            <a:pPr indent="0" lvl="0" marL="0" rtl="0" algn="l">
              <a:spcBef>
                <a:spcPts val="1000"/>
              </a:spcBef>
              <a:spcAft>
                <a:spcPts val="1000"/>
              </a:spcAft>
              <a:buNone/>
            </a:pPr>
            <a:r>
              <a:t/>
            </a:r>
            <a:endParaRPr/>
          </a:p>
        </p:txBody>
      </p:sp>
      <p:sp>
        <p:nvSpPr>
          <p:cNvPr id="82" name="Google Shape;82;p14"/>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Miss Harris</a:t>
            </a:r>
            <a:endParaRPr/>
          </a:p>
        </p:txBody>
      </p:sp>
      <p:pic>
        <p:nvPicPr>
          <p:cNvPr id="83" name="Google Shape;83;p14"/>
          <p:cNvPicPr preferRelativeResize="0"/>
          <p:nvPr/>
        </p:nvPicPr>
        <p:blipFill>
          <a:blip r:embed="rId3">
            <a:alphaModFix/>
          </a:blip>
          <a:stretch>
            <a:fillRect/>
          </a:stretch>
        </p:blipFill>
        <p:spPr>
          <a:xfrm rot="-525445">
            <a:off x="6204125" y="1074800"/>
            <a:ext cx="1946526" cy="1946526"/>
          </a:xfrm>
          <a:prstGeom prst="rect">
            <a:avLst/>
          </a:prstGeom>
          <a:noFill/>
          <a:ln>
            <a:noFill/>
          </a:ln>
        </p:spPr>
      </p:pic>
      <p:sp>
        <p:nvSpPr>
          <p:cNvPr id="84" name="Google Shape;84;p1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idx="4294967295" type="ctrTitle"/>
          </p:nvPr>
        </p:nvSpPr>
        <p:spPr>
          <a:xfrm>
            <a:off x="458975" y="1438150"/>
            <a:ext cx="8226000" cy="1861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t>Season and the weather  100% Sheet</a:t>
            </a:r>
            <a:endParaRPr/>
          </a:p>
          <a:p>
            <a:pPr indent="0" lvl="0" marL="0" rtl="0" algn="l">
              <a:spcBef>
                <a:spcPts val="0"/>
              </a:spcBef>
              <a:spcAft>
                <a:spcPts val="0"/>
              </a:spcAft>
              <a:buNone/>
            </a:pPr>
            <a:r>
              <a:t/>
            </a:r>
            <a:endParaRPr/>
          </a:p>
        </p:txBody>
      </p:sp>
      <p:sp>
        <p:nvSpPr>
          <p:cNvPr id="90" name="Google Shape;90;p15"/>
          <p:cNvSpPr txBox="1"/>
          <p:nvPr/>
        </p:nvSpPr>
        <p:spPr>
          <a:xfrm>
            <a:off x="459000" y="1801400"/>
            <a:ext cx="8226000" cy="25416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lang="en-GB" sz="1600">
                <a:solidFill>
                  <a:srgbClr val="434343"/>
                </a:solidFill>
                <a:latin typeface="Montserrat"/>
                <a:ea typeface="Montserrat"/>
                <a:cs typeface="Montserrat"/>
                <a:sym typeface="Montserrat"/>
              </a:rPr>
              <a:t>This is your 100% sheet for our unit, the Seasons and the weather.</a:t>
            </a:r>
            <a:endParaRPr sz="1600">
              <a:solidFill>
                <a:srgbClr val="434343"/>
              </a:solidFill>
              <a:latin typeface="Montserrat"/>
              <a:ea typeface="Montserrat"/>
              <a:cs typeface="Montserrat"/>
              <a:sym typeface="Montserrat"/>
            </a:endParaRPr>
          </a:p>
          <a:p>
            <a:pPr indent="0" lvl="0" marL="0" rtl="0" algn="l">
              <a:lnSpc>
                <a:spcPct val="130000"/>
              </a:lnSpc>
              <a:spcBef>
                <a:spcPts val="1000"/>
              </a:spcBef>
              <a:spcAft>
                <a:spcPts val="0"/>
              </a:spcAft>
              <a:buNone/>
            </a:pPr>
            <a:r>
              <a:t/>
            </a:r>
            <a:endParaRPr sz="1600">
              <a:solidFill>
                <a:srgbClr val="434343"/>
              </a:solidFill>
              <a:latin typeface="Montserrat"/>
              <a:ea typeface="Montserrat"/>
              <a:cs typeface="Montserrat"/>
              <a:sym typeface="Montserrat"/>
            </a:endParaRPr>
          </a:p>
          <a:p>
            <a:pPr indent="-330200" lvl="0" marL="914400" rtl="0" algn="l">
              <a:lnSpc>
                <a:spcPct val="130000"/>
              </a:lnSpc>
              <a:spcBef>
                <a:spcPts val="1000"/>
              </a:spcBef>
              <a:spcAft>
                <a:spcPts val="0"/>
              </a:spcAft>
              <a:buClr>
                <a:srgbClr val="434343"/>
              </a:buClr>
              <a:buSzPts val="1600"/>
              <a:buFont typeface="Montserrat"/>
              <a:buChar char="●"/>
            </a:pPr>
            <a:r>
              <a:rPr lang="en-GB" sz="1600">
                <a:solidFill>
                  <a:srgbClr val="434343"/>
                </a:solidFill>
                <a:latin typeface="Montserrat"/>
                <a:ea typeface="Montserrat"/>
                <a:cs typeface="Montserrat"/>
                <a:sym typeface="Montserrat"/>
              </a:rPr>
              <a:t>Hang it somewhere in your house where you will see it everyday (examples include; a fridge, wall or back of your door)</a:t>
            </a:r>
            <a:endParaRPr sz="1600">
              <a:solidFill>
                <a:srgbClr val="434343"/>
              </a:solidFill>
              <a:latin typeface="Montserrat"/>
              <a:ea typeface="Montserrat"/>
              <a:cs typeface="Montserrat"/>
              <a:sym typeface="Montserrat"/>
            </a:endParaRPr>
          </a:p>
          <a:p>
            <a:pPr indent="-330200" lvl="0" marL="914400" rtl="0" algn="l">
              <a:lnSpc>
                <a:spcPct val="130000"/>
              </a:lnSpc>
              <a:spcBef>
                <a:spcPts val="0"/>
              </a:spcBef>
              <a:spcAft>
                <a:spcPts val="0"/>
              </a:spcAft>
              <a:buClr>
                <a:srgbClr val="434343"/>
              </a:buClr>
              <a:buSzPts val="1600"/>
              <a:buFont typeface="Montserrat"/>
              <a:buChar char="●"/>
            </a:pPr>
            <a:r>
              <a:rPr lang="en-GB" sz="1600">
                <a:solidFill>
                  <a:srgbClr val="434343"/>
                </a:solidFill>
                <a:latin typeface="Montserrat"/>
                <a:ea typeface="Montserrat"/>
                <a:cs typeface="Montserrat"/>
                <a:sym typeface="Montserrat"/>
              </a:rPr>
              <a:t>Practise learning the key facts, it will help you in future lessons</a:t>
            </a:r>
            <a:endParaRPr sz="1600">
              <a:solidFill>
                <a:srgbClr val="434343"/>
              </a:solidFill>
              <a:latin typeface="Montserrat"/>
              <a:ea typeface="Montserrat"/>
              <a:cs typeface="Montserrat"/>
              <a:sym typeface="Montserrat"/>
            </a:endParaRPr>
          </a:p>
          <a:p>
            <a:pPr indent="-330200" lvl="0" marL="914400" rtl="0" algn="l">
              <a:lnSpc>
                <a:spcPct val="130000"/>
              </a:lnSpc>
              <a:spcBef>
                <a:spcPts val="0"/>
              </a:spcBef>
              <a:spcAft>
                <a:spcPts val="0"/>
              </a:spcAft>
              <a:buClr>
                <a:srgbClr val="434343"/>
              </a:buClr>
              <a:buSzPts val="1600"/>
              <a:buFont typeface="Montserrat"/>
              <a:buChar char="●"/>
            </a:pPr>
            <a:r>
              <a:rPr lang="en-GB" sz="1600">
                <a:solidFill>
                  <a:srgbClr val="434343"/>
                </a:solidFill>
                <a:latin typeface="Montserrat"/>
                <a:ea typeface="Montserrat"/>
                <a:cs typeface="Montserrat"/>
                <a:sym typeface="Montserrat"/>
              </a:rPr>
              <a:t>Use it to make flash cards</a:t>
            </a:r>
            <a:endParaRPr sz="1600">
              <a:solidFill>
                <a:srgbClr val="434343"/>
              </a:solidFill>
              <a:latin typeface="Montserrat"/>
              <a:ea typeface="Montserrat"/>
              <a:cs typeface="Montserrat"/>
              <a:sym typeface="Montserrat"/>
            </a:endParaRPr>
          </a:p>
          <a:p>
            <a:pPr indent="-330200" lvl="0" marL="914400" rtl="0" algn="l">
              <a:lnSpc>
                <a:spcPct val="130000"/>
              </a:lnSpc>
              <a:spcBef>
                <a:spcPts val="0"/>
              </a:spcBef>
              <a:spcAft>
                <a:spcPts val="0"/>
              </a:spcAft>
              <a:buClr>
                <a:srgbClr val="434343"/>
              </a:buClr>
              <a:buSzPts val="1600"/>
              <a:buFont typeface="Montserrat"/>
              <a:buChar char="●"/>
            </a:pPr>
            <a:r>
              <a:rPr lang="en-GB" sz="1600">
                <a:solidFill>
                  <a:srgbClr val="434343"/>
                </a:solidFill>
                <a:latin typeface="Montserrat"/>
                <a:ea typeface="Montserrat"/>
                <a:cs typeface="Montserrat"/>
                <a:sym typeface="Montserrat"/>
              </a:rPr>
              <a:t>See if you can learn all of the facts quicker than your parent or carer!</a:t>
            </a:r>
            <a:endParaRPr sz="1600">
              <a:solidFill>
                <a:srgbClr val="434343"/>
              </a:solidFill>
              <a:latin typeface="Montserrat"/>
              <a:ea typeface="Montserrat"/>
              <a:cs typeface="Montserrat"/>
              <a:sym typeface="Montserrat"/>
            </a:endParaRPr>
          </a:p>
        </p:txBody>
      </p:sp>
      <p:sp>
        <p:nvSpPr>
          <p:cNvPr id="91" name="Google Shape;91;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6"/>
          <p:cNvPicPr preferRelativeResize="0"/>
          <p:nvPr/>
        </p:nvPicPr>
        <p:blipFill>
          <a:blip r:embed="rId3">
            <a:alphaModFix/>
          </a:blip>
          <a:stretch>
            <a:fillRect/>
          </a:stretch>
        </p:blipFill>
        <p:spPr>
          <a:xfrm>
            <a:off x="109300" y="81550"/>
            <a:ext cx="8418424" cy="4994800"/>
          </a:xfrm>
          <a:prstGeom prst="rect">
            <a:avLst/>
          </a:prstGeom>
          <a:noFill/>
          <a:ln>
            <a:noFill/>
          </a:ln>
        </p:spPr>
      </p:pic>
      <p:sp>
        <p:nvSpPr>
          <p:cNvPr id="97" name="Google Shape;97;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