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99C6F4-7FBE-4DB7-BD5A-B6C596000708}">
  <a:tblStyle styleId="{F399C6F4-7FBE-4DB7-BD5A-B6C5960007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582d73b97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582d73b97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582d73b97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b582d73b97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b582d73b97_0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d23ff994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bd23ff994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bd23ff994f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582d73b97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582d73b97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917950" y="2876300"/>
            <a:ext cx="171096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how and where 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you are and were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Present vs imperfect </a:t>
            </a:r>
            <a:r>
              <a:rPr i="1" lang="en-GB" sz="5200">
                <a:solidFill>
                  <a:srgbClr val="4B3241"/>
                </a:solidFill>
              </a:rPr>
              <a:t>estar </a:t>
            </a:r>
            <a:r>
              <a:rPr lang="en-GB" sz="5200">
                <a:solidFill>
                  <a:srgbClr val="4B3241"/>
                </a:solidFill>
              </a:rPr>
              <a:t>and</a:t>
            </a:r>
            <a:r>
              <a:rPr i="1" lang="en-GB" sz="5200">
                <a:solidFill>
                  <a:srgbClr val="4B3241"/>
                </a:solidFill>
              </a:rPr>
              <a:t> ser</a:t>
            </a:r>
            <a:endParaRPr i="1" sz="52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800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Allinson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6"/>
          <p:cNvGraphicFramePr/>
          <p:nvPr/>
        </p:nvGraphicFramePr>
        <p:xfrm>
          <a:off x="153902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{F399C6F4-7FBE-4DB7-BD5A-B6C596000708}</a:tableStyleId>
              </a:tblPr>
              <a:tblGrid>
                <a:gridCol w="2091175"/>
                <a:gridCol w="5409000"/>
              </a:tblGrid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enseñar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show, teach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organizar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organise, organising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present, introduce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try out, trying out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take, have (food &amp; drink)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p16"/>
          <p:cNvGraphicFramePr/>
          <p:nvPr/>
        </p:nvGraphicFramePr>
        <p:xfrm>
          <a:off x="100340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{F399C6F4-7FBE-4DB7-BD5A-B6C596000708}</a:tableStyleId>
              </a:tblPr>
              <a:tblGrid>
                <a:gridCol w="2808125"/>
                <a:gridCol w="2645975"/>
              </a:tblGrid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compra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shopping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entrevista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interview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fiesta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paseo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walk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visita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tortilla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omelette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9061600" y="2273550"/>
            <a:ext cx="8773200" cy="38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9219700" y="5106250"/>
            <a:ext cx="889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s/he or it was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_________ 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9219700" y="4163038"/>
            <a:ext cx="840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were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__________ 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9252400" y="3284100"/>
            <a:ext cx="709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 was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_________ 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10875" y="2310125"/>
            <a:ext cx="8521800" cy="38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99975" y="3284088"/>
            <a:ext cx="635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_____ 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67275" y="5106238"/>
            <a:ext cx="782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s/he or it is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______ 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67275" y="4163038"/>
            <a:ext cx="840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are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_______ 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00750" y="1526375"/>
            <a:ext cx="1820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‘Estar’ means __ ____ and is used to express a __________ or temporary _______.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221625" y="62200"/>
            <a:ext cx="172380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GB" sz="4600">
                <a:solidFill>
                  <a:schemeClr val="dk2"/>
                </a:solidFill>
              </a:rPr>
              <a:t>S</a:t>
            </a:r>
            <a:r>
              <a:rPr lang="en-GB" sz="4600">
                <a:solidFill>
                  <a:schemeClr val="dk2"/>
                </a:solidFill>
              </a:rPr>
              <a:t>ingular forms of </a:t>
            </a:r>
            <a:r>
              <a:rPr i="1" lang="en-GB" sz="4600">
                <a:solidFill>
                  <a:schemeClr val="dk2"/>
                </a:solidFill>
              </a:rPr>
              <a:t>estar</a:t>
            </a:r>
            <a:r>
              <a:rPr lang="en-GB" sz="4600">
                <a:solidFill>
                  <a:schemeClr val="dk2"/>
                </a:solidFill>
              </a:rPr>
              <a:t>: </a:t>
            </a:r>
            <a:r>
              <a:rPr lang="en-GB" sz="4600">
                <a:solidFill>
                  <a:schemeClr val="dk2"/>
                </a:solidFill>
              </a:rPr>
              <a:t>p</a:t>
            </a:r>
            <a:r>
              <a:rPr lang="en-GB" sz="4600">
                <a:solidFill>
                  <a:schemeClr val="dk2"/>
                </a:solidFill>
              </a:rPr>
              <a:t>resent and imperfect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528325" y="1549625"/>
            <a:ext cx="167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be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0782672" y="1473425"/>
            <a:ext cx="2350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location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116478" y="3317740"/>
            <a:ext cx="1581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953953" y="4191400"/>
            <a:ext cx="2258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765224" y="5131060"/>
            <a:ext cx="1545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62472" y="7557088"/>
            <a:ext cx="6433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stoy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 Madrid para enseñar.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39927" y="8633125"/>
            <a:ext cx="5554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stás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allí para probar el café.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10875" y="6292538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Ejemplos: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467275" y="6974850"/>
            <a:ext cx="697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in Madrid to teach.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99975" y="8017525"/>
            <a:ext cx="757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are there to try (out) the coffee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0" y="162100"/>
            <a:ext cx="1455900" cy="1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3002575" y="22735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1028700" y="2273550"/>
            <a:ext cx="389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(imperfect)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3148674" y="3317750"/>
            <a:ext cx="2258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4155649" y="4163050"/>
            <a:ext cx="2258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4959149" y="5118200"/>
            <a:ext cx="2258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9157725" y="7447000"/>
            <a:ext cx="8773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 Londres para organizar una fiesta.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9157723" y="8566000"/>
            <a:ext cx="8895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stabas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allí para tomar una tortilla.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9252400" y="6897775"/>
            <a:ext cx="797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was in London to organise a party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9209575" y="8017525"/>
            <a:ext cx="877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were there to have an omelette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5012550" y="2199450"/>
            <a:ext cx="3238800" cy="1676400"/>
          </a:xfrm>
          <a:prstGeom prst="wedgeRoundRectCallout">
            <a:avLst>
              <a:gd fmla="val 4346" name="adj1"/>
              <a:gd fmla="val 130014" name="adj2"/>
              <a:gd fmla="val 0" name="adj3"/>
            </a:avLst>
          </a:prstGeom>
          <a:solidFill>
            <a:srgbClr val="F3F3F3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Note: </a:t>
            </a: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s/he was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are the same verb form: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endParaRPr b="1"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700500" y="5954875"/>
            <a:ext cx="4519200" cy="1382400"/>
          </a:xfrm>
          <a:prstGeom prst="wedgeRoundRectCallout">
            <a:avLst>
              <a:gd fmla="val -45767" name="adj1"/>
              <a:gd fmla="val 70913" name="adj2"/>
              <a:gd fmla="val 0" name="adj3"/>
            </a:avLst>
          </a:prstGeom>
          <a:solidFill>
            <a:srgbClr val="F3F3F3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ara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 the question why/what for and means (</a:t>
            </a: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order) to</a:t>
            </a:r>
            <a:endParaRPr b="1"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6237299" y="1473425"/>
            <a:ext cx="167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233725" y="2195200"/>
            <a:ext cx="8409000" cy="38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91825" y="5027900"/>
            <a:ext cx="1227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/he, it was/used to be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_______ 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391825" y="4084700"/>
            <a:ext cx="828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 were/used to be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24525" y="3205750"/>
            <a:ext cx="1084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was/used to be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8943925" y="2213500"/>
            <a:ext cx="8615700" cy="38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9047275" y="3125125"/>
            <a:ext cx="635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was/used to be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 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9062075" y="4951850"/>
            <a:ext cx="942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/he or it was/used to be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 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9047275" y="4053263"/>
            <a:ext cx="840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 were/used to be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=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76950" y="879450"/>
            <a:ext cx="1753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-AR verbs like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add -aba, -abas, -aba to the stem in the imperfect.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233725" y="89300"/>
            <a:ext cx="143544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GB" sz="4600">
                <a:solidFill>
                  <a:schemeClr val="dk2"/>
                </a:solidFill>
              </a:rPr>
              <a:t>Imperfect of </a:t>
            </a:r>
            <a:r>
              <a:rPr i="1" lang="en-GB" sz="4600">
                <a:solidFill>
                  <a:schemeClr val="dk2"/>
                </a:solidFill>
              </a:rPr>
              <a:t>ser</a:t>
            </a:r>
            <a:endParaRPr i="1" sz="4600">
              <a:solidFill>
                <a:schemeClr val="dk2"/>
              </a:solidFill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13615328" y="3081390"/>
            <a:ext cx="1581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4728228" y="4045500"/>
            <a:ext cx="2258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eras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15523424" y="4945348"/>
            <a:ext cx="1545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498626" y="7681438"/>
            <a:ext cx="7574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Ese día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tranquila.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290877" y="7702500"/>
            <a:ext cx="5554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Siempre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ras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seria.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376950" y="62403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Ejemplos: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528325" y="6903575"/>
            <a:ext cx="787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that day you were (feeling) calm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9242025" y="6933338"/>
            <a:ext cx="517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were always serious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0" y="162100"/>
            <a:ext cx="1455900" cy="1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10505650" y="2204738"/>
            <a:ext cx="517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(imperfect)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</a:t>
            </a:r>
            <a:endParaRPr b="1" i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874500" y="2215513"/>
            <a:ext cx="669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(imperfect)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endParaRPr b="1" i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4909800" y="3126350"/>
            <a:ext cx="2154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5797550" y="4043825"/>
            <a:ext cx="2412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6407275" y="4938563"/>
            <a:ext cx="2070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424525" y="1480475"/>
            <a:ext cx="1753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irregular in the imperfect tense!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15504100" y="1798400"/>
            <a:ext cx="2784000" cy="2085300"/>
          </a:xfrm>
          <a:prstGeom prst="wedgeRoundRectCallout">
            <a:avLst>
              <a:gd fmla="val -22090" name="adj1"/>
              <a:gd fmla="val 69327" name="adj2"/>
              <a:gd fmla="val 0" name="adj3"/>
            </a:avLst>
          </a:prstGeom>
          <a:solidFill>
            <a:srgbClr val="F3F3F3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Remember! </a:t>
            </a:r>
            <a:b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 </a:t>
            </a: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for permanent traits.</a:t>
            </a:r>
            <a:endParaRPr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73850" y="891000"/>
            <a:ext cx="17370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</a:rPr>
              <a:t>Summary</a:t>
            </a:r>
            <a:endParaRPr sz="3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b="1"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ahora </a:t>
            </a:r>
            <a:r>
              <a:rPr lang="en-GB" sz="3700">
                <a:solidFill>
                  <a:schemeClr val="dk2"/>
                </a:solidFill>
              </a:rPr>
              <a:t>and </a:t>
            </a:r>
            <a:r>
              <a:rPr b="1"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antes</a:t>
            </a:r>
            <a:r>
              <a:rPr lang="en-GB" sz="3700">
                <a:solidFill>
                  <a:schemeClr val="dk2"/>
                </a:solidFill>
              </a:rPr>
              <a:t> m</a:t>
            </a:r>
            <a:r>
              <a:rPr lang="en-GB" sz="3700">
                <a:solidFill>
                  <a:schemeClr val="dk2"/>
                </a:solidFill>
              </a:rPr>
              <a:t>ean _____ and ______ / _______ in Spanish.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</a:t>
            </a:r>
            <a:r>
              <a:rPr lang="en-GB" sz="3700" u="sng">
                <a:solidFill>
                  <a:schemeClr val="dk2"/>
                </a:solidFill>
              </a:rPr>
              <a:t>where s/he was</a:t>
            </a:r>
            <a:r>
              <a:rPr lang="en-GB" sz="3700">
                <a:solidFill>
                  <a:schemeClr val="dk2"/>
                </a:solidFill>
              </a:rPr>
              <a:t> in Spanish, use _________, and to describe his/her general character in the past, use ______. 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Use the imperfect of SER/ESTAR to mean </a:t>
            </a:r>
            <a:r>
              <a:rPr i="1" lang="en-GB" sz="3700">
                <a:solidFill>
                  <a:schemeClr val="dk2"/>
                </a:solidFill>
              </a:rPr>
              <a:t>was</a:t>
            </a:r>
            <a:r>
              <a:rPr lang="en-GB" sz="3700">
                <a:solidFill>
                  <a:schemeClr val="dk2"/>
                </a:solidFill>
              </a:rPr>
              <a:t> or   _____ ___ ____.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b="1"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Estabas en la ciudad </a:t>
            </a:r>
            <a:r>
              <a:rPr lang="en-GB" sz="3700">
                <a:solidFill>
                  <a:schemeClr val="dk2"/>
                </a:solidFill>
              </a:rPr>
              <a:t>means  ____   _____  __  ______ 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i="1" lang="en-GB" sz="3700">
                <a:solidFill>
                  <a:schemeClr val="dk2"/>
                </a:solidFill>
              </a:rPr>
              <a:t>My teacher was there to teach a lesson</a:t>
            </a:r>
            <a:r>
              <a:rPr lang="en-GB" sz="3700">
                <a:solidFill>
                  <a:schemeClr val="dk2"/>
                </a:solidFill>
              </a:rPr>
              <a:t> is: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  _____________________________________________________.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  </a:t>
            </a:r>
            <a:endParaRPr i="1" sz="3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dk2"/>
              </a:solidFill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7528800" y="2409200"/>
            <a:ext cx="12912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1213275" y="3303075"/>
            <a:ext cx="1969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13461900" y="5007300"/>
            <a:ext cx="4321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used to  be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8223400" y="5813100"/>
            <a:ext cx="74652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You   were  in  town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1616200" y="7488625"/>
            <a:ext cx="14148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Mi profesor(a) estaba allí para enseñar una clase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0004850" y="2435300"/>
            <a:ext cx="1613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then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1638675" y="2435300"/>
            <a:ext cx="1969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2090475" y="4125300"/>
            <a:ext cx="1969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era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