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0287000" cx="18288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82DB93-1ACC-4718-A614-D23D1FB81E59}">
  <a:tblStyle styleId="{3982DB93-1ACC-4718-A614-D23D1FB81E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ontserrat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0086e9d9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0086e9d9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04d6b788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b04d6b788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b04d6b788d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b04d6b788d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b04d6b788d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b04d6b788d_0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b0086e9d9b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b0086e9d9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0086e9d9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0086e9d9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b04d6b788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b04d6b788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04d6b788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b04d6b788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b04d6b788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b04d6b788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b04d6b788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b04d6b788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04d6b788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04d6b788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b04d6b788d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b04d6b788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0468C"/>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FFFFFF"/>
              </a:buClr>
              <a:buSzPts val="7200"/>
              <a:buFont typeface="Montserrat SemiBold"/>
              <a:buNone/>
              <a:defRPr b="0" i="1" sz="7200">
                <a:solidFill>
                  <a:srgbClr val="FFFFFF"/>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FFFFFF"/>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3" name="Shape 73"/>
        <p:cNvGrpSpPr/>
        <p:nvPr/>
      </p:nvGrpSpPr>
      <p:grpSpPr>
        <a:xfrm>
          <a:off x="0" y="0"/>
          <a:ext cx="0" cy="0"/>
          <a:chOff x="0" y="0"/>
          <a:chExt cx="0" cy="0"/>
        </a:xfrm>
      </p:grpSpPr>
      <p:sp>
        <p:nvSpPr>
          <p:cNvPr id="74" name="Google Shape;74;p13"/>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5" name="Google Shape;75;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6" name="Google Shape;76;p13"/>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7" name="Google Shape;77;p13"/>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78" name="Google Shape;78;p13"/>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3"/>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80" name="Google Shape;80;p13"/>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1" name="Google Shape;81;p13"/>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2">
  <p:cSld name="TITLE_ONLY_1_3">
    <p:spTree>
      <p:nvGrpSpPr>
        <p:cNvPr id="82" name="Shape 82"/>
        <p:cNvGrpSpPr/>
        <p:nvPr/>
      </p:nvGrpSpPr>
      <p:grpSpPr>
        <a:xfrm>
          <a:off x="0" y="0"/>
          <a:ext cx="0" cy="0"/>
          <a:chOff x="0" y="0"/>
          <a:chExt cx="0" cy="0"/>
        </a:xfrm>
      </p:grpSpPr>
      <p:sp>
        <p:nvSpPr>
          <p:cNvPr id="83" name="Google Shape;83;p1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4" name="Google Shape;84;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5" name="Google Shape;85;p14"/>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4"/>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7" name="Google Shape;87;p14"/>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8" name="Google Shape;88;p14"/>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9" name="Google Shape;89;p14"/>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14"/>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6" name="Shape 96"/>
        <p:cNvGrpSpPr/>
        <p:nvPr/>
      </p:nvGrpSpPr>
      <p:grpSpPr>
        <a:xfrm>
          <a:off x="0" y="0"/>
          <a:ext cx="0" cy="0"/>
          <a:chOff x="0" y="0"/>
          <a:chExt cx="0" cy="0"/>
        </a:xfrm>
      </p:grpSpPr>
      <p:sp>
        <p:nvSpPr>
          <p:cNvPr id="97" name="Google Shape;97;p16"/>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98" name="Google Shape;98;p16"/>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99" name="Google Shape;99;p16"/>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100" name="Google Shape;100;p16"/>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01" name="Google Shape;101;p16"/>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2" name="Shape 102"/>
        <p:cNvGrpSpPr/>
        <p:nvPr/>
      </p:nvGrpSpPr>
      <p:grpSpPr>
        <a:xfrm>
          <a:off x="0" y="0"/>
          <a:ext cx="0" cy="0"/>
          <a:chOff x="0" y="0"/>
          <a:chExt cx="0" cy="0"/>
        </a:xfrm>
      </p:grpSpPr>
      <p:sp>
        <p:nvSpPr>
          <p:cNvPr id="103" name="Google Shape;103;p17"/>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04" name="Google Shape;10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5" name="Google Shape;105;p17"/>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p1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8" name="Google Shape;108;p18"/>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09" name="Google Shape;10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19"/>
          <p:cNvSpPr txBox="1"/>
          <p:nvPr>
            <p:ph type="title"/>
          </p:nvPr>
        </p:nvSpPr>
        <p:spPr>
          <a:xfrm>
            <a:off x="917950" y="890050"/>
            <a:ext cx="63999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2" name="Google Shape;112;p19"/>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3" name="Google Shape;113;p19"/>
          <p:cNvSpPr txBox="1"/>
          <p:nvPr>
            <p:ph idx="2" type="body"/>
          </p:nvPr>
        </p:nvSpPr>
        <p:spPr>
          <a:xfrm>
            <a:off x="78677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4" name="Google Shape;114;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15" name="Google Shape;115;p19"/>
          <p:cNvSpPr txBox="1"/>
          <p:nvPr>
            <p:ph idx="3" type="title"/>
          </p:nvPr>
        </p:nvSpPr>
        <p:spPr>
          <a:xfrm>
            <a:off x="7842641" y="890050"/>
            <a:ext cx="63999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6" name="Google Shape;116;p19"/>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20"/>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9" name="Google Shape;119;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0" name="Google Shape;120;p20"/>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21" name="Shape 121"/>
        <p:cNvGrpSpPr/>
        <p:nvPr/>
      </p:nvGrpSpPr>
      <p:grpSpPr>
        <a:xfrm>
          <a:off x="0" y="0"/>
          <a:ext cx="0" cy="0"/>
          <a:chOff x="0" y="0"/>
          <a:chExt cx="0" cy="0"/>
        </a:xfrm>
      </p:grpSpPr>
      <p:sp>
        <p:nvSpPr>
          <p:cNvPr id="122" name="Google Shape;122;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3" name="Google Shape;123;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4" name="Google Shape;124;p21"/>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5" name="Google Shape;125;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6" name="Google Shape;126;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7" name="Google Shape;127;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8" name="Google Shape;128;p21"/>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9" name="Google Shape;129;p21"/>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30" name="Google Shape;130;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31" name="Google Shape;131;p21"/>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32" name="Shape 132"/>
        <p:cNvGrpSpPr/>
        <p:nvPr/>
      </p:nvGrpSpPr>
      <p:grpSpPr>
        <a:xfrm>
          <a:off x="0" y="0"/>
          <a:ext cx="0" cy="0"/>
          <a:chOff x="0" y="0"/>
          <a:chExt cx="0" cy="0"/>
        </a:xfrm>
      </p:grpSpPr>
      <p:sp>
        <p:nvSpPr>
          <p:cNvPr id="133" name="Google Shape;133;p22"/>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34" name="Google Shape;134;p22"/>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5" name="Google Shape;135;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6" name="Google Shape;136;p22"/>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7" name="Google Shape;137;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8" name="Google Shape;138;p22"/>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9" name="Google Shape;139;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0" name="Google Shape;140;p22"/>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1" name="Google Shape;141;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2" name="Google Shape;14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43" name="Google Shape;143;p22"/>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4" name="Shape 144"/>
        <p:cNvGrpSpPr/>
        <p:nvPr/>
      </p:nvGrpSpPr>
      <p:grpSpPr>
        <a:xfrm>
          <a:off x="0" y="0"/>
          <a:ext cx="0" cy="0"/>
          <a:chOff x="0" y="0"/>
          <a:chExt cx="0" cy="0"/>
        </a:xfrm>
      </p:grpSpPr>
      <p:sp>
        <p:nvSpPr>
          <p:cNvPr id="145" name="Google Shape;14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6" name="Google Shape;14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7" name="Google Shape;14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48" name="Google Shape;148;p23"/>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0468C"/>
        </a:solidFill>
      </p:bgPr>
    </p:bg>
    <p:spTree>
      <p:nvGrpSpPr>
        <p:cNvPr id="149" name="Shape 149"/>
        <p:cNvGrpSpPr/>
        <p:nvPr/>
      </p:nvGrpSpPr>
      <p:grpSpPr>
        <a:xfrm>
          <a:off x="0" y="0"/>
          <a:ext cx="0" cy="0"/>
          <a:chOff x="0" y="0"/>
          <a:chExt cx="0" cy="0"/>
        </a:xfrm>
      </p:grpSpPr>
      <p:sp>
        <p:nvSpPr>
          <p:cNvPr id="150" name="Google Shape;150;p24"/>
          <p:cNvSpPr txBox="1"/>
          <p:nvPr>
            <p:ph type="title"/>
          </p:nvPr>
        </p:nvSpPr>
        <p:spPr>
          <a:xfrm>
            <a:off x="980500" y="3647250"/>
            <a:ext cx="16389600" cy="46536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7200"/>
              <a:buFont typeface="Montserrat SemiBold"/>
              <a:buNone/>
              <a:defRPr b="0" i="1" sz="7200">
                <a:solidFill>
                  <a:srgbClr val="FFFFFF"/>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51" name="Google Shape;151;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FFFFFF"/>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52" name="Google Shape;152;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
        <p:nvSpPr>
          <p:cNvPr id="153" name="Google Shape;153;p24"/>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25"/>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157" name="Shape 157"/>
        <p:cNvGrpSpPr/>
        <p:nvPr/>
      </p:nvGrpSpPr>
      <p:grpSpPr>
        <a:xfrm>
          <a:off x="0" y="0"/>
          <a:ext cx="0" cy="0"/>
          <a:chOff x="0" y="0"/>
          <a:chExt cx="0" cy="0"/>
        </a:xfrm>
      </p:grpSpPr>
      <p:sp>
        <p:nvSpPr>
          <p:cNvPr id="158" name="Google Shape;158;p2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59" name="Google Shape;159;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60" name="Google Shape;160;p26"/>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1" name="Google Shape;161;p26"/>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62" name="Google Shape;162;p26"/>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3" name="Google Shape;163;p26"/>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64" name="Google Shape;164;p26"/>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5" name="Google Shape;165;p26"/>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66" name="Google Shape;166;p26"/>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2">
  <p:cSld name="TITLE_ONLY_1_3">
    <p:spTree>
      <p:nvGrpSpPr>
        <p:cNvPr id="167" name="Shape 167"/>
        <p:cNvGrpSpPr/>
        <p:nvPr/>
      </p:nvGrpSpPr>
      <p:grpSpPr>
        <a:xfrm>
          <a:off x="0" y="0"/>
          <a:ext cx="0" cy="0"/>
          <a:chOff x="0" y="0"/>
          <a:chExt cx="0" cy="0"/>
        </a:xfrm>
      </p:grpSpPr>
      <p:sp>
        <p:nvSpPr>
          <p:cNvPr id="168" name="Google Shape;168;p2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69" name="Google Shape;169;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70" name="Google Shape;170;p2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1" name="Google Shape;171;p2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72" name="Google Shape;172;p2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3" name="Google Shape;173;p2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74" name="Google Shape;174;p2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5" name="Google Shape;175;p2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76" name="Google Shape;176;p27"/>
          <p:cNvSpPr/>
          <p:nvPr/>
        </p:nvSpPr>
        <p:spPr>
          <a:xfrm>
            <a:off x="14467600" y="302000"/>
            <a:ext cx="3463800" cy="226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800">
                <a:latin typeface="Montserrat"/>
                <a:ea typeface="Montserrat"/>
                <a:cs typeface="Montserrat"/>
                <a:sym typeface="Montserrat"/>
              </a:rPr>
              <a:t>Allow space in the corner for your webcam video</a:t>
            </a:r>
            <a:endParaRPr i="1" sz="2800">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3.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2.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1" name="Shape 91"/>
        <p:cNvGrpSpPr/>
        <p:nvPr/>
      </p:nvGrpSpPr>
      <p:grpSpPr>
        <a:xfrm>
          <a:off x="0" y="0"/>
          <a:ext cx="0" cy="0"/>
          <a:chOff x="0" y="0"/>
          <a:chExt cx="0" cy="0"/>
        </a:xfrm>
      </p:grpSpPr>
      <p:sp>
        <p:nvSpPr>
          <p:cNvPr id="92" name="Google Shape;92;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93" name="Google Shape;93;p15"/>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94" name="Google Shape;94;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5" name="Google Shape;95;p15"/>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0" name="Shape 180"/>
        <p:cNvGrpSpPr/>
        <p:nvPr/>
      </p:nvGrpSpPr>
      <p:grpSpPr>
        <a:xfrm>
          <a:off x="0" y="0"/>
          <a:ext cx="0" cy="0"/>
          <a:chOff x="0" y="0"/>
          <a:chExt cx="0" cy="0"/>
        </a:xfrm>
      </p:grpSpPr>
      <p:sp>
        <p:nvSpPr>
          <p:cNvPr id="181" name="Google Shape;181;p28"/>
          <p:cNvSpPr txBox="1"/>
          <p:nvPr>
            <p:ph type="ctrTitle"/>
          </p:nvPr>
        </p:nvSpPr>
        <p:spPr>
          <a:xfrm>
            <a:off x="714075" y="3707425"/>
            <a:ext cx="16452000" cy="22359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How are the UK's relationships in Europe changing?</a:t>
            </a: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Downloadable Resource</a:t>
            </a:r>
            <a:endParaRPr>
              <a:solidFill>
                <a:srgbClr val="4B3241"/>
              </a:solidFill>
            </a:endParaRPr>
          </a:p>
        </p:txBody>
      </p:sp>
      <p:sp>
        <p:nvSpPr>
          <p:cNvPr id="182" name="Google Shape;182;p28"/>
          <p:cNvSpPr txBox="1"/>
          <p:nvPr>
            <p:ph idx="1" type="subTitle"/>
          </p:nvPr>
        </p:nvSpPr>
        <p:spPr>
          <a:xfrm>
            <a:off x="714075" y="529375"/>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Citizenship -  How does the UK still play a meaningful role in the international community?</a:t>
            </a:r>
            <a:endParaRPr>
              <a:solidFill>
                <a:srgbClr val="4B3241"/>
              </a:solidFill>
            </a:endParaRPr>
          </a:p>
        </p:txBody>
      </p:sp>
      <p:sp>
        <p:nvSpPr>
          <p:cNvPr id="183" name="Google Shape;183;p28"/>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Mr Humphrys</a:t>
            </a:r>
            <a:endParaRPr>
              <a:solidFill>
                <a:srgbClr val="4B3241"/>
              </a:solidFill>
            </a:endParaRPr>
          </a:p>
        </p:txBody>
      </p:sp>
      <p:sp>
        <p:nvSpPr>
          <p:cNvPr id="184" name="Google Shape;184;p28"/>
          <p:cNvSpPr/>
          <p:nvPr/>
        </p:nvSpPr>
        <p:spPr>
          <a:xfrm>
            <a:off x="17008625" y="8630950"/>
            <a:ext cx="1279500" cy="1656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7"/>
          <p:cNvSpPr txBox="1"/>
          <p:nvPr>
            <p:ph type="title"/>
          </p:nvPr>
        </p:nvSpPr>
        <p:spPr>
          <a:xfrm>
            <a:off x="354450" y="318450"/>
            <a:ext cx="17579100" cy="926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GB" sz="3600">
                <a:solidFill>
                  <a:srgbClr val="333333"/>
                </a:solidFill>
                <a:highlight>
                  <a:srgbClr val="FFFFFF"/>
                </a:highlight>
              </a:rPr>
              <a:t>TASK: use the words below to complete the paragraph to allow you explain: </a:t>
            </a:r>
            <a:r>
              <a:rPr lang="en-GB" sz="3600">
                <a:solidFill>
                  <a:schemeClr val="dk2"/>
                </a:solidFill>
              </a:rPr>
              <a:t>how has Council of Europe membership impacted the UK? </a:t>
            </a:r>
            <a:endParaRPr sz="3600">
              <a:solidFill>
                <a:schemeClr val="dk2"/>
              </a:solidFill>
            </a:endParaRPr>
          </a:p>
          <a:p>
            <a:pPr indent="0" lvl="0" marL="0" rtl="0" algn="l">
              <a:spcBef>
                <a:spcPts val="0"/>
              </a:spcBef>
              <a:spcAft>
                <a:spcPts val="0"/>
              </a:spcAft>
              <a:buNone/>
            </a:pPr>
            <a:r>
              <a:t/>
            </a:r>
            <a:endParaRPr b="0" sz="3600">
              <a:solidFill>
                <a:schemeClr val="dk2"/>
              </a:solidFill>
            </a:endParaRPr>
          </a:p>
          <a:p>
            <a:pPr indent="0" lvl="0" marL="0" rtl="0" algn="l">
              <a:spcBef>
                <a:spcPts val="0"/>
              </a:spcBef>
              <a:spcAft>
                <a:spcPts val="0"/>
              </a:spcAft>
              <a:buNone/>
            </a:pPr>
            <a:r>
              <a:rPr b="0" lang="en-GB" sz="3600">
                <a:solidFill>
                  <a:schemeClr val="dk2"/>
                </a:solidFill>
              </a:rPr>
              <a:t>The words </a:t>
            </a:r>
            <a:r>
              <a:rPr lang="en-GB" sz="3600">
                <a:solidFill>
                  <a:schemeClr val="dk2"/>
                </a:solidFill>
              </a:rPr>
              <a:t>are not </a:t>
            </a:r>
            <a:r>
              <a:rPr b="0" lang="en-GB" sz="3600">
                <a:solidFill>
                  <a:schemeClr val="dk2"/>
                </a:solidFill>
              </a:rPr>
              <a:t>in the correct order.</a:t>
            </a:r>
            <a:endParaRPr b="0" sz="3600">
              <a:solidFill>
                <a:schemeClr val="dk2"/>
              </a:solidFill>
            </a:endParaRPr>
          </a:p>
          <a:p>
            <a:pPr indent="0" lvl="0" marL="0" rtl="0" algn="l">
              <a:spcBef>
                <a:spcPts val="0"/>
              </a:spcBef>
              <a:spcAft>
                <a:spcPts val="0"/>
              </a:spcAft>
              <a:buNone/>
            </a:pPr>
            <a:r>
              <a:t/>
            </a:r>
            <a:endParaRPr b="0" sz="3600">
              <a:solidFill>
                <a:schemeClr val="dk2"/>
              </a:solidFill>
            </a:endParaRPr>
          </a:p>
          <a:p>
            <a:pPr indent="0" lvl="0" marL="0" rtl="0" algn="l">
              <a:lnSpc>
                <a:spcPct val="100000"/>
              </a:lnSpc>
              <a:spcBef>
                <a:spcPts val="0"/>
              </a:spcBef>
              <a:spcAft>
                <a:spcPts val="0"/>
              </a:spcAft>
              <a:buNone/>
            </a:pPr>
            <a:r>
              <a:rPr b="0" lang="en-GB" sz="3600">
                <a:solidFill>
                  <a:srgbClr val="434343"/>
                </a:solidFill>
              </a:rPr>
              <a:t>ORGANISATIONS</a:t>
            </a:r>
            <a:endParaRPr b="0" sz="3600">
              <a:solidFill>
                <a:srgbClr val="434343"/>
              </a:solidFill>
            </a:endParaRPr>
          </a:p>
          <a:p>
            <a:pPr indent="0" lvl="0" marL="0" rtl="0" algn="l">
              <a:lnSpc>
                <a:spcPct val="100000"/>
              </a:lnSpc>
              <a:spcBef>
                <a:spcPts val="0"/>
              </a:spcBef>
              <a:spcAft>
                <a:spcPts val="0"/>
              </a:spcAft>
              <a:buNone/>
            </a:pPr>
            <a:r>
              <a:t/>
            </a:r>
            <a:endParaRPr b="0" sz="3600">
              <a:solidFill>
                <a:srgbClr val="434343"/>
              </a:solidFill>
            </a:endParaRPr>
          </a:p>
          <a:p>
            <a:pPr indent="0" lvl="0" marL="0" rtl="0" algn="l">
              <a:lnSpc>
                <a:spcPct val="100000"/>
              </a:lnSpc>
              <a:spcBef>
                <a:spcPts val="0"/>
              </a:spcBef>
              <a:spcAft>
                <a:spcPts val="0"/>
              </a:spcAft>
              <a:buNone/>
            </a:pPr>
            <a:r>
              <a:rPr b="0" lang="en-GB" sz="3600">
                <a:solidFill>
                  <a:srgbClr val="434343"/>
                </a:solidFill>
              </a:rPr>
              <a:t>EUROPEAN CONVENTION ON HUMAN RIGHTS</a:t>
            </a:r>
            <a:endParaRPr b="0" sz="3600">
              <a:solidFill>
                <a:srgbClr val="434343"/>
              </a:solidFill>
            </a:endParaRPr>
          </a:p>
          <a:p>
            <a:pPr indent="0" lvl="0" marL="0" rtl="0" algn="l">
              <a:lnSpc>
                <a:spcPct val="100000"/>
              </a:lnSpc>
              <a:spcBef>
                <a:spcPts val="0"/>
              </a:spcBef>
              <a:spcAft>
                <a:spcPts val="0"/>
              </a:spcAft>
              <a:buNone/>
            </a:pPr>
            <a:r>
              <a:t/>
            </a:r>
            <a:endParaRPr b="0" sz="3600">
              <a:solidFill>
                <a:srgbClr val="434343"/>
              </a:solidFill>
            </a:endParaRPr>
          </a:p>
          <a:p>
            <a:pPr indent="0" lvl="0" marL="0" rtl="0" algn="l">
              <a:lnSpc>
                <a:spcPct val="100000"/>
              </a:lnSpc>
              <a:spcBef>
                <a:spcPts val="0"/>
              </a:spcBef>
              <a:spcAft>
                <a:spcPts val="0"/>
              </a:spcAft>
              <a:buNone/>
            </a:pPr>
            <a:r>
              <a:rPr b="0" lang="en-GB" sz="3600">
                <a:solidFill>
                  <a:srgbClr val="434343"/>
                </a:solidFill>
              </a:rPr>
              <a:t>EUROPEAN COURT OF HUMAN RIGHTS</a:t>
            </a:r>
            <a:endParaRPr b="0" sz="3600">
              <a:solidFill>
                <a:srgbClr val="434343"/>
              </a:solidFill>
            </a:endParaRPr>
          </a:p>
          <a:p>
            <a:pPr indent="0" lvl="0" marL="0" rtl="0" algn="l">
              <a:lnSpc>
                <a:spcPct val="100000"/>
              </a:lnSpc>
              <a:spcBef>
                <a:spcPts val="0"/>
              </a:spcBef>
              <a:spcAft>
                <a:spcPts val="0"/>
              </a:spcAft>
              <a:buNone/>
            </a:pPr>
            <a:r>
              <a:t/>
            </a:r>
            <a:endParaRPr b="0" sz="3600">
              <a:solidFill>
                <a:srgbClr val="434343"/>
              </a:solidFill>
            </a:endParaRPr>
          </a:p>
          <a:p>
            <a:pPr indent="0" lvl="0" marL="0" rtl="0" algn="l">
              <a:lnSpc>
                <a:spcPct val="100000"/>
              </a:lnSpc>
              <a:spcBef>
                <a:spcPts val="0"/>
              </a:spcBef>
              <a:spcAft>
                <a:spcPts val="0"/>
              </a:spcAft>
              <a:buNone/>
            </a:pPr>
            <a:r>
              <a:rPr b="0" lang="en-GB" sz="3600">
                <a:solidFill>
                  <a:srgbClr val="434343"/>
                </a:solidFill>
              </a:rPr>
              <a:t>HUMAN RIGHTS</a:t>
            </a:r>
            <a:endParaRPr b="0" sz="3600">
              <a:solidFill>
                <a:srgbClr val="434343"/>
              </a:solidFill>
            </a:endParaRPr>
          </a:p>
          <a:p>
            <a:pPr indent="0" lvl="0" marL="0" rtl="0" algn="l">
              <a:lnSpc>
                <a:spcPct val="100000"/>
              </a:lnSpc>
              <a:spcBef>
                <a:spcPts val="0"/>
              </a:spcBef>
              <a:spcAft>
                <a:spcPts val="0"/>
              </a:spcAft>
              <a:buNone/>
            </a:pPr>
            <a:r>
              <a:t/>
            </a:r>
            <a:endParaRPr b="0" sz="3600">
              <a:solidFill>
                <a:srgbClr val="434343"/>
              </a:solidFill>
            </a:endParaRPr>
          </a:p>
          <a:p>
            <a:pPr indent="0" lvl="0" marL="0" rtl="0" algn="l">
              <a:lnSpc>
                <a:spcPct val="100000"/>
              </a:lnSpc>
              <a:spcBef>
                <a:spcPts val="0"/>
              </a:spcBef>
              <a:spcAft>
                <a:spcPts val="0"/>
              </a:spcAft>
              <a:buNone/>
            </a:pPr>
            <a:r>
              <a:rPr b="0" lang="en-GB" sz="3600">
                <a:solidFill>
                  <a:srgbClr val="434343"/>
                </a:solidFill>
              </a:rPr>
              <a:t>JUSTICE </a:t>
            </a:r>
            <a:endParaRPr b="0" sz="3600">
              <a:solidFill>
                <a:srgbClr val="434343"/>
              </a:solidFill>
            </a:endParaRPr>
          </a:p>
          <a:p>
            <a:pPr indent="0" lvl="0" marL="0" rtl="0" algn="l">
              <a:lnSpc>
                <a:spcPct val="100000"/>
              </a:lnSpc>
              <a:spcBef>
                <a:spcPts val="0"/>
              </a:spcBef>
              <a:spcAft>
                <a:spcPts val="0"/>
              </a:spcAft>
              <a:buNone/>
            </a:pPr>
            <a:r>
              <a:t/>
            </a:r>
            <a:endParaRPr b="0" sz="3600">
              <a:solidFill>
                <a:srgbClr val="434343"/>
              </a:solidFill>
            </a:endParaRPr>
          </a:p>
          <a:p>
            <a:pPr indent="0" lvl="0" marL="0" rtl="0" algn="l">
              <a:lnSpc>
                <a:spcPct val="100000"/>
              </a:lnSpc>
              <a:spcBef>
                <a:spcPts val="0"/>
              </a:spcBef>
              <a:spcAft>
                <a:spcPts val="0"/>
              </a:spcAft>
              <a:buNone/>
            </a:pPr>
            <a:r>
              <a:rPr b="0" lang="en-GB" sz="3600">
                <a:solidFill>
                  <a:srgbClr val="434343"/>
                </a:solidFill>
              </a:rPr>
              <a:t>NEW UK LAWS </a:t>
            </a:r>
            <a:endParaRPr b="0" sz="3600">
              <a:solidFill>
                <a:srgbClr val="434343"/>
              </a:solidFill>
            </a:endParaRPr>
          </a:p>
          <a:p>
            <a:pPr indent="0" lvl="0" marL="0" rtl="0" algn="l">
              <a:lnSpc>
                <a:spcPct val="100000"/>
              </a:lnSpc>
              <a:spcBef>
                <a:spcPts val="0"/>
              </a:spcBef>
              <a:spcAft>
                <a:spcPts val="0"/>
              </a:spcAft>
              <a:buNone/>
            </a:pPr>
            <a:r>
              <a:t/>
            </a:r>
            <a:endParaRPr b="0" sz="3600">
              <a:solidFill>
                <a:schemeClr val="dk2"/>
              </a:solidFill>
            </a:endParaRPr>
          </a:p>
        </p:txBody>
      </p:sp>
      <p:sp>
        <p:nvSpPr>
          <p:cNvPr id="240" name="Google Shape;240;p37"/>
          <p:cNvSpPr txBox="1"/>
          <p:nvPr>
            <p:ph idx="12" type="sldNum"/>
          </p:nvPr>
        </p:nvSpPr>
        <p:spPr>
          <a:xfrm>
            <a:off x="354441" y="9717275"/>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type="title"/>
          </p:nvPr>
        </p:nvSpPr>
        <p:spPr>
          <a:xfrm>
            <a:off x="354450" y="318600"/>
            <a:ext cx="17579100" cy="911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GB" sz="3600">
                <a:solidFill>
                  <a:schemeClr val="dk2"/>
                </a:solidFill>
              </a:rPr>
              <a:t>The Council of Europe is Europe’s leading ________ _______ organisation. In 1950 it introduced the _____ ______ ____ _____ _____, this gave all member states, including the UK access and protect to fundamental rights. </a:t>
            </a:r>
            <a:endParaRPr b="0" sz="3600">
              <a:solidFill>
                <a:schemeClr val="dk2"/>
              </a:solidFill>
            </a:endParaRPr>
          </a:p>
          <a:p>
            <a:pPr indent="0" lvl="0" marL="0" rtl="0" algn="l">
              <a:spcBef>
                <a:spcPts val="0"/>
              </a:spcBef>
              <a:spcAft>
                <a:spcPts val="0"/>
              </a:spcAft>
              <a:buNone/>
            </a:pPr>
            <a:r>
              <a:t/>
            </a:r>
            <a:endParaRPr b="0" sz="3600">
              <a:solidFill>
                <a:schemeClr val="dk2"/>
              </a:solidFill>
            </a:endParaRPr>
          </a:p>
          <a:p>
            <a:pPr indent="0" lvl="0" marL="0" rtl="0" algn="l">
              <a:spcBef>
                <a:spcPts val="0"/>
              </a:spcBef>
              <a:spcAft>
                <a:spcPts val="0"/>
              </a:spcAft>
              <a:buNone/>
            </a:pPr>
            <a:r>
              <a:rPr b="0" lang="en-GB" sz="3600">
                <a:solidFill>
                  <a:schemeClr val="dk2"/>
                </a:solidFill>
              </a:rPr>
              <a:t>It allowed citizens to access _______ if their rights were denied or removed, this was by taking their case to ______ _______ _______ ______ _____. </a:t>
            </a:r>
            <a:endParaRPr b="0" sz="3600">
              <a:solidFill>
                <a:schemeClr val="dk2"/>
              </a:solidFill>
            </a:endParaRPr>
          </a:p>
          <a:p>
            <a:pPr indent="0" lvl="0" marL="0" rtl="0" algn="l">
              <a:spcBef>
                <a:spcPts val="0"/>
              </a:spcBef>
              <a:spcAft>
                <a:spcPts val="0"/>
              </a:spcAft>
              <a:buNone/>
            </a:pPr>
            <a:r>
              <a:t/>
            </a:r>
            <a:endParaRPr b="0" sz="3600">
              <a:solidFill>
                <a:schemeClr val="dk2"/>
              </a:solidFill>
            </a:endParaRPr>
          </a:p>
          <a:p>
            <a:pPr indent="0" lvl="0" marL="0" rtl="0" algn="l">
              <a:spcBef>
                <a:spcPts val="0"/>
              </a:spcBef>
              <a:spcAft>
                <a:spcPts val="0"/>
              </a:spcAft>
              <a:buNone/>
            </a:pPr>
            <a:r>
              <a:rPr b="0" lang="en-GB" sz="3600">
                <a:solidFill>
                  <a:schemeClr val="dk2"/>
                </a:solidFill>
              </a:rPr>
              <a:t>Yet, in 1998, the UK introduced _____ ______ ______. This put the European Convention of Human Rights into UK law - making access to justice easier for all UK citizens. </a:t>
            </a:r>
            <a:endParaRPr b="0" sz="3600">
              <a:solidFill>
                <a:schemeClr val="dk2"/>
              </a:solidFill>
            </a:endParaRPr>
          </a:p>
          <a:p>
            <a:pPr indent="0" lvl="0" marL="0" rtl="0" algn="l">
              <a:spcBef>
                <a:spcPts val="0"/>
              </a:spcBef>
              <a:spcAft>
                <a:spcPts val="0"/>
              </a:spcAft>
              <a:buNone/>
            </a:pPr>
            <a:r>
              <a:t/>
            </a:r>
            <a:endParaRPr b="0" sz="3600">
              <a:solidFill>
                <a:schemeClr val="dk2"/>
              </a:solidFill>
            </a:endParaRPr>
          </a:p>
          <a:p>
            <a:pPr indent="0" lvl="0" marL="0" rtl="0" algn="l">
              <a:spcBef>
                <a:spcPts val="0"/>
              </a:spcBef>
              <a:spcAft>
                <a:spcPts val="0"/>
              </a:spcAft>
              <a:buNone/>
            </a:pPr>
            <a:r>
              <a:rPr b="0" lang="en-GB" sz="3600">
                <a:solidFill>
                  <a:schemeClr val="dk2"/>
                </a:solidFill>
              </a:rPr>
              <a:t>Today, this means that </a:t>
            </a:r>
            <a:r>
              <a:rPr b="0" lang="en-GB" sz="3600">
                <a:solidFill>
                  <a:srgbClr val="333333"/>
                </a:solidFill>
                <a:highlight>
                  <a:srgbClr val="FFFFFF"/>
                </a:highlight>
              </a:rPr>
              <a:t>all _____ _____ _____ and all _______ carrying out a public function must respect and uphold human rights, if not a court case could be launched.   </a:t>
            </a:r>
            <a:r>
              <a:rPr b="0" lang="en-GB" sz="3600">
                <a:solidFill>
                  <a:schemeClr val="dk2"/>
                </a:solidFill>
              </a:rPr>
              <a:t> </a:t>
            </a:r>
            <a:endParaRPr b="0" sz="3600">
              <a:solidFill>
                <a:schemeClr val="dk2"/>
              </a:solidFill>
            </a:endParaRPr>
          </a:p>
        </p:txBody>
      </p:sp>
      <p:sp>
        <p:nvSpPr>
          <p:cNvPr id="246" name="Google Shape;246;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99"/>
        </a:solidFill>
      </p:bgPr>
    </p:bg>
    <p:spTree>
      <p:nvGrpSpPr>
        <p:cNvPr id="250" name="Shape 250"/>
        <p:cNvGrpSpPr/>
        <p:nvPr/>
      </p:nvGrpSpPr>
      <p:grpSpPr>
        <a:xfrm>
          <a:off x="0" y="0"/>
          <a:ext cx="0" cy="0"/>
          <a:chOff x="0" y="0"/>
          <a:chExt cx="0" cy="0"/>
        </a:xfrm>
      </p:grpSpPr>
      <p:sp>
        <p:nvSpPr>
          <p:cNvPr id="251" name="Google Shape;251;p39"/>
          <p:cNvSpPr txBox="1"/>
          <p:nvPr/>
        </p:nvSpPr>
        <p:spPr>
          <a:xfrm>
            <a:off x="3278400" y="983225"/>
            <a:ext cx="11731200" cy="17148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6000"/>
              <a:buFont typeface="Arial"/>
              <a:buNone/>
            </a:pPr>
            <a:r>
              <a:rPr b="1" lang="en-GB" sz="6000">
                <a:solidFill>
                  <a:srgbClr val="FFFFFF"/>
                </a:solidFill>
                <a:latin typeface="Montserrat"/>
                <a:ea typeface="Montserrat"/>
                <a:cs typeface="Montserrat"/>
                <a:sym typeface="Montserrat"/>
              </a:rPr>
              <a:t>Resume the video when you’ve completed the task</a:t>
            </a:r>
            <a:endParaRPr b="1" i="0" sz="6000" u="none" cap="none" strike="noStrike">
              <a:solidFill>
                <a:srgbClr val="FFFFFF"/>
              </a:solidFill>
              <a:latin typeface="Montserrat"/>
              <a:ea typeface="Montserrat"/>
              <a:cs typeface="Montserrat"/>
              <a:sym typeface="Montserrat"/>
            </a:endParaRPr>
          </a:p>
        </p:txBody>
      </p:sp>
      <p:sp>
        <p:nvSpPr>
          <p:cNvPr id="252" name="Google Shape;252;p3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pic>
        <p:nvPicPr>
          <p:cNvPr descr="A picture containing drawing&#10;&#10;Description automatically generated" id="253" name="Google Shape;253;p39"/>
          <p:cNvPicPr preferRelativeResize="0"/>
          <p:nvPr/>
        </p:nvPicPr>
        <p:blipFill rotWithShape="1">
          <a:blip r:embed="rId3">
            <a:alphaModFix/>
          </a:blip>
          <a:srcRect b="0" l="0" r="0" t="0"/>
          <a:stretch/>
        </p:blipFill>
        <p:spPr>
          <a:xfrm>
            <a:off x="7863264" y="3908062"/>
            <a:ext cx="2561471" cy="4364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0" name="Google Shape;190;p29"/>
          <p:cNvSpPr/>
          <p:nvPr/>
        </p:nvSpPr>
        <p:spPr>
          <a:xfrm>
            <a:off x="475950" y="534075"/>
            <a:ext cx="17179200" cy="273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i="0" lang="en-GB" sz="3800" u="none" cap="none" strike="noStrike">
                <a:solidFill>
                  <a:srgbClr val="434343"/>
                </a:solidFill>
                <a:latin typeface="Montserrat"/>
                <a:ea typeface="Montserrat"/>
                <a:cs typeface="Montserrat"/>
                <a:sym typeface="Montserrat"/>
              </a:rPr>
              <a:t>T</a:t>
            </a:r>
            <a:r>
              <a:rPr b="1" lang="en-GB" sz="3800">
                <a:solidFill>
                  <a:srgbClr val="434343"/>
                </a:solidFill>
                <a:latin typeface="Montserrat"/>
                <a:ea typeface="Montserrat"/>
                <a:cs typeface="Montserrat"/>
                <a:sym typeface="Montserrat"/>
              </a:rPr>
              <a:t>ASK 1: </a:t>
            </a:r>
            <a:r>
              <a:rPr i="1" lang="en-GB" sz="3800">
                <a:solidFill>
                  <a:srgbClr val="434343"/>
                </a:solidFill>
                <a:latin typeface="Montserrat"/>
                <a:ea typeface="Montserrat"/>
                <a:cs typeface="Montserrat"/>
                <a:sym typeface="Montserrat"/>
              </a:rPr>
              <a:t>use the arguments in this worksheet to complete the table below. </a:t>
            </a:r>
            <a:r>
              <a:rPr i="1" lang="en-GB" sz="3700">
                <a:solidFill>
                  <a:srgbClr val="434343"/>
                </a:solidFill>
                <a:latin typeface="Montserrat"/>
                <a:ea typeface="Montserrat"/>
                <a:cs typeface="Montserrat"/>
                <a:sym typeface="Montserrat"/>
              </a:rPr>
              <a:t> </a:t>
            </a:r>
            <a:r>
              <a:rPr b="1" lang="en-GB" sz="3700">
                <a:solidFill>
                  <a:srgbClr val="434343"/>
                </a:solidFill>
                <a:latin typeface="Montserrat"/>
                <a:ea typeface="Montserrat"/>
                <a:cs typeface="Montserrat"/>
                <a:sym typeface="Montserrat"/>
              </a:rPr>
              <a:t> </a:t>
            </a:r>
            <a:endParaRPr b="1" sz="3700">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3600">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None/>
            </a:pPr>
            <a:r>
              <a:rPr lang="en-GB" sz="3600">
                <a:solidFill>
                  <a:srgbClr val="434343"/>
                </a:solidFill>
                <a:latin typeface="Montserrat"/>
                <a:ea typeface="Montserrat"/>
                <a:cs typeface="Montserrat"/>
                <a:sym typeface="Montserrat"/>
              </a:rPr>
              <a:t>Try to directly match arguments for and against. </a:t>
            </a:r>
            <a:br>
              <a:rPr b="1" i="0" lang="en-GB" sz="3600" u="none" cap="none" strike="noStrike">
                <a:solidFill>
                  <a:srgbClr val="434343"/>
                </a:solidFill>
                <a:latin typeface="Montserrat"/>
                <a:ea typeface="Montserrat"/>
                <a:cs typeface="Montserrat"/>
                <a:sym typeface="Montserrat"/>
              </a:rPr>
            </a:br>
            <a:endParaRPr b="0" i="0" sz="3600" u="none" cap="none" strike="noStrike">
              <a:solidFill>
                <a:srgbClr val="434343"/>
              </a:solidFill>
              <a:latin typeface="Arial"/>
              <a:ea typeface="Arial"/>
              <a:cs typeface="Arial"/>
              <a:sym typeface="Arial"/>
            </a:endParaRPr>
          </a:p>
        </p:txBody>
      </p:sp>
      <p:graphicFrame>
        <p:nvGraphicFramePr>
          <p:cNvPr id="191" name="Google Shape;191;p29"/>
          <p:cNvGraphicFramePr/>
          <p:nvPr/>
        </p:nvGraphicFramePr>
        <p:xfrm>
          <a:off x="632700" y="3846988"/>
          <a:ext cx="3000000" cy="3000000"/>
        </p:xfrm>
        <a:graphic>
          <a:graphicData uri="http://schemas.openxmlformats.org/drawingml/2006/table">
            <a:tbl>
              <a:tblPr>
                <a:noFill/>
                <a:tableStyleId>{3982DB93-1ACC-4718-A614-D23D1FB81E59}</a:tableStyleId>
              </a:tblPr>
              <a:tblGrid>
                <a:gridCol w="8511300"/>
                <a:gridCol w="8511300"/>
              </a:tblGrid>
              <a:tr h="381000">
                <a:tc>
                  <a:txBody>
                    <a:bodyPr/>
                    <a:lstStyle/>
                    <a:p>
                      <a:pPr indent="0" lvl="0" marL="0" rtl="0" algn="ctr">
                        <a:spcBef>
                          <a:spcPts val="0"/>
                        </a:spcBef>
                        <a:spcAft>
                          <a:spcPts val="0"/>
                        </a:spcAft>
                        <a:buNone/>
                      </a:pPr>
                      <a:r>
                        <a:rPr b="1" lang="en-GB" sz="3600">
                          <a:solidFill>
                            <a:srgbClr val="434343"/>
                          </a:solidFill>
                          <a:latin typeface="Montserrat"/>
                          <a:ea typeface="Montserrat"/>
                          <a:cs typeface="Montserrat"/>
                          <a:sym typeface="Montserrat"/>
                        </a:rPr>
                        <a:t>Arguments Used FOR Leaving the EU (Brexit)</a:t>
                      </a:r>
                      <a:endParaRPr b="1" sz="3600">
                        <a:solidFill>
                          <a:srgbClr val="434343"/>
                        </a:solidFill>
                        <a:latin typeface="Montserrat"/>
                        <a:ea typeface="Montserrat"/>
                        <a:cs typeface="Montserrat"/>
                        <a:sym typeface="Montserrat"/>
                      </a:endParaRPr>
                    </a:p>
                  </a:txBody>
                  <a:tcPr marT="91425" marB="91425" marR="91425" marL="91425">
                    <a:lnL cap="flat" cmpd="sng" w="28575">
                      <a:solidFill>
                        <a:srgbClr val="666666"/>
                      </a:solidFill>
                      <a:prstDash val="solid"/>
                      <a:round/>
                      <a:headEnd len="sm" w="sm" type="none"/>
                      <a:tailEnd len="sm" w="sm" type="none"/>
                    </a:lnL>
                    <a:lnR cap="flat" cmpd="sng" w="28575">
                      <a:solidFill>
                        <a:srgbClr val="666666"/>
                      </a:solidFill>
                      <a:prstDash val="solid"/>
                      <a:round/>
                      <a:headEnd len="sm" w="sm" type="none"/>
                      <a:tailEnd len="sm" w="sm" type="none"/>
                    </a:lnR>
                    <a:lnT cap="flat" cmpd="sng" w="28575">
                      <a:solidFill>
                        <a:srgbClr val="666666"/>
                      </a:solidFill>
                      <a:prstDash val="solid"/>
                      <a:round/>
                      <a:headEnd len="sm" w="sm" type="none"/>
                      <a:tailEnd len="sm" w="sm" type="none"/>
                    </a:lnT>
                    <a:lnB cap="flat" cmpd="sng" w="2857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b="1" lang="en-GB" sz="3600">
                          <a:solidFill>
                            <a:srgbClr val="434343"/>
                          </a:solidFill>
                          <a:latin typeface="Montserrat"/>
                          <a:ea typeface="Montserrat"/>
                          <a:cs typeface="Montserrat"/>
                          <a:sym typeface="Montserrat"/>
                        </a:rPr>
                        <a:t>Arguments Used AGAINST Leaving the EU (Brexit)</a:t>
                      </a:r>
                      <a:endParaRPr b="1" sz="3600">
                        <a:solidFill>
                          <a:srgbClr val="434343"/>
                        </a:solidFill>
                        <a:latin typeface="Montserrat"/>
                        <a:ea typeface="Montserrat"/>
                        <a:cs typeface="Montserrat"/>
                        <a:sym typeface="Montserrat"/>
                      </a:endParaRPr>
                    </a:p>
                  </a:txBody>
                  <a:tcPr marT="91425" marB="91425" marR="91425" marL="91425">
                    <a:lnL cap="flat" cmpd="sng" w="28575">
                      <a:solidFill>
                        <a:srgbClr val="666666"/>
                      </a:solidFill>
                      <a:prstDash val="solid"/>
                      <a:round/>
                      <a:headEnd len="sm" w="sm" type="none"/>
                      <a:tailEnd len="sm" w="sm" type="none"/>
                    </a:lnL>
                    <a:lnR cap="flat" cmpd="sng" w="28575">
                      <a:solidFill>
                        <a:srgbClr val="666666"/>
                      </a:solidFill>
                      <a:prstDash val="solid"/>
                      <a:round/>
                      <a:headEnd len="sm" w="sm" type="none"/>
                      <a:tailEnd len="sm" w="sm" type="none"/>
                    </a:lnR>
                    <a:lnT cap="flat" cmpd="sng" w="28575">
                      <a:solidFill>
                        <a:srgbClr val="666666"/>
                      </a:solidFill>
                      <a:prstDash val="solid"/>
                      <a:round/>
                      <a:headEnd len="sm" w="sm" type="none"/>
                      <a:tailEnd len="sm" w="sm" type="none"/>
                    </a:lnT>
                    <a:lnB cap="flat" cmpd="sng" w="28575">
                      <a:solidFill>
                        <a:srgbClr val="666666"/>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666666"/>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434343"/>
                        </a:solidFill>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666666"/>
                      </a:solidFill>
                      <a:prstDash val="solid"/>
                      <a:round/>
                      <a:headEnd len="sm" w="sm" type="none"/>
                      <a:tailEnd len="sm" w="sm" type="none"/>
                    </a:lnT>
                    <a:lnB cap="flat" cmpd="sng" w="28575">
                      <a:solidFill>
                        <a:srgbClr val="434343"/>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7" name="Google Shape;197;p30"/>
          <p:cNvSpPr txBox="1"/>
          <p:nvPr/>
        </p:nvSpPr>
        <p:spPr>
          <a:xfrm>
            <a:off x="483300" y="3390400"/>
            <a:ext cx="17321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800">
                <a:solidFill>
                  <a:srgbClr val="434343"/>
                </a:solidFill>
                <a:latin typeface="Montserrat"/>
                <a:ea typeface="Montserrat"/>
                <a:cs typeface="Montserrat"/>
                <a:sym typeface="Montserrat"/>
              </a:rPr>
              <a:t>T</a:t>
            </a:r>
            <a:r>
              <a:rPr lang="en-GB" sz="3800">
                <a:solidFill>
                  <a:srgbClr val="434343"/>
                </a:solidFill>
                <a:latin typeface="Montserrat"/>
                <a:ea typeface="Montserrat"/>
                <a:cs typeface="Montserrat"/>
                <a:sym typeface="Montserrat"/>
              </a:rPr>
              <a:t>he EU gives members access to a </a:t>
            </a:r>
            <a:r>
              <a:rPr b="1" lang="en-GB" sz="3800">
                <a:solidFill>
                  <a:srgbClr val="434343"/>
                </a:solidFill>
                <a:latin typeface="Montserrat"/>
                <a:ea typeface="Montserrat"/>
                <a:cs typeface="Montserrat"/>
                <a:sym typeface="Montserrat"/>
              </a:rPr>
              <a:t>customs union. </a:t>
            </a:r>
            <a:r>
              <a:rPr lang="en-GB" sz="3800">
                <a:solidFill>
                  <a:srgbClr val="434343"/>
                </a:solidFill>
                <a:latin typeface="Montserrat"/>
                <a:ea typeface="Montserrat"/>
                <a:cs typeface="Montserrat"/>
                <a:sym typeface="Montserrat"/>
              </a:rPr>
              <a:t>This means that no Custom Duties (fees) are paid on goods moving between EU member states. Goods that have been legally imported can circulate throughout the EU with no further customs checks Some argue this makes trade cheaper and more efficient. </a:t>
            </a:r>
            <a:endParaRPr sz="3800">
              <a:solidFill>
                <a:srgbClr val="434343"/>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3" name="Google Shape;203;p31"/>
          <p:cNvSpPr txBox="1"/>
          <p:nvPr/>
        </p:nvSpPr>
        <p:spPr>
          <a:xfrm>
            <a:off x="483300" y="2632750"/>
            <a:ext cx="17321400" cy="36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800">
                <a:solidFill>
                  <a:srgbClr val="434343"/>
                </a:solidFill>
                <a:latin typeface="Montserrat"/>
                <a:ea typeface="Montserrat"/>
                <a:cs typeface="Montserrat"/>
                <a:sym typeface="Montserrat"/>
              </a:rPr>
              <a:t>As a member of the EU, the </a:t>
            </a:r>
            <a:r>
              <a:rPr b="1" lang="en-GB" sz="3800">
                <a:solidFill>
                  <a:srgbClr val="434343"/>
                </a:solidFill>
                <a:latin typeface="Montserrat"/>
                <a:ea typeface="Montserrat"/>
                <a:cs typeface="Montserrat"/>
                <a:sym typeface="Montserrat"/>
              </a:rPr>
              <a:t>UK must abide by the EU’s trade policy</a:t>
            </a:r>
            <a:r>
              <a:rPr lang="en-GB" sz="3800">
                <a:solidFill>
                  <a:srgbClr val="434343"/>
                </a:solidFill>
                <a:latin typeface="Montserrat"/>
                <a:ea typeface="Montserrat"/>
                <a:cs typeface="Montserrat"/>
                <a:sym typeface="Montserrat"/>
              </a:rPr>
              <a:t>, this means it is not able to negotiate its own trade deals. Some argue this places severe limits on the UK’s ability to trade.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3800">
                <a:solidFill>
                  <a:srgbClr val="434343"/>
                </a:solidFill>
                <a:latin typeface="Montserrat"/>
                <a:ea typeface="Montserrat"/>
                <a:cs typeface="Montserrat"/>
                <a:sym typeface="Montserrat"/>
              </a:rPr>
              <a:t>Moreover, the UK must ensure it conforms to EU standards on traded goods, limiting what it can/can’t trade.</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9" name="Google Shape;209;p32"/>
          <p:cNvSpPr txBox="1"/>
          <p:nvPr/>
        </p:nvSpPr>
        <p:spPr>
          <a:xfrm>
            <a:off x="483300" y="2632750"/>
            <a:ext cx="17321400" cy="43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800">
                <a:solidFill>
                  <a:srgbClr val="434343"/>
                </a:solidFill>
                <a:latin typeface="Montserrat"/>
                <a:ea typeface="Montserrat"/>
                <a:cs typeface="Montserrat"/>
                <a:sym typeface="Montserrat"/>
              </a:rPr>
              <a:t>As a member of the EU the UK must contribute </a:t>
            </a:r>
            <a:r>
              <a:rPr b="1" lang="en-GB" sz="3800">
                <a:solidFill>
                  <a:srgbClr val="434343"/>
                </a:solidFill>
                <a:latin typeface="Montserrat"/>
                <a:ea typeface="Montserrat"/>
                <a:cs typeface="Montserrat"/>
                <a:sym typeface="Montserrat"/>
              </a:rPr>
              <a:t>towards the EU’s</a:t>
            </a:r>
            <a:endParaRPr b="1" sz="3800">
              <a:solidFill>
                <a:srgbClr val="434343"/>
              </a:solidFill>
              <a:latin typeface="Montserrat"/>
              <a:ea typeface="Montserrat"/>
              <a:cs typeface="Montserrat"/>
              <a:sym typeface="Montserrat"/>
            </a:endParaRPr>
          </a:p>
          <a:p>
            <a:pPr indent="0" lvl="0" marL="0" rtl="0" algn="l">
              <a:spcBef>
                <a:spcPts val="0"/>
              </a:spcBef>
              <a:spcAft>
                <a:spcPts val="0"/>
              </a:spcAft>
              <a:buNone/>
            </a:pPr>
            <a:r>
              <a:rPr b="1" lang="en-GB" sz="3800">
                <a:solidFill>
                  <a:srgbClr val="434343"/>
                </a:solidFill>
                <a:latin typeface="Montserrat"/>
                <a:ea typeface="Montserrat"/>
                <a:cs typeface="Montserrat"/>
                <a:sym typeface="Montserrat"/>
              </a:rPr>
              <a:t>budget.</a:t>
            </a:r>
            <a:r>
              <a:rPr lang="en-GB" sz="3800">
                <a:solidFill>
                  <a:srgbClr val="434343"/>
                </a:solidFill>
                <a:latin typeface="Montserrat"/>
                <a:ea typeface="Montserrat"/>
                <a:cs typeface="Montserrat"/>
                <a:sym typeface="Montserrat"/>
              </a:rPr>
              <a:t>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3800">
                <a:solidFill>
                  <a:srgbClr val="434343"/>
                </a:solidFill>
                <a:latin typeface="Montserrat"/>
                <a:ea typeface="Montserrat"/>
                <a:cs typeface="Montserrat"/>
                <a:sym typeface="Montserrat"/>
              </a:rPr>
              <a:t>In 2018, the UK contributed 13.2 billion to the EU. As the UK is a </a:t>
            </a:r>
            <a:r>
              <a:rPr b="1" lang="en-GB" sz="3800">
                <a:solidFill>
                  <a:srgbClr val="434343"/>
                </a:solidFill>
                <a:latin typeface="Montserrat"/>
                <a:ea typeface="Montserrat"/>
                <a:cs typeface="Montserrat"/>
                <a:sym typeface="Montserrat"/>
              </a:rPr>
              <a:t>net contributor</a:t>
            </a:r>
            <a:r>
              <a:rPr lang="en-GB" sz="3800">
                <a:solidFill>
                  <a:srgbClr val="434343"/>
                </a:solidFill>
                <a:latin typeface="Montserrat"/>
                <a:ea typeface="Montserrat"/>
                <a:cs typeface="Montserrat"/>
                <a:sym typeface="Montserrat"/>
              </a:rPr>
              <a:t>, it contributes more than it gets back. In 2018 it received 4.3 billion back. Therefore, contributing 8.9 billion overall.</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5" name="Google Shape;215;p33"/>
          <p:cNvSpPr txBox="1"/>
          <p:nvPr/>
        </p:nvSpPr>
        <p:spPr>
          <a:xfrm>
            <a:off x="483300" y="2619450"/>
            <a:ext cx="17321400" cy="50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800">
                <a:solidFill>
                  <a:srgbClr val="434343"/>
                </a:solidFill>
                <a:latin typeface="Montserrat"/>
                <a:ea typeface="Montserrat"/>
                <a:cs typeface="Montserrat"/>
                <a:sym typeface="Montserrat"/>
              </a:rPr>
              <a:t>EU members are able to </a:t>
            </a:r>
            <a:r>
              <a:rPr b="1" lang="en-GB" sz="3800">
                <a:solidFill>
                  <a:srgbClr val="434343"/>
                </a:solidFill>
                <a:latin typeface="Montserrat"/>
                <a:ea typeface="Montserrat"/>
                <a:cs typeface="Montserrat"/>
                <a:sym typeface="Montserrat"/>
              </a:rPr>
              <a:t>access financial support</a:t>
            </a:r>
            <a:r>
              <a:rPr lang="en-GB" sz="3800">
                <a:solidFill>
                  <a:srgbClr val="434343"/>
                </a:solidFill>
                <a:latin typeface="Montserrat"/>
                <a:ea typeface="Montserrat"/>
                <a:cs typeface="Montserrat"/>
                <a:sym typeface="Montserrat"/>
              </a:rPr>
              <a:t> for infrastructure and development projects. This means that the EU supports national government, local government and organisations in major building, social and regeneration projects.</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3800">
                <a:solidFill>
                  <a:srgbClr val="434343"/>
                </a:solidFill>
                <a:latin typeface="Montserrat"/>
                <a:ea typeface="Montserrat"/>
                <a:cs typeface="Montserrat"/>
                <a:sym typeface="Montserrat"/>
              </a:rPr>
              <a:t>For example, the Erasmus + scheme allows schools from across Europe to work together to complete projects, with much of the cost being funded by EU bodies.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1" name="Google Shape;221;p34"/>
          <p:cNvSpPr txBox="1"/>
          <p:nvPr/>
        </p:nvSpPr>
        <p:spPr>
          <a:xfrm>
            <a:off x="483300" y="2619450"/>
            <a:ext cx="17321400" cy="21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800">
                <a:solidFill>
                  <a:srgbClr val="434343"/>
                </a:solidFill>
                <a:latin typeface="Montserrat"/>
                <a:ea typeface="Montserrat"/>
                <a:cs typeface="Montserrat"/>
                <a:sym typeface="Montserrat"/>
              </a:rPr>
              <a:t>All EU Member State </a:t>
            </a:r>
            <a:r>
              <a:rPr b="1" lang="en-GB" sz="3800">
                <a:solidFill>
                  <a:srgbClr val="434343"/>
                </a:solidFill>
                <a:latin typeface="Montserrat"/>
                <a:ea typeface="Montserrat"/>
                <a:cs typeface="Montserrat"/>
                <a:sym typeface="Montserrat"/>
              </a:rPr>
              <a:t>citizens have the right to move to any EU country </a:t>
            </a:r>
            <a:r>
              <a:rPr lang="en-GB" sz="3800">
                <a:solidFill>
                  <a:srgbClr val="434343"/>
                </a:solidFill>
                <a:latin typeface="Montserrat"/>
                <a:ea typeface="Montserrat"/>
                <a:cs typeface="Montserrat"/>
                <a:sym typeface="Montserrat"/>
              </a:rPr>
              <a:t>to live, work, study, look for a job or retire. EU citizens can stay in another EU country for 3 months without registering.</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7" name="Google Shape;227;p35"/>
          <p:cNvSpPr txBox="1"/>
          <p:nvPr/>
        </p:nvSpPr>
        <p:spPr>
          <a:xfrm>
            <a:off x="666175" y="1652800"/>
            <a:ext cx="17321400" cy="28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800">
                <a:solidFill>
                  <a:srgbClr val="434343"/>
                </a:solidFill>
                <a:latin typeface="Montserrat"/>
                <a:ea typeface="Montserrat"/>
                <a:cs typeface="Montserrat"/>
                <a:sym typeface="Montserrat"/>
              </a:rPr>
              <a:t>Some argue that the freedom of movement allowed by the EU has </a:t>
            </a:r>
            <a:r>
              <a:rPr b="1" lang="en-GB" sz="3800">
                <a:solidFill>
                  <a:srgbClr val="434343"/>
                </a:solidFill>
                <a:latin typeface="Montserrat"/>
                <a:ea typeface="Montserrat"/>
                <a:cs typeface="Montserrat"/>
                <a:sym typeface="Montserrat"/>
              </a:rPr>
              <a:t>eroded the UK’s power over its own border</a:t>
            </a:r>
            <a:r>
              <a:rPr lang="en-GB" sz="3800">
                <a:solidFill>
                  <a:srgbClr val="434343"/>
                </a:solidFill>
                <a:latin typeface="Montserrat"/>
                <a:ea typeface="Montserrat"/>
                <a:cs typeface="Montserrat"/>
                <a:sym typeface="Montserrat"/>
              </a:rPr>
              <a:t>. The issue of migration is an issue which causes debate, tension and hostility within society.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434343"/>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99"/>
        </a:solidFill>
      </p:bgPr>
    </p:bg>
    <p:spTree>
      <p:nvGrpSpPr>
        <p:cNvPr id="231" name="Shape 231"/>
        <p:cNvGrpSpPr/>
        <p:nvPr/>
      </p:nvGrpSpPr>
      <p:grpSpPr>
        <a:xfrm>
          <a:off x="0" y="0"/>
          <a:ext cx="0" cy="0"/>
          <a:chOff x="0" y="0"/>
          <a:chExt cx="0" cy="0"/>
        </a:xfrm>
      </p:grpSpPr>
      <p:sp>
        <p:nvSpPr>
          <p:cNvPr id="232" name="Google Shape;232;p36"/>
          <p:cNvSpPr txBox="1"/>
          <p:nvPr/>
        </p:nvSpPr>
        <p:spPr>
          <a:xfrm>
            <a:off x="3278400" y="983225"/>
            <a:ext cx="11731200" cy="17148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6000"/>
              <a:buFont typeface="Arial"/>
              <a:buNone/>
            </a:pPr>
            <a:r>
              <a:rPr b="1" lang="en-GB" sz="6000">
                <a:solidFill>
                  <a:srgbClr val="FFFFFF"/>
                </a:solidFill>
                <a:latin typeface="Montserrat"/>
                <a:ea typeface="Montserrat"/>
                <a:cs typeface="Montserrat"/>
                <a:sym typeface="Montserrat"/>
              </a:rPr>
              <a:t>Resume the video when you’ve completed the task</a:t>
            </a:r>
            <a:endParaRPr b="1" i="0" sz="6000" u="none" cap="none" strike="noStrike">
              <a:solidFill>
                <a:srgbClr val="FFFFFF"/>
              </a:solidFill>
              <a:latin typeface="Montserrat"/>
              <a:ea typeface="Montserrat"/>
              <a:cs typeface="Montserrat"/>
              <a:sym typeface="Montserrat"/>
            </a:endParaRPr>
          </a:p>
        </p:txBody>
      </p:sp>
      <p:sp>
        <p:nvSpPr>
          <p:cNvPr id="233" name="Google Shape;233;p3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pic>
        <p:nvPicPr>
          <p:cNvPr descr="A picture containing drawing&#10;&#10;Description automatically generated" id="234" name="Google Shape;234;p36"/>
          <p:cNvPicPr preferRelativeResize="0"/>
          <p:nvPr/>
        </p:nvPicPr>
        <p:blipFill rotWithShape="1">
          <a:blip r:embed="rId3">
            <a:alphaModFix/>
          </a:blip>
          <a:srcRect b="0" l="0" r="0" t="0"/>
          <a:stretch/>
        </p:blipFill>
        <p:spPr>
          <a:xfrm>
            <a:off x="7863264" y="3908062"/>
            <a:ext cx="2561471" cy="4364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