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Quicksand Ligh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6E1A48-770A-420D-95AF-90CCA1074BAA}">
  <a:tblStyle styleId="{E06E1A48-770A-420D-95AF-90CCA1074BA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QuicksandLight-bold.fntdata"/><Relationship Id="rId10" Type="http://schemas.openxmlformats.org/officeDocument/2006/relationships/slide" Target="slides/slide5.xml"/><Relationship Id="rId32" Type="http://schemas.openxmlformats.org/officeDocument/2006/relationships/font" Target="fonts/QuicksandLigh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27e0b689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a27e0b689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27e0b689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a27e0b689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7e0b689b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a27e0b689b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27e0b689b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a27e0b689b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27e0b689b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a27e0b689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27e0b68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a27e0b68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7e0b65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a27e0b65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9aa44072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a9aa44072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9aa44072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a9aa44072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aa44072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a9aa44072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27e0b689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a27e0b689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27e0b689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a27e0b689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8: Insertion Sort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3000">
                <a:solidFill>
                  <a:srgbClr val="4B3241"/>
                </a:solidFill>
              </a:rPr>
              <a:t>Algorithms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7000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24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graphicFrame>
        <p:nvGraphicFramePr>
          <p:cNvPr id="183" name="Google Shape;183;p24"/>
          <p:cNvGraphicFramePr/>
          <p:nvPr/>
        </p:nvGraphicFramePr>
        <p:xfrm>
          <a:off x="917575" y="21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2695975"/>
                <a:gridCol w="2695975"/>
                <a:gridCol w="2695975"/>
                <a:gridCol w="2717525"/>
                <a:gridCol w="2717525"/>
                <a:gridCol w="2717525"/>
              </a:tblGrid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Rhonda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Vicky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Toby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Fatima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Rhonda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Vicky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Toby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Fatima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917950" y="890050"/>
            <a:ext cx="13347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total number of passes made when executing an insertion sort on the data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1" name="Google Shape;191;p25"/>
          <p:cNvGraphicFramePr/>
          <p:nvPr/>
        </p:nvGraphicFramePr>
        <p:xfrm>
          <a:off x="917950" y="33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2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Sort by cuisine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Andre is developing a program for a food delivery service. The system allows users to select from a list of cuisines from around the world.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 sample of data is shown in </a:t>
            </a:r>
            <a:r>
              <a:rPr b="1" lang="en-GB"/>
              <a:t>Figure 2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99" name="Google Shape;199;p26"/>
          <p:cNvGraphicFramePr/>
          <p:nvPr/>
        </p:nvGraphicFramePr>
        <p:xfrm>
          <a:off x="3119950" y="711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731375"/>
                <a:gridCol w="1731375"/>
                <a:gridCol w="1731375"/>
                <a:gridCol w="1745250"/>
                <a:gridCol w="1745250"/>
                <a:gridCol w="1745250"/>
                <a:gridCol w="1745250"/>
              </a:tblGrid>
              <a:tr h="86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Nigerian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Spanish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26"/>
          <p:cNvSpPr txBox="1"/>
          <p:nvPr/>
        </p:nvSpPr>
        <p:spPr>
          <a:xfrm>
            <a:off x="8058500" y="80041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2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917950" y="890050"/>
            <a:ext cx="13226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cuisine that will be in the sorted sublist to start with when executing an insertion sort on the data shown in </a:t>
            </a:r>
            <a:r>
              <a:rPr b="1" lang="en-GB"/>
              <a:t>Figure 2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On the next slide, show all of the stages of an insertion sort when applied to the data shown in </a:t>
            </a:r>
            <a:r>
              <a:rPr b="1" lang="en-GB"/>
              <a:t>Figure 2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8" name="Google Shape;208;p27"/>
          <p:cNvGraphicFramePr/>
          <p:nvPr/>
        </p:nvGraphicFramePr>
        <p:xfrm>
          <a:off x="917950" y="33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p28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graphicFrame>
        <p:nvGraphicFramePr>
          <p:cNvPr id="216" name="Google Shape;216;p28"/>
          <p:cNvGraphicFramePr/>
          <p:nvPr/>
        </p:nvGraphicFramePr>
        <p:xfrm>
          <a:off x="917575" y="21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2309525"/>
                <a:gridCol w="2309525"/>
                <a:gridCol w="2309525"/>
                <a:gridCol w="2327975"/>
                <a:gridCol w="2327975"/>
                <a:gridCol w="2327975"/>
                <a:gridCol w="2327975"/>
              </a:tblGrid>
              <a:tr h="99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</a:t>
            </a:r>
            <a:r>
              <a:rPr lang="en-GB"/>
              <a:t>- Inserting an item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Inserting a card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 this task, you need to show how a list of ordered cards changes after inserting a card from the unordered pile into the correct position. The cards should be in order from lowest to highest, with aces considered low.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Inserting an item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300">
                <a:solidFill>
                  <a:srgbClr val="000000"/>
                </a:solidFill>
              </a:rPr>
              <a:t>The instructions for inserting one card in the correct position can be written as:</a:t>
            </a:r>
            <a:endParaRPr sz="3300">
              <a:solidFill>
                <a:srgbClr val="000000"/>
              </a:solidFill>
            </a:endParaRPr>
          </a:p>
          <a:p>
            <a:pPr indent="-4381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rabicPeriod"/>
            </a:pPr>
            <a:r>
              <a:rPr lang="en-GB" sz="3300">
                <a:solidFill>
                  <a:srgbClr val="000000"/>
                </a:solidFill>
              </a:rPr>
              <a:t>Retrieve a card from the unsorted pile.</a:t>
            </a:r>
            <a:endParaRPr sz="3300">
              <a:solidFill>
                <a:srgbClr val="000000"/>
              </a:solidFill>
            </a:endParaRPr>
          </a:p>
          <a:p>
            <a:pPr indent="-4381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rabicPeriod"/>
            </a:pPr>
            <a:r>
              <a:rPr lang="en-GB" sz="3300">
                <a:solidFill>
                  <a:srgbClr val="000000"/>
                </a:solidFill>
              </a:rPr>
              <a:t>Make room for the card in the sorted list.</a:t>
            </a:r>
            <a:endParaRPr sz="3300">
              <a:solidFill>
                <a:srgbClr val="000000"/>
              </a:solidFill>
            </a:endParaRPr>
          </a:p>
          <a:p>
            <a:pPr indent="-4381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rabicPeriod"/>
            </a:pPr>
            <a:r>
              <a:rPr lang="en-GB" sz="3300">
                <a:solidFill>
                  <a:srgbClr val="000000"/>
                </a:solidFill>
              </a:rPr>
              <a:t>Insert the card into the correct position in the list.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The first one has been completed for you.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300">
                <a:solidFill>
                  <a:srgbClr val="000000"/>
                </a:solidFill>
              </a:rPr>
              <a:t>The first one has been completed for you.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Inserting an item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11" name="Google Shape;111;p18"/>
          <p:cNvGraphicFramePr/>
          <p:nvPr/>
        </p:nvGraphicFramePr>
        <p:xfrm>
          <a:off x="1137063" y="39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871800"/>
                <a:gridCol w="1871800"/>
                <a:gridCol w="1851875"/>
                <a:gridCol w="755250"/>
                <a:gridCol w="1229400"/>
                <a:gridCol w="1929025"/>
                <a:gridCol w="1087325"/>
              </a:tblGrid>
              <a:tr h="188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14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Sorted cards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Unsorted pile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96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033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775" y="4128713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9873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5212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1792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82350" y="4128725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233" y="71005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975" y="7100513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6073" y="71005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8312" y="71005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4892" y="71005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1200" y="7100525"/>
            <a:ext cx="1048493" cy="147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300">
                <a:solidFill>
                  <a:srgbClr val="000000"/>
                </a:solidFill>
              </a:rPr>
              <a:t>Insert </a:t>
            </a:r>
            <a:r>
              <a:rPr lang="en-GB" sz="3300">
                <a:solidFill>
                  <a:srgbClr val="000000"/>
                </a:solidFill>
              </a:rPr>
              <a:t>the card from the unsorted pile into the sorted cards below: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Inserting an item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1" name="Google Shape;131;p19"/>
          <p:cNvGraphicFramePr/>
          <p:nvPr/>
        </p:nvGraphicFramePr>
        <p:xfrm>
          <a:off x="1137063" y="39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871800"/>
                <a:gridCol w="1871800"/>
                <a:gridCol w="1851875"/>
                <a:gridCol w="755250"/>
                <a:gridCol w="1229400"/>
                <a:gridCol w="1929025"/>
                <a:gridCol w="1087325"/>
              </a:tblGrid>
              <a:tr h="188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14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Sorted cards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Unsorted pile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96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2150" y="4128738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575" y="4100400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0102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1923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5685" y="4122388"/>
            <a:ext cx="1046525" cy="148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1796" y="4109475"/>
            <a:ext cx="1046525" cy="147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300">
                <a:solidFill>
                  <a:srgbClr val="000000"/>
                </a:solidFill>
              </a:rPr>
              <a:t>Insert </a:t>
            </a:r>
            <a:r>
              <a:rPr lang="en-GB" sz="3300">
                <a:solidFill>
                  <a:srgbClr val="000000"/>
                </a:solidFill>
              </a:rPr>
              <a:t>the card from the unsorted pile into the sorted cards below: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Inserting an item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5" name="Google Shape;145;p20"/>
          <p:cNvGraphicFramePr/>
          <p:nvPr/>
        </p:nvGraphicFramePr>
        <p:xfrm>
          <a:off x="1137063" y="39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871800"/>
                <a:gridCol w="1871800"/>
                <a:gridCol w="1851875"/>
                <a:gridCol w="755250"/>
                <a:gridCol w="1229400"/>
                <a:gridCol w="1929025"/>
                <a:gridCol w="1087325"/>
              </a:tblGrid>
              <a:tr h="188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14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Sorted cards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Unsorted pile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96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323" y="4100400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575" y="4128713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3673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712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3292" y="4128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56685" y="4122388"/>
            <a:ext cx="1046525" cy="148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917950" y="890050"/>
            <a:ext cx="13226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Inserting an item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Describe </a:t>
            </a:r>
            <a:r>
              <a:rPr lang="en-GB"/>
              <a:t>what you think would happen to the list above if you then wanted to insert another card, the ace of spades, after you had inserted the 9 of spades.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917950" y="33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Sorting a list of names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Katie has created a program that uses a file to store the names of people who have completed her game.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 sample of data is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7" name="Google Shape;167;p22"/>
          <p:cNvGraphicFramePr/>
          <p:nvPr/>
        </p:nvGraphicFramePr>
        <p:xfrm>
          <a:off x="3119950" y="711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{E06E1A48-770A-420D-95AF-90CCA1074BAA}</a:tableStyleId>
              </a:tblPr>
              <a:tblGrid>
                <a:gridCol w="2021100"/>
                <a:gridCol w="2021100"/>
                <a:gridCol w="2021100"/>
                <a:gridCol w="2037275"/>
                <a:gridCol w="2037275"/>
                <a:gridCol w="2037275"/>
              </a:tblGrid>
              <a:tr h="86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Rhonda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Vicky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Toby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Fatima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22"/>
          <p:cNvSpPr txBox="1"/>
          <p:nvPr/>
        </p:nvSpPr>
        <p:spPr>
          <a:xfrm>
            <a:off x="8058500" y="80041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Carry out an insertion sort on the data shown in </a:t>
            </a:r>
            <a:r>
              <a:rPr b="1" lang="en-GB" sz="3300">
                <a:solidFill>
                  <a:srgbClr val="000000"/>
                </a:solidFill>
              </a:rPr>
              <a:t>Figure 1</a:t>
            </a:r>
            <a:r>
              <a:rPr lang="en-GB" sz="3300">
                <a:solidFill>
                  <a:srgbClr val="000000"/>
                </a:solidFill>
              </a:rPr>
              <a:t> by filling in the table below. Each row should show </a:t>
            </a:r>
            <a:r>
              <a:rPr b="1" lang="en-GB" sz="3300">
                <a:solidFill>
                  <a:srgbClr val="000000"/>
                </a:solidFill>
              </a:rPr>
              <a:t>one pass</a:t>
            </a:r>
            <a:r>
              <a:rPr lang="en-GB" sz="3300">
                <a:solidFill>
                  <a:srgbClr val="000000"/>
                </a:solidFill>
              </a:rPr>
              <a:t> of the algorithm and any elements that have changed position. You should also shade or highlight the elements that are in the sorted sublist.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The initial sorted sublist and first pass has been completed for you.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an insertion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