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MontserratMedium-italic.fntdata"/><Relationship Id="rId6" Type="http://schemas.openxmlformats.org/officeDocument/2006/relationships/slide" Target="slides/slide2.xml"/><Relationship Id="rId18" Type="http://schemas.openxmlformats.org/officeDocument/2006/relationships/font" Target="fonts/MontserratMedium-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260d33b2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260d33b2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f3f7e7c8d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f3f7e7c8d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2b41565f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2b41565f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ac1f54826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ac1f54826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Speed and </a:t>
            </a:r>
            <a:r>
              <a:rPr lang="en-GB">
                <a:solidFill>
                  <a:srgbClr val="4B3241"/>
                </a:solidFill>
              </a:rPr>
              <a:t>Agility</a:t>
            </a:r>
            <a:endParaRPr>
              <a:solidFill>
                <a:srgbClr val="4B3241"/>
              </a:solidFill>
            </a:endParaRPr>
          </a:p>
        </p:txBody>
      </p:sp>
      <p:sp>
        <p:nvSpPr>
          <p:cNvPr id="96" name="Google Shape;96;p15"/>
          <p:cNvSpPr txBox="1"/>
          <p:nvPr>
            <p:ph idx="4294967295" type="subTitle"/>
          </p:nvPr>
        </p:nvSpPr>
        <p:spPr>
          <a:xfrm>
            <a:off x="917950" y="890050"/>
            <a:ext cx="127734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Physical Education (PE) - Athletics</a:t>
            </a:r>
            <a:endParaRPr>
              <a:solidFill>
                <a:srgbClr val="4B3241"/>
              </a:solidFill>
            </a:endParaRPr>
          </a:p>
        </p:txBody>
      </p:sp>
      <p:sp>
        <p:nvSpPr>
          <p:cNvPr id="97" name="Google Shape;97;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Lindley</a:t>
            </a:r>
            <a:endParaRPr>
              <a:solidFill>
                <a:srgbClr val="4B3241"/>
              </a:solidFill>
            </a:endParaRPr>
          </a:p>
        </p:txBody>
      </p:sp>
      <p:sp>
        <p:nvSpPr>
          <p:cNvPr id="98" name="Google Shape;9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Athletics: Lesson 2 - Speed and Agility</a:t>
            </a:r>
            <a:endParaRPr>
              <a:solidFill>
                <a:schemeClr val="dk2"/>
              </a:solidFill>
            </a:endParaRPr>
          </a:p>
          <a:p>
            <a:pPr indent="0" lvl="0" marL="0" rtl="0" algn="l">
              <a:lnSpc>
                <a:spcPct val="100000"/>
              </a:lnSpc>
              <a:spcBef>
                <a:spcPts val="1000"/>
              </a:spcBef>
              <a:spcAft>
                <a:spcPts val="0"/>
              </a:spcAft>
              <a:buNone/>
            </a:pPr>
            <a:r>
              <a:rPr b="0" lang="en-GB" sz="2800"/>
              <a:t>In this lesson, you will develop your speed and agility skills through various speed bounce tasks. You will improve your ability to change direction at speed, whilst maintaining good balance and control of your body. </a:t>
            </a:r>
            <a:endParaRPr sz="2800">
              <a:solidFill>
                <a:schemeClr val="dk2"/>
              </a:solidFill>
            </a:endParaRPr>
          </a:p>
          <a:p>
            <a:pPr indent="0" lvl="0" marL="0" rtl="0" algn="l">
              <a:spcBef>
                <a:spcPts val="1000"/>
              </a:spcBef>
              <a:spcAft>
                <a:spcPts val="0"/>
              </a:spcAft>
              <a:buNone/>
            </a:pPr>
            <a:r>
              <a:t/>
            </a:r>
            <a:endParaRPr>
              <a:solidFill>
                <a:schemeClr val="dk2"/>
              </a:solidFill>
            </a:endParaRPr>
          </a:p>
        </p:txBody>
      </p:sp>
      <p:sp>
        <p:nvSpPr>
          <p:cNvPr id="104" name="Google Shape;104;p16"/>
          <p:cNvSpPr txBox="1"/>
          <p:nvPr>
            <p:ph idx="1" type="body"/>
          </p:nvPr>
        </p:nvSpPr>
        <p:spPr>
          <a:xfrm>
            <a:off x="917950" y="3262250"/>
            <a:ext cx="16722600" cy="5276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2800">
                <a:solidFill>
                  <a:srgbClr val="000000"/>
                </a:solidFill>
                <a:latin typeface="Montserrat SemiBold"/>
                <a:ea typeface="Montserrat SemiBold"/>
                <a:cs typeface="Montserrat SemiBold"/>
                <a:sym typeface="Montserrat SemiBold"/>
              </a:rPr>
              <a:t>Learning intention</a:t>
            </a:r>
            <a:endParaRPr sz="2800">
              <a:solidFill>
                <a:srgbClr val="000000"/>
              </a:solidFill>
              <a:latin typeface="Montserrat SemiBold"/>
              <a:ea typeface="Montserrat SemiBold"/>
              <a:cs typeface="Montserrat SemiBold"/>
              <a:sym typeface="Montserrat SemiBold"/>
            </a:endParaRPr>
          </a:p>
          <a:p>
            <a:pPr indent="-406400" lvl="1" marL="914400" rtl="0" algn="l">
              <a:lnSpc>
                <a:spcPct val="115000"/>
              </a:lnSpc>
              <a:spcBef>
                <a:spcPts val="1000"/>
              </a:spcBef>
              <a:spcAft>
                <a:spcPts val="0"/>
              </a:spcAft>
              <a:buSzPts val="2800"/>
              <a:buChar char="–"/>
            </a:pPr>
            <a:r>
              <a:rPr b="1" lang="en-GB" sz="2800"/>
              <a:t>Physical:</a:t>
            </a:r>
            <a:r>
              <a:rPr lang="en-GB" sz="2800"/>
              <a:t> </a:t>
            </a:r>
            <a:r>
              <a:rPr lang="en-GB" sz="2600"/>
              <a:t>to jump accurately with agility and speed whilst having a controlled body.   </a:t>
            </a:r>
            <a:endParaRPr sz="2600"/>
          </a:p>
          <a:p>
            <a:pPr indent="-406400" lvl="1" marL="914400" rtl="0" algn="l">
              <a:lnSpc>
                <a:spcPct val="115000"/>
              </a:lnSpc>
              <a:spcBef>
                <a:spcPts val="1000"/>
              </a:spcBef>
              <a:spcAft>
                <a:spcPts val="0"/>
              </a:spcAft>
              <a:buSzPts val="2800"/>
              <a:buChar char="–"/>
            </a:pPr>
            <a:r>
              <a:rPr b="1" lang="en-GB" sz="2800"/>
              <a:t>Personal: </a:t>
            </a:r>
            <a:r>
              <a:rPr lang="en-GB" sz="2600"/>
              <a:t>to develop tactical awareness and to focus on and develop appropriate technique.</a:t>
            </a:r>
            <a:endParaRPr sz="2600"/>
          </a:p>
          <a:p>
            <a:pPr indent="0" lvl="0" marL="0" marR="0" rtl="0" algn="l">
              <a:lnSpc>
                <a:spcPct val="115000"/>
              </a:lnSpc>
              <a:spcBef>
                <a:spcPts val="1000"/>
              </a:spcBef>
              <a:spcAft>
                <a:spcPts val="0"/>
              </a:spcAft>
              <a:buNone/>
            </a:pPr>
            <a:r>
              <a:t/>
            </a:r>
            <a:endParaRPr sz="3000"/>
          </a:p>
          <a:p>
            <a:pPr indent="0" lvl="0" marL="0" marR="0" rtl="0" algn="l">
              <a:lnSpc>
                <a:spcPct val="115000"/>
              </a:lnSpc>
              <a:spcBef>
                <a:spcPts val="0"/>
              </a:spcBef>
              <a:spcAft>
                <a:spcPts val="0"/>
              </a:spcAft>
              <a:buNone/>
            </a:pPr>
            <a:r>
              <a:rPr b="1" lang="en-GB" sz="2800"/>
              <a:t> </a:t>
            </a:r>
            <a:r>
              <a:rPr b="1" lang="en-GB" sz="2800">
                <a:solidFill>
                  <a:srgbClr val="000000"/>
                </a:solidFill>
              </a:rPr>
              <a:t>Tasks</a:t>
            </a:r>
            <a:endParaRPr b="1" sz="2800">
              <a:solidFill>
                <a:srgbClr val="000000"/>
              </a:solidFill>
            </a:endParaRPr>
          </a:p>
          <a:p>
            <a:pPr indent="-406400" lvl="0" marL="457200" rtl="0" algn="l">
              <a:lnSpc>
                <a:spcPct val="140000"/>
              </a:lnSpc>
              <a:spcBef>
                <a:spcPts val="1000"/>
              </a:spcBef>
              <a:spcAft>
                <a:spcPts val="0"/>
              </a:spcAft>
              <a:buSzPts val="2800"/>
              <a:buAutoNum type="arabicParenR"/>
            </a:pPr>
            <a:r>
              <a:rPr b="1" lang="en-GB" sz="2800"/>
              <a:t>Speed Bounce</a:t>
            </a:r>
            <a:endParaRPr b="1" sz="2800"/>
          </a:p>
          <a:p>
            <a:pPr indent="-406400" lvl="0" marL="457200" rtl="0" algn="l">
              <a:lnSpc>
                <a:spcPct val="140000"/>
              </a:lnSpc>
              <a:spcBef>
                <a:spcPts val="0"/>
              </a:spcBef>
              <a:spcAft>
                <a:spcPts val="0"/>
              </a:spcAft>
              <a:buSzPts val="2800"/>
              <a:buChar char="●"/>
            </a:pPr>
            <a:r>
              <a:rPr lang="en-GB" sz="2800"/>
              <a:t>Place a tie/piece of string/rolled up towel (barrier) on the floor</a:t>
            </a:r>
            <a:endParaRPr sz="2800"/>
          </a:p>
          <a:p>
            <a:pPr indent="-406400" lvl="1" marL="914400" rtl="0" algn="l">
              <a:lnSpc>
                <a:spcPct val="140000"/>
              </a:lnSpc>
              <a:spcBef>
                <a:spcPts val="0"/>
              </a:spcBef>
              <a:spcAft>
                <a:spcPts val="0"/>
              </a:spcAft>
              <a:buSzPts val="2800"/>
              <a:buChar char="–"/>
            </a:pPr>
            <a:r>
              <a:rPr lang="en-GB" sz="2800"/>
              <a:t>Using a 2 foot to 2 foot, side to side, jump, jump over the barrier as many times as you can in 20 seconds. </a:t>
            </a:r>
            <a:endParaRPr sz="2800"/>
          </a:p>
          <a:p>
            <a:pPr indent="-406400" lvl="2" marL="1371600" rtl="0" algn="l">
              <a:lnSpc>
                <a:spcPct val="140000"/>
              </a:lnSpc>
              <a:spcBef>
                <a:spcPts val="0"/>
              </a:spcBef>
              <a:spcAft>
                <a:spcPts val="0"/>
              </a:spcAft>
              <a:buSzPts val="2800"/>
              <a:buChar char="–"/>
            </a:pPr>
            <a:r>
              <a:rPr lang="en-GB"/>
              <a:t>Repeat but jump forwards and backwards over the barrier.</a:t>
            </a:r>
            <a:endParaRPr b="1"/>
          </a:p>
        </p:txBody>
      </p:sp>
      <p:sp>
        <p:nvSpPr>
          <p:cNvPr id="105" name="Google Shape;10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idx="1" type="body"/>
          </p:nvPr>
        </p:nvSpPr>
        <p:spPr>
          <a:xfrm>
            <a:off x="917950" y="914400"/>
            <a:ext cx="16722600" cy="8137200"/>
          </a:xfrm>
          <a:prstGeom prst="rect">
            <a:avLst/>
          </a:prstGeom>
        </p:spPr>
        <p:txBody>
          <a:bodyPr anchorCtr="0" anchor="t" bIns="0" lIns="0" spcFirstLastPara="1" rIns="0" wrap="square" tIns="0">
            <a:noAutofit/>
          </a:bodyPr>
          <a:lstStyle/>
          <a:p>
            <a:pPr indent="0" lvl="0" marL="0" rtl="0" algn="l">
              <a:lnSpc>
                <a:spcPct val="115000"/>
              </a:lnSpc>
              <a:spcBef>
                <a:spcPts val="1000"/>
              </a:spcBef>
              <a:spcAft>
                <a:spcPts val="0"/>
              </a:spcAft>
              <a:buNone/>
            </a:pPr>
            <a:r>
              <a:rPr b="1" lang="en-GB" sz="2800"/>
              <a:t>2) Cross Bounce</a:t>
            </a:r>
            <a:endParaRPr b="1" sz="2800"/>
          </a:p>
          <a:p>
            <a:pPr indent="-406400" lvl="0" marL="457200" rtl="0" algn="l">
              <a:lnSpc>
                <a:spcPct val="140000"/>
              </a:lnSpc>
              <a:spcBef>
                <a:spcPts val="1000"/>
              </a:spcBef>
              <a:spcAft>
                <a:spcPts val="0"/>
              </a:spcAft>
              <a:buSzPts val="2800"/>
              <a:buChar char="●"/>
            </a:pPr>
            <a:r>
              <a:rPr lang="en-GB" sz="2800"/>
              <a:t>Using your ties/pieces of string/rolled up towels, create a quadrant (cross) </a:t>
            </a:r>
            <a:endParaRPr sz="2800"/>
          </a:p>
          <a:p>
            <a:pPr indent="-406400" lvl="1" marL="914400" rtl="0" algn="l">
              <a:lnSpc>
                <a:spcPct val="140000"/>
              </a:lnSpc>
              <a:spcBef>
                <a:spcPts val="0"/>
              </a:spcBef>
              <a:spcAft>
                <a:spcPts val="0"/>
              </a:spcAft>
              <a:buSzPts val="2800"/>
              <a:buChar char="–"/>
            </a:pPr>
            <a:r>
              <a:rPr lang="en-GB" sz="2800"/>
              <a:t>Using a 2 foot to 2 foot jump, visit each section of the quadrant using the following sequence: forwards, backwards, forwards, side, side, side, backwards, forwards, backwards, side, side, side</a:t>
            </a:r>
            <a:endParaRPr sz="2800"/>
          </a:p>
          <a:p>
            <a:pPr indent="-406400" lvl="2" marL="1371600" rtl="0" algn="l">
              <a:lnSpc>
                <a:spcPct val="140000"/>
              </a:lnSpc>
              <a:spcBef>
                <a:spcPts val="0"/>
              </a:spcBef>
              <a:spcAft>
                <a:spcPts val="0"/>
              </a:spcAft>
              <a:buSzPts val="2800"/>
              <a:buChar char="–"/>
            </a:pPr>
            <a:r>
              <a:rPr lang="en-GB"/>
              <a:t>Time yourself completing 3 ‘circuits’ of the quadrant and, once you have caught your breath, try to beat your personal best time</a:t>
            </a:r>
            <a:endParaRPr sz="2800"/>
          </a:p>
          <a:p>
            <a:pPr indent="0" lvl="0" marL="0" rtl="0" algn="l">
              <a:lnSpc>
                <a:spcPct val="140000"/>
              </a:lnSpc>
              <a:spcBef>
                <a:spcPts val="1000"/>
              </a:spcBef>
              <a:spcAft>
                <a:spcPts val="0"/>
              </a:spcAft>
              <a:buNone/>
            </a:pPr>
            <a:r>
              <a:rPr b="1" lang="en-GB" sz="2800"/>
              <a:t>3) Hip Rotation</a:t>
            </a:r>
            <a:endParaRPr b="1" sz="2800"/>
          </a:p>
          <a:p>
            <a:pPr indent="-406400" lvl="0" marL="457200" rtl="0" algn="l">
              <a:lnSpc>
                <a:spcPct val="140000"/>
              </a:lnSpc>
              <a:spcBef>
                <a:spcPts val="1000"/>
              </a:spcBef>
              <a:spcAft>
                <a:spcPts val="0"/>
              </a:spcAft>
              <a:buSzPts val="2800"/>
              <a:buChar char="●"/>
            </a:pPr>
            <a:r>
              <a:rPr lang="en-GB" sz="2800"/>
              <a:t>Create the shape shown opposite </a:t>
            </a:r>
            <a:endParaRPr sz="2800"/>
          </a:p>
          <a:p>
            <a:pPr indent="-406400" lvl="1" marL="914400" rtl="0" algn="l">
              <a:lnSpc>
                <a:spcPct val="140000"/>
              </a:lnSpc>
              <a:spcBef>
                <a:spcPts val="0"/>
              </a:spcBef>
              <a:spcAft>
                <a:spcPts val="0"/>
              </a:spcAft>
              <a:buSzPts val="2800"/>
              <a:buChar char="–"/>
            </a:pPr>
            <a:r>
              <a:rPr lang="en-GB" sz="2800"/>
              <a:t>Using a 2 foot to 2 foot jump, visit each section, rotating 90                                                            degrees with each jump, mobilising your hips but staying in control.</a:t>
            </a:r>
            <a:endParaRPr sz="2800"/>
          </a:p>
          <a:p>
            <a:pPr indent="-406400" lvl="2" marL="1371600" rtl="0" algn="l">
              <a:lnSpc>
                <a:spcPct val="140000"/>
              </a:lnSpc>
              <a:spcBef>
                <a:spcPts val="0"/>
              </a:spcBef>
              <a:spcAft>
                <a:spcPts val="0"/>
              </a:spcAft>
              <a:buSzPts val="2800"/>
              <a:buChar char="–"/>
            </a:pPr>
            <a:r>
              <a:rPr lang="en-GB"/>
              <a:t>Put 30 seconds on your timer, how many rotations of the entire shape can you complete? Repeat and try to beat your personal best</a:t>
            </a:r>
            <a:endParaRPr sz="2800"/>
          </a:p>
          <a:p>
            <a:pPr indent="0" lvl="0" marL="0" rtl="0" algn="l">
              <a:lnSpc>
                <a:spcPct val="115000"/>
              </a:lnSpc>
              <a:spcBef>
                <a:spcPts val="1000"/>
              </a:spcBef>
              <a:spcAft>
                <a:spcPts val="1000"/>
              </a:spcAft>
              <a:buNone/>
            </a:pPr>
            <a:r>
              <a:t/>
            </a:r>
            <a:endParaRPr sz="2800"/>
          </a:p>
        </p:txBody>
      </p:sp>
      <p:sp>
        <p:nvSpPr>
          <p:cNvPr id="111" name="Google Shape;111;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cxnSp>
        <p:nvCxnSpPr>
          <p:cNvPr id="112" name="Google Shape;112;p17"/>
          <p:cNvCxnSpPr/>
          <p:nvPr/>
        </p:nvCxnSpPr>
        <p:spPr>
          <a:xfrm>
            <a:off x="12811738" y="6271575"/>
            <a:ext cx="1450500" cy="0"/>
          </a:xfrm>
          <a:prstGeom prst="straightConnector1">
            <a:avLst/>
          </a:prstGeom>
          <a:noFill/>
          <a:ln cap="flat" cmpd="sng" w="76200">
            <a:solidFill>
              <a:srgbClr val="000000"/>
            </a:solidFill>
            <a:prstDash val="solid"/>
            <a:round/>
            <a:headEnd len="med" w="med" type="none"/>
            <a:tailEnd len="med" w="med" type="none"/>
          </a:ln>
        </p:spPr>
      </p:cxnSp>
      <p:cxnSp>
        <p:nvCxnSpPr>
          <p:cNvPr id="113" name="Google Shape;113;p17"/>
          <p:cNvCxnSpPr/>
          <p:nvPr/>
        </p:nvCxnSpPr>
        <p:spPr>
          <a:xfrm rot="10800000">
            <a:off x="12811750" y="5734275"/>
            <a:ext cx="0" cy="537300"/>
          </a:xfrm>
          <a:prstGeom prst="straightConnector1">
            <a:avLst/>
          </a:prstGeom>
          <a:noFill/>
          <a:ln cap="flat" cmpd="sng" w="76200">
            <a:solidFill>
              <a:srgbClr val="000000"/>
            </a:solidFill>
            <a:prstDash val="solid"/>
            <a:round/>
            <a:headEnd len="med" w="med" type="none"/>
            <a:tailEnd len="med" w="med" type="none"/>
          </a:ln>
        </p:spPr>
      </p:cxnSp>
      <p:cxnSp>
        <p:nvCxnSpPr>
          <p:cNvPr id="114" name="Google Shape;114;p17"/>
          <p:cNvCxnSpPr/>
          <p:nvPr/>
        </p:nvCxnSpPr>
        <p:spPr>
          <a:xfrm flipH="1" rot="10800000">
            <a:off x="13510075" y="6271650"/>
            <a:ext cx="13500" cy="899700"/>
          </a:xfrm>
          <a:prstGeom prst="straightConnector1">
            <a:avLst/>
          </a:prstGeom>
          <a:noFill/>
          <a:ln cap="flat" cmpd="sng" w="76200">
            <a:solidFill>
              <a:srgbClr val="000000"/>
            </a:solidFill>
            <a:prstDash val="solid"/>
            <a:round/>
            <a:headEnd len="med" w="med" type="none"/>
            <a:tailEnd len="med" w="med" type="none"/>
          </a:ln>
        </p:spPr>
      </p:cxnSp>
      <p:cxnSp>
        <p:nvCxnSpPr>
          <p:cNvPr id="115" name="Google Shape;115;p17"/>
          <p:cNvCxnSpPr/>
          <p:nvPr/>
        </p:nvCxnSpPr>
        <p:spPr>
          <a:xfrm rot="10800000">
            <a:off x="14262250" y="5734275"/>
            <a:ext cx="0" cy="537300"/>
          </a:xfrm>
          <a:prstGeom prst="straightConnector1">
            <a:avLst/>
          </a:prstGeom>
          <a:noFill/>
          <a:ln cap="flat" cmpd="sng" w="76200">
            <a:solidFill>
              <a:srgbClr val="000000"/>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idx="1" type="body"/>
          </p:nvPr>
        </p:nvSpPr>
        <p:spPr>
          <a:xfrm>
            <a:off x="917950" y="617750"/>
            <a:ext cx="16722600" cy="84285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t/>
            </a:r>
            <a:endParaRPr sz="2800"/>
          </a:p>
          <a:p>
            <a:pPr indent="0" lvl="0" marL="0" rtl="0" algn="l">
              <a:lnSpc>
                <a:spcPct val="115000"/>
              </a:lnSpc>
              <a:spcBef>
                <a:spcPts val="1000"/>
              </a:spcBef>
              <a:spcAft>
                <a:spcPts val="0"/>
              </a:spcAft>
              <a:buNone/>
            </a:pPr>
            <a:r>
              <a:rPr b="1" lang="en-GB" sz="2800"/>
              <a:t>Learning questions:</a:t>
            </a:r>
            <a:r>
              <a:rPr lang="en-GB" sz="2800"/>
              <a:t> </a:t>
            </a:r>
            <a:endParaRPr sz="2800"/>
          </a:p>
          <a:p>
            <a:pPr indent="0" lvl="0" marL="0" rtl="0" algn="l">
              <a:lnSpc>
                <a:spcPct val="115000"/>
              </a:lnSpc>
              <a:spcBef>
                <a:spcPts val="1000"/>
              </a:spcBef>
              <a:spcAft>
                <a:spcPts val="0"/>
              </a:spcAft>
              <a:buNone/>
            </a:pPr>
            <a:r>
              <a:rPr lang="en-GB" sz="2800"/>
              <a:t>What does good body posture look like?</a:t>
            </a:r>
            <a:endParaRPr sz="2800"/>
          </a:p>
          <a:p>
            <a:pPr indent="0" lvl="0" marL="0" rtl="0" algn="l">
              <a:lnSpc>
                <a:spcPct val="115000"/>
              </a:lnSpc>
              <a:spcBef>
                <a:spcPts val="1000"/>
              </a:spcBef>
              <a:spcAft>
                <a:spcPts val="0"/>
              </a:spcAft>
              <a:buNone/>
            </a:pPr>
            <a:r>
              <a:t/>
            </a:r>
            <a:endParaRPr sz="2800"/>
          </a:p>
          <a:p>
            <a:pPr indent="0" lvl="0" marL="0" rtl="0" algn="l">
              <a:lnSpc>
                <a:spcPct val="115000"/>
              </a:lnSpc>
              <a:spcBef>
                <a:spcPts val="1000"/>
              </a:spcBef>
              <a:spcAft>
                <a:spcPts val="0"/>
              </a:spcAft>
              <a:buNone/>
            </a:pPr>
            <a:r>
              <a:rPr b="1" lang="en-GB" sz="2800"/>
              <a:t>STEP</a:t>
            </a:r>
            <a:endParaRPr b="1" sz="2800"/>
          </a:p>
          <a:p>
            <a:pPr indent="0" lvl="0" marL="0" rtl="0" algn="l">
              <a:lnSpc>
                <a:spcPct val="115000"/>
              </a:lnSpc>
              <a:spcBef>
                <a:spcPts val="1000"/>
              </a:spcBef>
              <a:spcAft>
                <a:spcPts val="0"/>
              </a:spcAft>
              <a:buNone/>
            </a:pPr>
            <a:r>
              <a:rPr b="1" lang="en-GB" sz="2800"/>
              <a:t>S - </a:t>
            </a:r>
            <a:r>
              <a:rPr lang="en-GB" sz="2800"/>
              <a:t>In the Hip Rotation task, if you have a larger space, set out the ties/rope in a step formation</a:t>
            </a:r>
            <a:endParaRPr sz="2800"/>
          </a:p>
          <a:p>
            <a:pPr indent="0" lvl="0" marL="0" rtl="0" algn="l">
              <a:lnSpc>
                <a:spcPct val="115000"/>
              </a:lnSpc>
              <a:spcBef>
                <a:spcPts val="1000"/>
              </a:spcBef>
              <a:spcAft>
                <a:spcPts val="0"/>
              </a:spcAft>
              <a:buNone/>
            </a:pPr>
            <a:r>
              <a:t/>
            </a:r>
            <a:endParaRPr sz="2800"/>
          </a:p>
          <a:p>
            <a:pPr indent="0" lvl="0" marL="0" rtl="0" algn="l">
              <a:lnSpc>
                <a:spcPct val="115000"/>
              </a:lnSpc>
              <a:spcBef>
                <a:spcPts val="1000"/>
              </a:spcBef>
              <a:spcAft>
                <a:spcPts val="0"/>
              </a:spcAft>
              <a:buNone/>
            </a:pPr>
            <a:r>
              <a:t/>
            </a:r>
            <a:endParaRPr b="1" sz="2800"/>
          </a:p>
          <a:p>
            <a:pPr indent="0" lvl="0" marL="0" rtl="0" algn="l">
              <a:lnSpc>
                <a:spcPct val="115000"/>
              </a:lnSpc>
              <a:spcBef>
                <a:spcPts val="1000"/>
              </a:spcBef>
              <a:spcAft>
                <a:spcPts val="0"/>
              </a:spcAft>
              <a:buNone/>
            </a:pPr>
            <a:r>
              <a:rPr b="1" lang="en-GB" sz="2800"/>
              <a:t>T - </a:t>
            </a:r>
            <a:r>
              <a:rPr lang="en-GB" sz="2800"/>
              <a:t>Change the type of jump (2 feet to 1 foot, 1 foot to 2 feet, 1 foot to 1 foot)</a:t>
            </a:r>
            <a:endParaRPr sz="2800"/>
          </a:p>
          <a:p>
            <a:pPr indent="0" lvl="0" marL="0" rtl="0" algn="l">
              <a:lnSpc>
                <a:spcPct val="115000"/>
              </a:lnSpc>
              <a:spcBef>
                <a:spcPts val="1000"/>
              </a:spcBef>
              <a:spcAft>
                <a:spcPts val="0"/>
              </a:spcAft>
              <a:buNone/>
            </a:pPr>
            <a:r>
              <a:rPr b="1" lang="en-GB" sz="2800"/>
              <a:t>E - </a:t>
            </a:r>
            <a:r>
              <a:rPr lang="en-GB" sz="2800"/>
              <a:t>Increase the height of the barrier to make the challenge more difficult </a:t>
            </a:r>
            <a:endParaRPr sz="2800"/>
          </a:p>
          <a:p>
            <a:pPr indent="0" lvl="0" marL="0" rtl="0" algn="l">
              <a:lnSpc>
                <a:spcPct val="115000"/>
              </a:lnSpc>
              <a:spcBef>
                <a:spcPts val="1000"/>
              </a:spcBef>
              <a:spcAft>
                <a:spcPts val="1000"/>
              </a:spcAft>
              <a:buNone/>
            </a:pPr>
            <a:r>
              <a:rPr b="1" lang="en-GB" sz="2800"/>
              <a:t>P - </a:t>
            </a:r>
            <a:r>
              <a:rPr lang="en-GB" sz="2800"/>
              <a:t>Can you challenge someone in your household to see who can perform the most speed bounces in 20 seconds? Can someone in your household be your timer?</a:t>
            </a:r>
            <a:endParaRPr sz="2800"/>
          </a:p>
        </p:txBody>
      </p:sp>
      <p:sp>
        <p:nvSpPr>
          <p:cNvPr id="121" name="Google Shape;12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cxnSp>
        <p:nvCxnSpPr>
          <p:cNvPr id="122" name="Google Shape;122;p18"/>
          <p:cNvCxnSpPr/>
          <p:nvPr/>
        </p:nvCxnSpPr>
        <p:spPr>
          <a:xfrm>
            <a:off x="1714500" y="4647200"/>
            <a:ext cx="1263300" cy="519000"/>
          </a:xfrm>
          <a:prstGeom prst="bentConnector3">
            <a:avLst>
              <a:gd fmla="val 50000" name="adj1"/>
            </a:avLst>
          </a:prstGeom>
          <a:noFill/>
          <a:ln cap="flat" cmpd="sng" w="76200">
            <a:solidFill>
              <a:schemeClr val="dk2"/>
            </a:solidFill>
            <a:prstDash val="solid"/>
            <a:round/>
            <a:headEnd len="med" w="med" type="none"/>
            <a:tailEnd len="med" w="med" type="none"/>
          </a:ln>
        </p:spPr>
      </p:cxnSp>
      <p:cxnSp>
        <p:nvCxnSpPr>
          <p:cNvPr id="123" name="Google Shape;123;p18"/>
          <p:cNvCxnSpPr/>
          <p:nvPr/>
        </p:nvCxnSpPr>
        <p:spPr>
          <a:xfrm>
            <a:off x="2357950" y="5166200"/>
            <a:ext cx="1263300" cy="519000"/>
          </a:xfrm>
          <a:prstGeom prst="bentConnector3">
            <a:avLst>
              <a:gd fmla="val 50000" name="adj1"/>
            </a:avLst>
          </a:prstGeom>
          <a:noFill/>
          <a:ln cap="flat" cmpd="sng" w="76200">
            <a:solidFill>
              <a:schemeClr val="dk2"/>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