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EE5ADF-D823-4E46-A5D2-74EE7AE23EB0}">
  <a:tblStyle styleId="{8FEE5ADF-D823-4E46-A5D2-74EE7AE23EB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8e76a23bc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g8e76a23bc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g8e76a23bc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e76a23bc3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8e76a23bc3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8e76a23bc3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e76a23bc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8e76a23bc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e76a23bc3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8e76a23bc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917950" y="32522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Describing a Ceremony [2/ 3]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- separable verbs in the perfect tense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3" name="Google Shape;43;p8"/>
          <p:cNvSpPr txBox="1"/>
          <p:nvPr>
            <p:ph idx="4294967295" type="subTitle"/>
          </p:nvPr>
        </p:nvSpPr>
        <p:spPr>
          <a:xfrm>
            <a:off x="917950" y="6614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44" name="Google Shape;44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Frau Driver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7570868" y="264978"/>
            <a:ext cx="31464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25" spcFirstLastPara="1" rIns="137125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0"/>
              <a:buNone/>
            </a:pPr>
            <a:r>
              <a:rPr lang="en-GB" sz="18000">
                <a:solidFill>
                  <a:schemeClr val="accent5"/>
                </a:solidFill>
              </a:rPr>
              <a:t>u</a:t>
            </a:r>
            <a:endParaRPr sz="18000">
              <a:solidFill>
                <a:schemeClr val="accent5"/>
              </a:solidFill>
            </a:endParaRPr>
          </a:p>
        </p:txBody>
      </p:sp>
      <p:sp>
        <p:nvSpPr>
          <p:cNvPr id="51" name="Google Shape;51;p9"/>
          <p:cNvSpPr/>
          <p:nvPr/>
        </p:nvSpPr>
        <p:spPr>
          <a:xfrm>
            <a:off x="6328162" y="2992489"/>
            <a:ext cx="5704200" cy="432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9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i="0" lang="en-GB" sz="99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i="0" sz="99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1303026" y="1314450"/>
            <a:ext cx="4425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absol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13371701" y="5208825"/>
            <a:ext cx="39987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9"/>
          <p:cNvSpPr/>
          <p:nvPr/>
        </p:nvSpPr>
        <p:spPr>
          <a:xfrm>
            <a:off x="8197574" y="7565675"/>
            <a:ext cx="21324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i="1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1423251" y="5046800"/>
            <a:ext cx="39702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Min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 i="0" sz="2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14197651" y="1314450"/>
            <a:ext cx="2356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i="0" sz="2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in a group pointing out at 'you'" id="57" name="Google Shape;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4825" y="3164651"/>
            <a:ext cx="4425826" cy="262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building" id="58" name="Google Shape;5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87148" y="6658148"/>
            <a:ext cx="3381144" cy="1730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d" id="59" name="Google Shape;5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3719160" y="2736440"/>
            <a:ext cx="3087078" cy="1641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mer" id="60" name="Google Shape;6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8808" y="6593810"/>
            <a:ext cx="1118946" cy="1858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100 percent" id="61" name="Google Shape;61;p9"/>
          <p:cNvGrpSpPr/>
          <p:nvPr/>
        </p:nvGrpSpPr>
        <p:grpSpPr>
          <a:xfrm>
            <a:off x="1537595" y="2654020"/>
            <a:ext cx="4989314" cy="1661850"/>
            <a:chOff x="1025063" y="1769347"/>
            <a:chExt cx="3326209" cy="1107900"/>
          </a:xfrm>
        </p:grpSpPr>
        <p:pic>
          <p:nvPicPr>
            <p:cNvPr id="62" name="Google Shape;62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25063" y="1994992"/>
              <a:ext cx="486704" cy="694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53887" y="1994992"/>
              <a:ext cx="477718" cy="682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96054" y="1994992"/>
              <a:ext cx="477718" cy="682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100 percent" id="65" name="Google Shape;65;p9"/>
            <p:cNvSpPr txBox="1"/>
            <p:nvPr/>
          </p:nvSpPr>
          <p:spPr>
            <a:xfrm>
              <a:off x="2573772" y="1769347"/>
              <a:ext cx="17775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25" spcFirstLastPara="1" rIns="137125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9900" u="none" cap="none" strike="noStrik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%</a:t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/>
          <p:nvPr/>
        </p:nvSpPr>
        <p:spPr>
          <a:xfrm>
            <a:off x="7766186" y="8631347"/>
            <a:ext cx="27555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do]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8207317" y="352556"/>
            <a:ext cx="1843500" cy="19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25" spcFirstLastPara="1" rIns="137125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600"/>
              <a:buNone/>
            </a:pPr>
            <a:r>
              <a:rPr lang="en-GB" sz="14400">
                <a:solidFill>
                  <a:schemeClr val="accent5"/>
                </a:solidFill>
              </a:rPr>
              <a:t>ü</a:t>
            </a:r>
            <a:endParaRPr sz="14400">
              <a:solidFill>
                <a:schemeClr val="accent5"/>
              </a:solidFill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6406666" y="2634019"/>
            <a:ext cx="5704200" cy="408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9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i="0" lang="en-GB" sz="99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i="0" lang="en-GB" sz="99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nf</a:t>
            </a:r>
            <a:endParaRPr i="0" sz="99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1501374" y="740075"/>
            <a:ext cx="4573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cken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12051500" y="870650"/>
            <a:ext cx="57042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nschen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13325634" y="5198551"/>
            <a:ext cx="35886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ck</a:t>
            </a:r>
            <a:endParaRPr i="1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649758" y="6112698"/>
            <a:ext cx="54249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Gl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ck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7207474" y="7121775"/>
            <a:ext cx="44106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ssen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number 5 with a dice" id="79" name="Google Shape;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4322" y="2999442"/>
            <a:ext cx="1785492" cy="2130972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to the person's back" id="80" name="Google Shape;80;p10"/>
          <p:cNvCxnSpPr/>
          <p:nvPr/>
        </p:nvCxnSpPr>
        <p:spPr>
          <a:xfrm rot="10800000">
            <a:off x="3453440" y="2979363"/>
            <a:ext cx="1186800" cy="753300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the separate piece of pizza" id="81" name="Google Shape;8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90316" y="6719817"/>
            <a:ext cx="1266978" cy="842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pizza" id="82" name="Google Shape;8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77409" y="6719817"/>
            <a:ext cx="2053778" cy="197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to the piece of pizza" id="83" name="Google Shape;83;p10"/>
          <p:cNvCxnSpPr/>
          <p:nvPr/>
        </p:nvCxnSpPr>
        <p:spPr>
          <a:xfrm rot="10800000">
            <a:off x="16263023" y="7619799"/>
            <a:ext cx="496800" cy="697500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4" name="Google Shape;84;p10"/>
          <p:cNvSpPr txBox="1"/>
          <p:nvPr/>
        </p:nvSpPr>
        <p:spPr>
          <a:xfrm>
            <a:off x="7281641" y="8159858"/>
            <a:ext cx="38508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[to have to/must</a:t>
            </a:r>
            <a:r>
              <a:rPr b="0" i="0" lang="en-GB" sz="2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1436824" y="7182775"/>
            <a:ext cx="38508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7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[luck/happiness]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12908968" y="1978687"/>
            <a:ext cx="38508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[to wish]</a:t>
            </a:r>
            <a:endParaRPr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9250" y="1978675"/>
            <a:ext cx="1346000" cy="23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47304" y="2684887"/>
            <a:ext cx="2945233" cy="236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1"/>
          <p:cNvGraphicFramePr/>
          <p:nvPr/>
        </p:nvGraphicFramePr>
        <p:xfrm>
          <a:off x="835349" y="1521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{8FEE5ADF-D823-4E46-A5D2-74EE7AE23EB0}</a:tableStyleId>
              </a:tblPr>
              <a:tblGrid>
                <a:gridCol w="7667625"/>
                <a:gridCol w="7451725"/>
              </a:tblGrid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teilnehmen an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participate / participating</a:t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schiefgehen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go wrong / going wrong</a:t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leider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unfortunately</a:t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heiraten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married / getting married</a:t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getrennt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separated</a:t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Scheidung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divorce</a:t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sich scheiden lassen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divorced / getting divorced</a:t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traurig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sad</a:t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Geldverschw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ndung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waste of money</a:t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altmodisch</a:t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old-fashioned</a:t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4" name="Google Shape;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845400" y="1938900"/>
            <a:ext cx="16452001" cy="22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00" name="Google Shape;100;p12"/>
          <p:cNvSpPr txBox="1"/>
          <p:nvPr>
            <p:ph type="title"/>
          </p:nvPr>
        </p:nvSpPr>
        <p:spPr>
          <a:xfrm>
            <a:off x="917950" y="3185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85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4400">
                <a:solidFill>
                  <a:schemeClr val="dk2"/>
                </a:solidFill>
              </a:rPr>
              <a:t>Separable verbs in the present tense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875100" y="973676"/>
            <a:ext cx="17184299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Separable verbs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consist of two parts:  a </a:t>
            </a:r>
            <a:r>
              <a:rPr b="0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prefix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a </a:t>
            </a:r>
            <a:r>
              <a:rPr b="0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present tense, the prefix separates from the verb and is placed at the end of the clause.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 careful!  If the separable verb follows a conjunction like ‘weil’ that sends the verb to the end of the clause, the prefix and the verb join back together.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990600" y="2837793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0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bereite</a:t>
            </a: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die Hochzeitsfeier </a:t>
            </a:r>
            <a:r>
              <a:rPr b="0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vor</a:t>
            </a: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9869029" y="2837792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0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prepare</a:t>
            </a: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the wedding reception</a:t>
            </a:r>
            <a:endParaRPr/>
          </a:p>
        </p:txBody>
      </p:sp>
      <p:sp>
        <p:nvSpPr>
          <p:cNvPr id="104" name="Google Shape;104;p12"/>
          <p:cNvSpPr/>
          <p:nvPr/>
        </p:nvSpPr>
        <p:spPr>
          <a:xfrm>
            <a:off x="990600" y="4380644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Die Hochzeit </a:t>
            </a:r>
            <a:r>
              <a:rPr b="0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findet</a:t>
            </a: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am Samstag </a:t>
            </a:r>
            <a:r>
              <a:rPr b="0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statt</a:t>
            </a: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05" name="Google Shape;105;p12"/>
          <p:cNvSpPr/>
          <p:nvPr/>
        </p:nvSpPr>
        <p:spPr>
          <a:xfrm>
            <a:off x="9869029" y="4380643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wedding </a:t>
            </a:r>
            <a:r>
              <a:rPr b="0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takes place</a:t>
            </a: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on Saturday</a:t>
            </a:r>
            <a:endParaRPr/>
          </a:p>
        </p:txBody>
      </p:sp>
      <p:sp>
        <p:nvSpPr>
          <p:cNvPr id="106" name="Google Shape;106;p12"/>
          <p:cNvSpPr/>
          <p:nvPr/>
        </p:nvSpPr>
        <p:spPr>
          <a:xfrm>
            <a:off x="990600" y="7557655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bleibe zu Hause, </a:t>
            </a:r>
            <a:r>
              <a:rPr b="1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weil</a:t>
            </a: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ich das Abendessen </a:t>
            </a:r>
            <a:r>
              <a:rPr b="0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vorbereite</a:t>
            </a:r>
            <a:endParaRPr/>
          </a:p>
        </p:txBody>
      </p:sp>
      <p:sp>
        <p:nvSpPr>
          <p:cNvPr id="107" name="Google Shape;107;p12"/>
          <p:cNvSpPr/>
          <p:nvPr/>
        </p:nvSpPr>
        <p:spPr>
          <a:xfrm>
            <a:off x="9869029" y="7557654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I‘m staying at home </a:t>
            </a:r>
            <a:r>
              <a:rPr b="1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because</a:t>
            </a: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I‘m </a:t>
            </a:r>
            <a:r>
              <a:rPr b="0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preparing</a:t>
            </a:r>
            <a:r>
              <a:rPr b="0" i="0" lang="en-GB" sz="3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dinner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845400" y="2979423"/>
            <a:ext cx="16452001" cy="22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4000"/>
          </a:p>
        </p:txBody>
      </p:sp>
      <p:sp>
        <p:nvSpPr>
          <p:cNvPr id="113" name="Google Shape;113;p13"/>
          <p:cNvSpPr txBox="1"/>
          <p:nvPr>
            <p:ph type="title"/>
          </p:nvPr>
        </p:nvSpPr>
        <p:spPr>
          <a:xfrm>
            <a:off x="917950" y="3185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85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4800">
                <a:solidFill>
                  <a:schemeClr val="dk2"/>
                </a:solidFill>
              </a:rPr>
              <a:t>Separable verbs in the perfect tense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875100" y="1572765"/>
            <a:ext cx="17184299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using separable verbs in the perfect tense, place </a:t>
            </a:r>
            <a:r>
              <a:rPr b="1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prefix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the the </a:t>
            </a:r>
            <a:r>
              <a:rPr b="1" i="0" lang="en-GB" sz="4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participle.</a:t>
            </a:r>
            <a:r>
              <a:rPr b="0" i="0" lang="en-GB" sz="4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990600" y="3878316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habe die Hochzeitsfeier </a:t>
            </a:r>
            <a:r>
              <a:rPr b="1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vor</a:t>
            </a:r>
            <a:r>
              <a:rPr b="1" i="0" lang="en-GB" sz="4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bereitet</a:t>
            </a:r>
            <a:endParaRPr b="1"/>
          </a:p>
        </p:txBody>
      </p:sp>
      <p:sp>
        <p:nvSpPr>
          <p:cNvPr id="116" name="Google Shape;116;p13"/>
          <p:cNvSpPr/>
          <p:nvPr/>
        </p:nvSpPr>
        <p:spPr>
          <a:xfrm>
            <a:off x="9869029" y="3878315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i="0" lang="en-GB" sz="40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prepared</a:t>
            </a: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the wedding reception</a:t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990600" y="5421167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Die Hochzeit hat am Samstag </a:t>
            </a:r>
            <a:r>
              <a:rPr b="1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statt</a:t>
            </a:r>
            <a:r>
              <a:rPr b="1" i="0" lang="en-GB" sz="4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gefunden</a:t>
            </a: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9869029" y="5421166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wedding </a:t>
            </a:r>
            <a:r>
              <a:rPr b="1" i="0" lang="en-GB" sz="40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took place </a:t>
            </a: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 Saturday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type="title"/>
          </p:nvPr>
        </p:nvSpPr>
        <p:spPr>
          <a:xfrm>
            <a:off x="917949" y="890050"/>
            <a:ext cx="165501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3"/>
                </a:solidFill>
              </a:rPr>
              <a:t>Change these sentences into the perfect tense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9144000" y="2876300"/>
            <a:ext cx="87288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53975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habe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Blumen 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aus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gewählt</a:t>
            </a:r>
            <a:endParaRPr b="1"/>
          </a:p>
          <a:p>
            <a:pPr indent="-514350" lvl="0" marL="53975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hat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die Hochzeitstorte 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aus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gewählt</a:t>
            </a:r>
            <a:endParaRPr b="1"/>
          </a:p>
          <a:p>
            <a:pPr indent="-514350" lvl="0" marL="53975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hat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die Gäste 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geladen</a:t>
            </a:r>
            <a:endParaRPr b="1"/>
          </a:p>
          <a:p>
            <a:pPr indent="-514350" lvl="0" marL="53975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hat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das Brautkleid 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aus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gesucht</a:t>
            </a:r>
            <a:endParaRPr b="1"/>
          </a:p>
          <a:p>
            <a:pPr indent="-514350" lvl="0" marL="53975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Hochzeit 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hat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statt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gefunden</a:t>
            </a:r>
            <a:endParaRPr b="1"/>
          </a:p>
          <a:p>
            <a:pPr indent="-311150" lvl="0" marL="539750" marR="0" rtl="0" algn="l">
              <a:lnSpc>
                <a:spcPct val="130000"/>
              </a:lnSpc>
              <a:spcBef>
                <a:spcPts val="2400"/>
              </a:spcBef>
              <a:spcAft>
                <a:spcPts val="120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168493" y="2820214"/>
            <a:ext cx="8226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53975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wähle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die Blumen 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aus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3975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wählt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Hochzeitstorte 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aus</a:t>
            </a:r>
            <a:endParaRPr b="1"/>
          </a:p>
          <a:p>
            <a:pPr indent="-514350" lvl="0" marL="53975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lädt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die Gäste 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</a:t>
            </a:r>
            <a:endParaRPr b="1"/>
          </a:p>
          <a:p>
            <a:pPr indent="-514350" lvl="0" marL="53975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sucht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das Brautkleid 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aus</a:t>
            </a:r>
            <a:endParaRPr b="1"/>
          </a:p>
          <a:p>
            <a:pPr indent="-514350" lvl="0" marL="53975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Hochzeit 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findet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statt</a:t>
            </a:r>
            <a:endParaRPr b="1"/>
          </a:p>
          <a:p>
            <a:pPr indent="-311150" lvl="0" marL="539750" marR="0" rtl="0" algn="l">
              <a:lnSpc>
                <a:spcPct val="130000"/>
              </a:lnSpc>
              <a:spcBef>
                <a:spcPts val="2400"/>
              </a:spcBef>
              <a:spcAft>
                <a:spcPts val="120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idx="1" type="body"/>
          </p:nvPr>
        </p:nvSpPr>
        <p:spPr>
          <a:xfrm>
            <a:off x="845400" y="1938900"/>
            <a:ext cx="16452001" cy="22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31" name="Google Shape;131;p15"/>
          <p:cNvSpPr txBox="1"/>
          <p:nvPr>
            <p:ph type="title"/>
          </p:nvPr>
        </p:nvSpPr>
        <p:spPr>
          <a:xfrm>
            <a:off x="917950" y="3185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85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4400">
                <a:solidFill>
                  <a:schemeClr val="dk2"/>
                </a:solidFill>
              </a:rPr>
              <a:t>Summarising Learning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875100" y="973676"/>
            <a:ext cx="17184299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i="0" lang="en-GB" sz="3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Separable verbs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consist of two parts: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present tense, the prefix separates from the verb and is placed at the end of the clause.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 careful!  If the separable verb follows a conjunction like ‘weil’ that sends the verb to the end of the clause, the prefix and the verb join back together.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1589689" y="4635060"/>
            <a:ext cx="6243330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0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aus</a:t>
            </a: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10468118" y="4635059"/>
            <a:ext cx="6243330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0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go</a:t>
            </a: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out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990600" y="7557655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weil</a:t>
            </a: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ich </a:t>
            </a:r>
            <a:r>
              <a:rPr b="0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ausgehe</a:t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9869029" y="7557654"/>
            <a:ext cx="7428372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because</a:t>
            </a:r>
            <a:r>
              <a:rPr b="0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I‘m </a:t>
            </a:r>
            <a:r>
              <a:rPr b="0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going out</a:t>
            </a:r>
            <a:endParaRPr b="0" i="0" sz="40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3783723" y="1597124"/>
            <a:ext cx="4635247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0" i="0" lang="en-GB" sz="4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prefix</a:t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9869028" y="1597123"/>
            <a:ext cx="3815441" cy="1355835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0" i="0" lang="en-GB" sz="4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>
            <p:ph idx="1" type="body"/>
          </p:nvPr>
        </p:nvSpPr>
        <p:spPr>
          <a:xfrm>
            <a:off x="845400" y="2979423"/>
            <a:ext cx="16452000" cy="22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4000"/>
          </a:p>
        </p:txBody>
      </p:sp>
      <p:sp>
        <p:nvSpPr>
          <p:cNvPr id="144" name="Google Shape;144;p16"/>
          <p:cNvSpPr txBox="1"/>
          <p:nvPr>
            <p:ph type="title"/>
          </p:nvPr>
        </p:nvSpPr>
        <p:spPr>
          <a:xfrm>
            <a:off x="917950" y="3185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85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4800">
                <a:solidFill>
                  <a:schemeClr val="dk2"/>
                </a:solidFill>
              </a:rPr>
              <a:t>Summarising learning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875100" y="1572765"/>
            <a:ext cx="171843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using separable verbs in the </a:t>
            </a:r>
            <a:r>
              <a:rPr b="1" i="0" lang="en-GB" sz="40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perfect tense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the </a:t>
            </a:r>
            <a:r>
              <a:rPr b="1" i="0" lang="en-GB" sz="4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prefix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goes before the the </a:t>
            </a:r>
            <a:r>
              <a:rPr b="1" i="0" lang="en-GB" sz="4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 </a:t>
            </a: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joins together as one word</a:t>
            </a:r>
            <a:r>
              <a:rPr b="0" i="0" lang="en-GB" sz="4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4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9716628" y="3970509"/>
            <a:ext cx="7428300" cy="135570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r>
              <a:rPr b="0" i="0" lang="en-GB" sz="48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4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bin </a:t>
            </a:r>
            <a:r>
              <a:rPr b="1" i="0" lang="en-GB" sz="4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aus</a:t>
            </a:r>
            <a:r>
              <a:rPr b="1" i="0" lang="en-GB" sz="4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gegangen</a:t>
            </a:r>
            <a:endParaRPr b="1"/>
          </a:p>
        </p:txBody>
      </p:sp>
      <p:sp>
        <p:nvSpPr>
          <p:cNvPr id="147" name="Google Shape;147;p16"/>
          <p:cNvSpPr/>
          <p:nvPr/>
        </p:nvSpPr>
        <p:spPr>
          <a:xfrm>
            <a:off x="1143000" y="4030716"/>
            <a:ext cx="7428300" cy="135570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r>
              <a:rPr b="0" i="0" lang="en-GB" sz="48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4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r>
              <a:rPr b="1" i="0" lang="en-GB" sz="48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aus</a:t>
            </a:r>
            <a:endParaRPr b="1" i="0" sz="4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