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Lst>
  <p:sldSz cy="5143500" cx="9144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5" Type="http://schemas.openxmlformats.org/officeDocument/2006/relationships/font" Target="fonts/MontserratMedium-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69d78895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69d78895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cff155344_0_3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cff155344_0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8cff155344_0_3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8cff155344_0_3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8cff155344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cff155344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8cff155344_0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8cff155344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8cff155344_0_2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8cff155344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869a2cbf9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869a2cbf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25" name="Google Shape;125;p26"/>
          <p:cNvSpPr txBox="1"/>
          <p:nvPr>
            <p:ph idx="4294967295" type="ctrTitle"/>
          </p:nvPr>
        </p:nvSpPr>
        <p:spPr>
          <a:xfrm>
            <a:off x="459000" y="2150150"/>
            <a:ext cx="8226000" cy="10428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How successful were Nazi policies towards women?</a:t>
            </a:r>
            <a:endParaRPr>
              <a:solidFill>
                <a:srgbClr val="4B3241"/>
              </a:solidFill>
            </a:endParaRPr>
          </a:p>
        </p:txBody>
      </p:sp>
      <p:sp>
        <p:nvSpPr>
          <p:cNvPr id="126" name="Google Shape;126;p26"/>
          <p:cNvSpPr txBox="1"/>
          <p:nvPr>
            <p:ph idx="4294967295" type="subTitle"/>
          </p:nvPr>
        </p:nvSpPr>
        <p:spPr>
          <a:xfrm>
            <a:off x="458975" y="445025"/>
            <a:ext cx="8226000" cy="792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 Weimar and Nazi Germany</a:t>
            </a:r>
            <a:endParaRPr>
              <a:solidFill>
                <a:srgbClr val="4B3241"/>
              </a:solidFill>
            </a:endParaRPr>
          </a:p>
          <a:p>
            <a:pPr indent="0" lvl="0" marL="0" rtl="0" algn="l">
              <a:spcBef>
                <a:spcPts val="1000"/>
              </a:spcBef>
              <a:spcAft>
                <a:spcPts val="1000"/>
              </a:spcAft>
              <a:buNone/>
            </a:pPr>
            <a:r>
              <a:rPr lang="en-GB">
                <a:solidFill>
                  <a:srgbClr val="4B3241"/>
                </a:solidFill>
              </a:rPr>
              <a:t>Lesson 26</a:t>
            </a:r>
            <a:endParaRPr>
              <a:solidFill>
                <a:srgbClr val="4B3241"/>
              </a:solidFill>
            </a:endParaRPr>
          </a:p>
        </p:txBody>
      </p:sp>
      <p:sp>
        <p:nvSpPr>
          <p:cNvPr id="127" name="Google Shape;127;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Miss Shanks</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7"/>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33" name="Google Shape;133;p27"/>
          <p:cNvSpPr txBox="1"/>
          <p:nvPr>
            <p:ph idx="1" type="body"/>
          </p:nvPr>
        </p:nvSpPr>
        <p:spPr>
          <a:xfrm>
            <a:off x="252275" y="1073850"/>
            <a:ext cx="8432700" cy="3559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700">
                <a:solidFill>
                  <a:srgbClr val="000000"/>
                </a:solidFill>
              </a:rPr>
              <a:t>There are several reasons why Nazi policies towards women could be regarded as a success. The number of </a:t>
            </a:r>
            <a:r>
              <a:rPr b="1" lang="en-GB" sz="1700">
                <a:solidFill>
                  <a:schemeClr val="accent1"/>
                </a:solidFill>
              </a:rPr>
              <a:t>marriages increased by over 2,000 </a:t>
            </a:r>
            <a:r>
              <a:rPr lang="en-GB" sz="1700">
                <a:solidFill>
                  <a:srgbClr val="000000"/>
                </a:solidFill>
              </a:rPr>
              <a:t>and between 1933 and 1936 the </a:t>
            </a:r>
            <a:r>
              <a:rPr b="1" lang="en-GB" sz="1700">
                <a:solidFill>
                  <a:schemeClr val="accent1"/>
                </a:solidFill>
              </a:rPr>
              <a:t>number of married women in employment decreased.</a:t>
            </a:r>
            <a:r>
              <a:rPr lang="en-GB" sz="1700">
                <a:solidFill>
                  <a:srgbClr val="000000"/>
                </a:solidFill>
              </a:rPr>
              <a:t> The </a:t>
            </a:r>
            <a:r>
              <a:rPr b="1" lang="en-GB" sz="1700">
                <a:solidFill>
                  <a:schemeClr val="accent1"/>
                </a:solidFill>
              </a:rPr>
              <a:t>birth rate also increased </a:t>
            </a:r>
            <a:r>
              <a:rPr lang="en-GB" sz="1700">
                <a:solidFill>
                  <a:srgbClr val="000000"/>
                </a:solidFill>
              </a:rPr>
              <a:t>from 14 births per 1,000 people in 1933 to 20 births per 1,000 people in 1939. Additionally, the </a:t>
            </a:r>
            <a:r>
              <a:rPr b="1" lang="en-GB" sz="1700">
                <a:solidFill>
                  <a:schemeClr val="accent5"/>
                </a:solidFill>
              </a:rPr>
              <a:t>German Women’s Enterprise</a:t>
            </a:r>
            <a:r>
              <a:rPr lang="en-GB" sz="1700">
                <a:solidFill>
                  <a:srgbClr val="000000"/>
                </a:solidFill>
              </a:rPr>
              <a:t> proved to be successful, with membership reaching </a:t>
            </a:r>
            <a:r>
              <a:rPr b="1" lang="en-GB" sz="1700">
                <a:solidFill>
                  <a:schemeClr val="accent1"/>
                </a:solidFill>
              </a:rPr>
              <a:t>6 million members.</a:t>
            </a:r>
            <a:r>
              <a:rPr lang="en-GB" sz="1700">
                <a:solidFill>
                  <a:srgbClr val="000000"/>
                </a:solidFill>
              </a:rPr>
              <a:t> This organisation arranged courses and trained women in domestic skills which would be necessary in their roles as housewives and mothers. </a:t>
            </a:r>
            <a:endParaRPr sz="1500">
              <a:solidFill>
                <a:srgbClr val="000000"/>
              </a:solidFill>
            </a:endParaRPr>
          </a:p>
          <a:p>
            <a:pPr indent="0" lvl="0" marL="0" rtl="0" algn="l">
              <a:spcBef>
                <a:spcPts val="1000"/>
              </a:spcBef>
              <a:spcAft>
                <a:spcPts val="0"/>
              </a:spcAft>
              <a:buNone/>
            </a:pPr>
            <a:r>
              <a:t/>
            </a:r>
            <a:endParaRPr sz="1500">
              <a:solidFill>
                <a:srgbClr val="000000"/>
              </a:solidFill>
            </a:endParaRPr>
          </a:p>
          <a:p>
            <a:pPr indent="0" lvl="0" marL="0" rtl="0" algn="l">
              <a:spcBef>
                <a:spcPts val="1000"/>
              </a:spcBef>
              <a:spcAft>
                <a:spcPts val="0"/>
              </a:spcAft>
              <a:buNone/>
            </a:pPr>
            <a:r>
              <a:t/>
            </a:r>
            <a:endParaRPr sz="1500">
              <a:solidFill>
                <a:srgbClr val="000000"/>
              </a:solidFill>
            </a:endParaRPr>
          </a:p>
          <a:p>
            <a:pPr indent="0" lvl="0" marL="0" rtl="0" algn="l">
              <a:spcBef>
                <a:spcPts val="1000"/>
              </a:spcBef>
              <a:spcAft>
                <a:spcPts val="1000"/>
              </a:spcAft>
              <a:buNone/>
            </a:pPr>
            <a:r>
              <a:t/>
            </a:r>
            <a:endParaRPr sz="1500">
              <a:solidFill>
                <a:srgbClr val="000000"/>
              </a:solidFill>
            </a:endParaRPr>
          </a:p>
        </p:txBody>
      </p:sp>
      <p:sp>
        <p:nvSpPr>
          <p:cNvPr id="134" name="Google Shape;134;p27"/>
          <p:cNvSpPr txBox="1"/>
          <p:nvPr>
            <p:ph type="title"/>
          </p:nvPr>
        </p:nvSpPr>
        <p:spPr>
          <a:xfrm>
            <a:off x="310950" y="376750"/>
            <a:ext cx="8432700" cy="431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900">
                <a:solidFill>
                  <a:schemeClr val="dk2"/>
                </a:solidFill>
              </a:rPr>
              <a:t>How successful were Nazi policies towards women?</a:t>
            </a:r>
            <a:endParaRPr sz="1900">
              <a:solidFill>
                <a:schemeClr val="dk2"/>
              </a:solidFill>
            </a:endParaRPr>
          </a:p>
          <a:p>
            <a:pPr indent="0" lvl="0" marL="0" rtl="0" algn="l">
              <a:spcBef>
                <a:spcPts val="0"/>
              </a:spcBef>
              <a:spcAft>
                <a:spcPts val="0"/>
              </a:spcAft>
              <a:buNone/>
            </a:pPr>
            <a:r>
              <a:t/>
            </a:r>
            <a:endParaRPr sz="19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8"/>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40" name="Google Shape;140;p28"/>
          <p:cNvSpPr txBox="1"/>
          <p:nvPr>
            <p:ph idx="1" type="body"/>
          </p:nvPr>
        </p:nvSpPr>
        <p:spPr>
          <a:xfrm>
            <a:off x="252275" y="651075"/>
            <a:ext cx="8432700" cy="3559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700">
                <a:solidFill>
                  <a:srgbClr val="000000"/>
                </a:solidFill>
              </a:rPr>
              <a:t>However, it could be argued that Nazi policies towards women were not </a:t>
            </a:r>
            <a:r>
              <a:rPr lang="en-GB" sz="1700">
                <a:solidFill>
                  <a:srgbClr val="000000"/>
                </a:solidFill>
              </a:rPr>
              <a:t>entirely</a:t>
            </a:r>
            <a:r>
              <a:rPr lang="en-GB" sz="1700">
                <a:solidFill>
                  <a:srgbClr val="000000"/>
                </a:solidFill>
              </a:rPr>
              <a:t> successful and had some limitations. Some women within Nazi Germany </a:t>
            </a:r>
            <a:r>
              <a:rPr b="1" lang="en-GB" sz="1700">
                <a:solidFill>
                  <a:schemeClr val="accent1"/>
                </a:solidFill>
              </a:rPr>
              <a:t>resented being forced out of the jobs </a:t>
            </a:r>
            <a:r>
              <a:rPr lang="en-GB" sz="1700">
                <a:solidFill>
                  <a:srgbClr val="000000"/>
                </a:solidFill>
              </a:rPr>
              <a:t>in professions such as teaching, medicine and the law. Furthermore, some Nazi policies were </a:t>
            </a:r>
            <a:r>
              <a:rPr b="1" lang="en-GB" sz="1700">
                <a:solidFill>
                  <a:schemeClr val="accent1"/>
                </a:solidFill>
              </a:rPr>
              <a:t>changed due to the war effort </a:t>
            </a:r>
            <a:r>
              <a:rPr lang="en-GB" sz="1700">
                <a:solidFill>
                  <a:srgbClr val="000000"/>
                </a:solidFill>
              </a:rPr>
              <a:t>and women were now needed to work in </a:t>
            </a:r>
            <a:r>
              <a:rPr lang="en-GB" sz="1700">
                <a:solidFill>
                  <a:srgbClr val="000000"/>
                </a:solidFill>
              </a:rPr>
              <a:t>industry</a:t>
            </a:r>
            <a:r>
              <a:rPr lang="en-GB" sz="1700">
                <a:solidFill>
                  <a:srgbClr val="000000"/>
                </a:solidFill>
              </a:rPr>
              <a:t>. In 1937 women with marriage loans were </a:t>
            </a:r>
            <a:r>
              <a:rPr b="1" lang="en-GB" sz="1700">
                <a:solidFill>
                  <a:schemeClr val="accent1"/>
                </a:solidFill>
              </a:rPr>
              <a:t>allowed to go back to work </a:t>
            </a:r>
            <a:r>
              <a:rPr lang="en-GB" sz="1700">
                <a:solidFill>
                  <a:srgbClr val="000000"/>
                </a:solidFill>
              </a:rPr>
              <a:t>and many </a:t>
            </a:r>
            <a:r>
              <a:rPr b="1" lang="en-GB" sz="1700">
                <a:solidFill>
                  <a:schemeClr val="accent1"/>
                </a:solidFill>
              </a:rPr>
              <a:t>employers </a:t>
            </a:r>
            <a:r>
              <a:rPr b="1" lang="en-GB" sz="1700">
                <a:solidFill>
                  <a:schemeClr val="accent1"/>
                </a:solidFill>
              </a:rPr>
              <a:t>preferred</a:t>
            </a:r>
            <a:r>
              <a:rPr b="1" lang="en-GB" sz="1700">
                <a:solidFill>
                  <a:schemeClr val="accent1"/>
                </a:solidFill>
              </a:rPr>
              <a:t> female workers as they were cheaper</a:t>
            </a:r>
            <a:r>
              <a:rPr lang="en-GB" sz="1700">
                <a:solidFill>
                  <a:srgbClr val="000000"/>
                </a:solidFill>
              </a:rPr>
              <a:t> to employ than men. Women’s wages were still </a:t>
            </a:r>
            <a:r>
              <a:rPr b="1" lang="en-GB" sz="1700">
                <a:solidFill>
                  <a:schemeClr val="accent1"/>
                </a:solidFill>
              </a:rPr>
              <a:t>33% lower than male wages</a:t>
            </a:r>
            <a:r>
              <a:rPr lang="en-GB" sz="1700">
                <a:solidFill>
                  <a:srgbClr val="000000"/>
                </a:solidFill>
              </a:rPr>
              <a:t>. This resulted in the number of women in employment </a:t>
            </a:r>
            <a:r>
              <a:rPr b="1" lang="en-GB" sz="1700">
                <a:solidFill>
                  <a:schemeClr val="accent1"/>
                </a:solidFill>
              </a:rPr>
              <a:t>increasing from 4.84 million in 1933 to 7.14 million in 1939. </a:t>
            </a:r>
            <a:endParaRPr b="1" sz="1500">
              <a:solidFill>
                <a:schemeClr val="accent1"/>
              </a:solidFill>
            </a:endParaRPr>
          </a:p>
          <a:p>
            <a:pPr indent="0" lvl="0" marL="0" rtl="0" algn="l">
              <a:spcBef>
                <a:spcPts val="1000"/>
              </a:spcBef>
              <a:spcAft>
                <a:spcPts val="0"/>
              </a:spcAft>
              <a:buNone/>
            </a:pPr>
            <a:r>
              <a:t/>
            </a:r>
            <a:endParaRPr sz="1500">
              <a:solidFill>
                <a:srgbClr val="000000"/>
              </a:solidFill>
            </a:endParaRPr>
          </a:p>
          <a:p>
            <a:pPr indent="0" lvl="0" marL="0" rtl="0" algn="l">
              <a:spcBef>
                <a:spcPts val="1000"/>
              </a:spcBef>
              <a:spcAft>
                <a:spcPts val="0"/>
              </a:spcAft>
              <a:buNone/>
            </a:pPr>
            <a:r>
              <a:t/>
            </a:r>
            <a:endParaRPr sz="1500">
              <a:solidFill>
                <a:srgbClr val="000000"/>
              </a:solidFill>
            </a:endParaRPr>
          </a:p>
          <a:p>
            <a:pPr indent="0" lvl="0" marL="0" rtl="0" algn="l">
              <a:spcBef>
                <a:spcPts val="1000"/>
              </a:spcBef>
              <a:spcAft>
                <a:spcPts val="1000"/>
              </a:spcAft>
              <a:buNone/>
            </a:pPr>
            <a:r>
              <a:t/>
            </a:r>
            <a:endParaRPr sz="15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458975" y="585000"/>
            <a:ext cx="7839300" cy="450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t>Interpretation 1 - By a historian writing about the early 1930s.  </a:t>
            </a:r>
            <a:endParaRPr sz="1800"/>
          </a:p>
        </p:txBody>
      </p:sp>
      <p:sp>
        <p:nvSpPr>
          <p:cNvPr id="146" name="Google Shape;146;p29"/>
          <p:cNvSpPr txBox="1"/>
          <p:nvPr>
            <p:ph idx="1" type="body"/>
          </p:nvPr>
        </p:nvSpPr>
        <p:spPr>
          <a:xfrm>
            <a:off x="493325" y="1147950"/>
            <a:ext cx="7770600" cy="29679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sz="1800"/>
              <a:t>Nazi policies towards women were hugely successful. Hitler was focused on increasing the German population and created policies which would encourage women to become housewives and mothers. This proved effective as the number of marriages, and the birth rate, both increased during the Nazi period. The Nazis even managed to reduced the number of married women who were employed between 1933 and 1936, there is no doubt that their </a:t>
            </a:r>
            <a:r>
              <a:rPr lang="en-GB" sz="1800"/>
              <a:t>policies towards women</a:t>
            </a:r>
            <a:r>
              <a:rPr lang="en-GB" sz="1800"/>
              <a:t> worked.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30"/>
          <p:cNvSpPr txBox="1"/>
          <p:nvPr>
            <p:ph type="title"/>
          </p:nvPr>
        </p:nvSpPr>
        <p:spPr>
          <a:xfrm>
            <a:off x="458975" y="490050"/>
            <a:ext cx="7839300" cy="450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1800"/>
              <a:t>Interpretation 2 - By an economic historian.   </a:t>
            </a:r>
            <a:endParaRPr sz="1800"/>
          </a:p>
        </p:txBody>
      </p:sp>
      <p:sp>
        <p:nvSpPr>
          <p:cNvPr id="152" name="Google Shape;152;p30"/>
          <p:cNvSpPr txBox="1"/>
          <p:nvPr>
            <p:ph idx="1" type="body"/>
          </p:nvPr>
        </p:nvSpPr>
        <p:spPr>
          <a:xfrm>
            <a:off x="493325" y="1147950"/>
            <a:ext cx="7770600" cy="29679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sz="1900"/>
              <a:t>By 1936 the Nazis had to adapt their policies due to international tensions and the possibility of an imminent war. Nazi policies towards women before 1936 were focused on reducing the number of women in employment and preparing them for domestic roles. However, between 1933 and 1939 the number of women in employment actually increased; </a:t>
            </a:r>
            <a:r>
              <a:rPr lang="en-GB" sz="1900">
                <a:highlight>
                  <a:srgbClr val="FFFFFF"/>
                </a:highlight>
              </a:rPr>
              <a:t>this is partly because women were cheap labour. This highlights a tension between Nazi ideology and the reality of the labour market.</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1"/>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58" name="Google Shape;158;p31"/>
          <p:cNvSpPr txBox="1"/>
          <p:nvPr>
            <p:ph idx="1" type="body"/>
          </p:nvPr>
        </p:nvSpPr>
        <p:spPr>
          <a:xfrm>
            <a:off x="212850" y="895650"/>
            <a:ext cx="8718300" cy="3307200"/>
          </a:xfrm>
          <a:prstGeom prst="rect">
            <a:avLst/>
          </a:prstGeom>
        </p:spPr>
        <p:txBody>
          <a:bodyPr anchorCtr="0" anchor="t" bIns="0" lIns="0" spcFirstLastPara="1" rIns="0" wrap="square" tIns="0">
            <a:noAutofit/>
          </a:bodyPr>
          <a:lstStyle/>
          <a:p>
            <a:pPr indent="0" lvl="0" marL="0" rtl="0" algn="l">
              <a:lnSpc>
                <a:spcPct val="90000"/>
              </a:lnSpc>
              <a:spcBef>
                <a:spcPts val="1000"/>
              </a:spcBef>
              <a:spcAft>
                <a:spcPts val="0"/>
              </a:spcAft>
              <a:buNone/>
            </a:pPr>
            <a:r>
              <a:t/>
            </a:r>
            <a:endParaRPr sz="2000">
              <a:solidFill>
                <a:srgbClr val="000000"/>
              </a:solidFill>
            </a:endParaRPr>
          </a:p>
          <a:p>
            <a:pPr indent="0" lvl="0" marL="0" rtl="0" algn="l">
              <a:lnSpc>
                <a:spcPct val="90000"/>
              </a:lnSpc>
              <a:spcBef>
                <a:spcPts val="1000"/>
              </a:spcBef>
              <a:spcAft>
                <a:spcPts val="0"/>
              </a:spcAft>
              <a:buNone/>
            </a:pPr>
            <a:r>
              <a:rPr b="1" lang="en-GB" sz="2000">
                <a:solidFill>
                  <a:schemeClr val="accent4"/>
                </a:solidFill>
              </a:rPr>
              <a:t>Interpretation</a:t>
            </a:r>
            <a:r>
              <a:rPr b="1" lang="en-GB" sz="2000">
                <a:solidFill>
                  <a:schemeClr val="accent4"/>
                </a:solidFill>
              </a:rPr>
              <a:t> - </a:t>
            </a:r>
            <a:r>
              <a:rPr lang="en-GB" sz="2000">
                <a:solidFill>
                  <a:srgbClr val="000000"/>
                </a:solidFill>
              </a:rPr>
              <a:t>An interpretation of history is created by a historian and is based on sources. It is their opinion or judgement of an event, which can vary between historians for several reasons.</a:t>
            </a:r>
            <a:br>
              <a:rPr lang="en-GB" sz="2000">
                <a:solidFill>
                  <a:srgbClr val="000000"/>
                </a:solidFill>
              </a:rPr>
            </a:br>
            <a:endParaRPr sz="2000">
              <a:solidFill>
                <a:srgbClr val="000000"/>
              </a:solidFill>
            </a:endParaRPr>
          </a:p>
          <a:p>
            <a:pPr indent="0" lvl="0" marL="0" rtl="0" algn="l">
              <a:lnSpc>
                <a:spcPct val="90000"/>
              </a:lnSpc>
              <a:spcBef>
                <a:spcPts val="1000"/>
              </a:spcBef>
              <a:spcAft>
                <a:spcPts val="0"/>
              </a:spcAft>
              <a:buNone/>
            </a:pPr>
            <a:r>
              <a:rPr b="1" lang="en-GB" sz="2000">
                <a:solidFill>
                  <a:schemeClr val="accent4"/>
                </a:solidFill>
              </a:rPr>
              <a:t>Sources - </a:t>
            </a:r>
            <a:r>
              <a:rPr lang="en-GB" sz="2000">
                <a:solidFill>
                  <a:srgbClr val="000000"/>
                </a:solidFill>
              </a:rPr>
              <a:t>These are historical documents from the time of the event. For example, this could be propaganda posters, first hand accounts or photographs.</a:t>
            </a:r>
            <a:endParaRPr sz="2000">
              <a:solidFill>
                <a:srgbClr val="000000"/>
              </a:solidFill>
            </a:endParaRPr>
          </a:p>
          <a:p>
            <a:pPr indent="0" lvl="0" marL="0" rtl="0" algn="l">
              <a:lnSpc>
                <a:spcPct val="90000"/>
              </a:lnSpc>
              <a:spcBef>
                <a:spcPts val="1000"/>
              </a:spcBef>
              <a:spcAft>
                <a:spcPts val="0"/>
              </a:spcAft>
              <a:buNone/>
            </a:pPr>
            <a:r>
              <a:t/>
            </a:r>
            <a:endParaRPr b="1" sz="2000">
              <a:solidFill>
                <a:schemeClr val="accent4"/>
              </a:solidFill>
            </a:endParaRPr>
          </a:p>
        </p:txBody>
      </p:sp>
      <p:sp>
        <p:nvSpPr>
          <p:cNvPr id="159" name="Google Shape;159;p31"/>
          <p:cNvSpPr txBox="1"/>
          <p:nvPr>
            <p:ph type="title"/>
          </p:nvPr>
        </p:nvSpPr>
        <p:spPr>
          <a:xfrm>
            <a:off x="212838" y="387575"/>
            <a:ext cx="6974400" cy="407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2"/>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65" name="Google Shape;165;p32"/>
          <p:cNvSpPr txBox="1"/>
          <p:nvPr>
            <p:ph type="title"/>
          </p:nvPr>
        </p:nvSpPr>
        <p:spPr>
          <a:xfrm>
            <a:off x="297000" y="277925"/>
            <a:ext cx="8226000" cy="502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800"/>
              <a:t>Interpretation Questions</a:t>
            </a:r>
            <a:endParaRPr sz="2800"/>
          </a:p>
        </p:txBody>
      </p:sp>
      <p:sp>
        <p:nvSpPr>
          <p:cNvPr id="166" name="Google Shape;166;p32"/>
          <p:cNvSpPr txBox="1"/>
          <p:nvPr>
            <p:ph idx="1" type="body"/>
          </p:nvPr>
        </p:nvSpPr>
        <p:spPr>
          <a:xfrm>
            <a:off x="275550" y="980950"/>
            <a:ext cx="8678100" cy="3438300"/>
          </a:xfrm>
          <a:prstGeom prst="rect">
            <a:avLst/>
          </a:prstGeom>
        </p:spPr>
        <p:txBody>
          <a:bodyPr anchorCtr="0" anchor="t" bIns="0" lIns="0" spcFirstLastPara="1" rIns="0" wrap="square" tIns="0">
            <a:noAutofit/>
          </a:bodyPr>
          <a:lstStyle/>
          <a:p>
            <a:pPr indent="-228600" lvl="0" marL="228600" rtl="0" algn="l">
              <a:lnSpc>
                <a:spcPct val="100000"/>
              </a:lnSpc>
              <a:spcBef>
                <a:spcPts val="0"/>
              </a:spcBef>
              <a:spcAft>
                <a:spcPts val="0"/>
              </a:spcAft>
              <a:buClr>
                <a:srgbClr val="000000"/>
              </a:buClr>
              <a:buSzPts val="1800"/>
              <a:buAutoNum type="arabicPeriod"/>
            </a:pPr>
            <a:r>
              <a:rPr lang="en-GB" sz="1800">
                <a:solidFill>
                  <a:srgbClr val="000000"/>
                </a:solidFill>
              </a:rPr>
              <a:t>What does Interpretation 2 suggest about Nazi policies towards women? </a:t>
            </a:r>
            <a:endParaRPr sz="1800">
              <a:solidFill>
                <a:srgbClr val="000000"/>
              </a:solidFill>
            </a:endParaRPr>
          </a:p>
          <a:p>
            <a:pPr indent="-228600" lvl="0" marL="228600" rtl="0" algn="l">
              <a:lnSpc>
                <a:spcPct val="100000"/>
              </a:lnSpc>
              <a:spcBef>
                <a:spcPts val="0"/>
              </a:spcBef>
              <a:spcAft>
                <a:spcPts val="0"/>
              </a:spcAft>
              <a:buClr>
                <a:srgbClr val="000000"/>
              </a:buClr>
              <a:buSzPts val="1800"/>
              <a:buAutoNum type="arabicPeriod"/>
            </a:pPr>
            <a:r>
              <a:rPr lang="en-GB" sz="1800">
                <a:solidFill>
                  <a:srgbClr val="000000"/>
                </a:solidFill>
              </a:rPr>
              <a:t>What evidence does the interpretation use to support their argument?</a:t>
            </a:r>
            <a:endParaRPr sz="1800">
              <a:solidFill>
                <a:srgbClr val="000000"/>
              </a:solidFill>
            </a:endParaRPr>
          </a:p>
          <a:p>
            <a:pPr indent="-228600" lvl="0" marL="228600" rtl="0" algn="l">
              <a:lnSpc>
                <a:spcPct val="100000"/>
              </a:lnSpc>
              <a:spcBef>
                <a:spcPts val="0"/>
              </a:spcBef>
              <a:spcAft>
                <a:spcPts val="0"/>
              </a:spcAft>
              <a:buClr>
                <a:srgbClr val="000000"/>
              </a:buClr>
              <a:buSzPts val="1800"/>
              <a:buAutoNum type="arabicPeriod"/>
            </a:pPr>
            <a:r>
              <a:rPr lang="en-GB" sz="1800">
                <a:solidFill>
                  <a:srgbClr val="000000"/>
                </a:solidFill>
              </a:rPr>
              <a:t>How can you support this evidence from your own knowledge?</a:t>
            </a:r>
            <a:endParaRPr sz="1800">
              <a:solidFill>
                <a:srgbClr val="000000"/>
              </a:solidFill>
            </a:endParaRPr>
          </a:p>
          <a:p>
            <a:pPr indent="-228600" lvl="0" marL="228600" rtl="0" algn="l">
              <a:lnSpc>
                <a:spcPct val="100000"/>
              </a:lnSpc>
              <a:spcBef>
                <a:spcPts val="0"/>
              </a:spcBef>
              <a:spcAft>
                <a:spcPts val="0"/>
              </a:spcAft>
              <a:buClr>
                <a:srgbClr val="000000"/>
              </a:buClr>
              <a:buSzPts val="1800"/>
              <a:buAutoNum type="arabicPeriod"/>
            </a:pPr>
            <a:r>
              <a:rPr lang="en-GB" sz="1800">
                <a:solidFill>
                  <a:srgbClr val="000000"/>
                </a:solidFill>
              </a:rPr>
              <a:t>Why do you think interpretation 1 and interpretation 2 give different views about Nazi policies towards women?</a:t>
            </a:r>
            <a:endParaRPr sz="1800">
              <a:solidFill>
                <a:srgbClr val="000000"/>
              </a:solidFill>
            </a:endParaRPr>
          </a:p>
          <a:p>
            <a:pPr indent="-228600" lvl="0" marL="228600" rtl="0" algn="l">
              <a:lnSpc>
                <a:spcPct val="100000"/>
              </a:lnSpc>
              <a:spcBef>
                <a:spcPts val="0"/>
              </a:spcBef>
              <a:spcAft>
                <a:spcPts val="0"/>
              </a:spcAft>
              <a:buClr>
                <a:srgbClr val="000000"/>
              </a:buClr>
              <a:buSzPts val="1800"/>
              <a:buAutoNum type="arabicPeriod"/>
            </a:pPr>
            <a:r>
              <a:rPr b="1" lang="en-GB" sz="1800" u="sng">
                <a:solidFill>
                  <a:srgbClr val="000000"/>
                </a:solidFill>
              </a:rPr>
              <a:t>Challenge question</a:t>
            </a:r>
            <a:r>
              <a:rPr b="1" lang="en-GB" sz="1800">
                <a:solidFill>
                  <a:srgbClr val="000000"/>
                </a:solidFill>
              </a:rPr>
              <a:t>: </a:t>
            </a:r>
            <a:r>
              <a:rPr lang="en-GB" sz="1800">
                <a:solidFill>
                  <a:srgbClr val="000000"/>
                </a:solidFill>
              </a:rPr>
              <a:t>Which Interpretation do you agree with the most? Use your own knowledge to help you explain your reasons why. </a:t>
            </a:r>
            <a:endParaRPr sz="1800">
              <a:solidFill>
                <a:srgbClr val="000000"/>
              </a:solidFill>
            </a:endParaRPr>
          </a:p>
          <a:p>
            <a:pPr indent="0" lvl="0" marL="0" rtl="0" algn="l">
              <a:lnSpc>
                <a:spcPct val="100000"/>
              </a:lnSpc>
              <a:spcBef>
                <a:spcPts val="0"/>
              </a:spcBef>
              <a:spcAft>
                <a:spcPts val="0"/>
              </a:spcAft>
              <a:buNone/>
            </a:pPr>
            <a:r>
              <a:t/>
            </a:r>
            <a:endParaRPr sz="1800">
              <a:solidFill>
                <a:srgbClr val="000000"/>
              </a:solidFill>
            </a:endParaRPr>
          </a:p>
          <a:p>
            <a:pPr indent="0" lvl="0" marL="0" rtl="0" algn="l">
              <a:lnSpc>
                <a:spcPct val="100000"/>
              </a:lnSpc>
              <a:spcBef>
                <a:spcPts val="0"/>
              </a:spcBef>
              <a:spcAft>
                <a:spcPts val="0"/>
              </a:spcAft>
              <a:buNone/>
            </a:pPr>
            <a:r>
              <a:rPr i="1" lang="en-GB" sz="1800">
                <a:solidFill>
                  <a:srgbClr val="000000"/>
                </a:solidFill>
              </a:rPr>
              <a:t>P - I agree with Interpretation … more than Interpretation …</a:t>
            </a:r>
            <a:endParaRPr i="1" sz="1800">
              <a:solidFill>
                <a:srgbClr val="000000"/>
              </a:solidFill>
            </a:endParaRPr>
          </a:p>
          <a:p>
            <a:pPr indent="0" lvl="0" marL="0" rtl="0" algn="l">
              <a:lnSpc>
                <a:spcPct val="100000"/>
              </a:lnSpc>
              <a:spcBef>
                <a:spcPts val="0"/>
              </a:spcBef>
              <a:spcAft>
                <a:spcPts val="0"/>
              </a:spcAft>
              <a:buNone/>
            </a:pPr>
            <a:r>
              <a:rPr i="1" lang="en-GB" sz="1800">
                <a:solidFill>
                  <a:srgbClr val="000000"/>
                </a:solidFill>
              </a:rPr>
              <a:t>E - This is because it states ...</a:t>
            </a:r>
            <a:endParaRPr i="1" sz="1800">
              <a:solidFill>
                <a:srgbClr val="000000"/>
              </a:solidFill>
            </a:endParaRPr>
          </a:p>
          <a:p>
            <a:pPr indent="0" lvl="0" marL="0" rtl="0" algn="l">
              <a:lnSpc>
                <a:spcPct val="100000"/>
              </a:lnSpc>
              <a:spcBef>
                <a:spcPts val="0"/>
              </a:spcBef>
              <a:spcAft>
                <a:spcPts val="0"/>
              </a:spcAft>
              <a:buNone/>
            </a:pPr>
            <a:r>
              <a:rPr i="1" lang="en-GB" sz="1800">
                <a:solidFill>
                  <a:srgbClr val="000000"/>
                </a:solidFill>
              </a:rPr>
              <a:t>E - This links to my own knowledge because ...</a:t>
            </a:r>
            <a:endParaRPr i="1" sz="1800">
              <a:solidFill>
                <a:srgbClr val="000000"/>
              </a:solidFill>
            </a:endParaRPr>
          </a:p>
          <a:p>
            <a:pPr indent="0" lvl="0" marL="0" rtl="0" algn="l">
              <a:lnSpc>
                <a:spcPct val="100000"/>
              </a:lnSpc>
              <a:spcBef>
                <a:spcPts val="0"/>
              </a:spcBef>
              <a:spcAft>
                <a:spcPts val="0"/>
              </a:spcAft>
              <a:buNone/>
            </a:pPr>
            <a:r>
              <a:rPr i="1" lang="en-GB" sz="1800">
                <a:solidFill>
                  <a:srgbClr val="000000"/>
                </a:solidFill>
              </a:rPr>
              <a:t>L - Therefore, I agree with Interpretation … more than ...</a:t>
            </a:r>
            <a:endParaRPr i="1" sz="1800">
              <a:solidFill>
                <a:srgbClr val="000000"/>
              </a:solidFill>
            </a:endParaRPr>
          </a:p>
          <a:p>
            <a:pPr indent="0" lvl="0" marL="0" rtl="0" algn="l">
              <a:lnSpc>
                <a:spcPct val="100000"/>
              </a:lnSpc>
              <a:spcBef>
                <a:spcPts val="0"/>
              </a:spcBef>
              <a:spcAft>
                <a:spcPts val="0"/>
              </a:spcAft>
              <a:buNone/>
            </a:pPr>
            <a:r>
              <a:t/>
            </a:r>
            <a:endParaRPr sz="2100">
              <a:solidFill>
                <a:srgbClr val="000000"/>
              </a:solidFill>
            </a:endParaRPr>
          </a:p>
          <a:p>
            <a:pPr indent="0" lvl="0" marL="0" rtl="0" algn="l">
              <a:lnSpc>
                <a:spcPct val="100000"/>
              </a:lnSpc>
              <a:spcBef>
                <a:spcPts val="0"/>
              </a:spcBef>
              <a:spcAft>
                <a:spcPts val="0"/>
              </a:spcAft>
              <a:buNone/>
            </a:pPr>
            <a:r>
              <a:t/>
            </a:r>
            <a:endParaRPr i="1" sz="1800">
              <a:solidFill>
                <a:srgbClr val="000000"/>
              </a:solidFill>
            </a:endParaRPr>
          </a:p>
          <a:p>
            <a:pPr indent="0" lvl="0" marL="0" rtl="0" algn="l">
              <a:lnSpc>
                <a:spcPct val="100000"/>
              </a:lnSpc>
              <a:spcBef>
                <a:spcPts val="0"/>
              </a:spcBef>
              <a:spcAft>
                <a:spcPts val="0"/>
              </a:spcAft>
              <a:buNone/>
            </a:pPr>
            <a:r>
              <a:t/>
            </a:r>
            <a:endParaRPr sz="2100">
              <a:solidFill>
                <a:srgbClr val="000000"/>
              </a:solidFill>
            </a:endParaRPr>
          </a:p>
          <a:p>
            <a:pPr indent="0" lvl="0" marL="0" rtl="0" algn="l">
              <a:lnSpc>
                <a:spcPct val="100000"/>
              </a:lnSpc>
              <a:spcBef>
                <a:spcPts val="0"/>
              </a:spcBef>
              <a:spcAft>
                <a:spcPts val="0"/>
              </a:spcAft>
              <a:buNone/>
            </a:pPr>
            <a:r>
              <a:t/>
            </a:r>
            <a:endParaRPr sz="2100">
              <a:solidFill>
                <a:srgbClr val="000000"/>
              </a:solidFill>
            </a:endParaRPr>
          </a:p>
          <a:p>
            <a:pPr indent="0" lvl="0" marL="0" rtl="0" algn="ctr">
              <a:lnSpc>
                <a:spcPct val="100000"/>
              </a:lnSpc>
              <a:spcBef>
                <a:spcPts val="0"/>
              </a:spcBef>
              <a:spcAft>
                <a:spcPts val="0"/>
              </a:spcAft>
              <a:buNone/>
            </a:pPr>
            <a:r>
              <a:t/>
            </a:r>
            <a:endParaRPr b="1" sz="2100">
              <a:solidFill>
                <a:srgbClr val="000000"/>
              </a:solidFill>
            </a:endParaRPr>
          </a:p>
        </p:txBody>
      </p:sp>
      <p:sp>
        <p:nvSpPr>
          <p:cNvPr id="167" name="Google Shape;167;p3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68" name="Google Shape;168;p32"/>
          <p:cNvSpPr/>
          <p:nvPr/>
        </p:nvSpPr>
        <p:spPr>
          <a:xfrm>
            <a:off x="195663" y="3162488"/>
            <a:ext cx="8055000" cy="1180500"/>
          </a:xfrm>
          <a:prstGeom prst="rect">
            <a:avLst/>
          </a:prstGeom>
          <a:noFill/>
          <a:ln cap="flat" cmpd="sng" w="28575">
            <a:solidFill>
              <a:schemeClr val="accent5"/>
            </a:solidFill>
            <a:prstDash val="solid"/>
            <a:round/>
            <a:headEnd len="sm" w="sm" type="none"/>
            <a:tailEnd len="sm" w="sm" type="none"/>
          </a:ln>
        </p:spPr>
        <p:txBody>
          <a:bodyPr anchorCtr="0" anchor="ctr" bIns="45725" lIns="45725" spcFirstLastPara="1" rIns="45725" wrap="square" tIns="457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